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xml" ContentType="application/inkml+xml"/>
  <Override PartName="/ppt/notesSlides/notesSlide18.xml" ContentType="application/vnd.openxmlformats-officedocument.presentationml.notesSlide+xml"/>
  <Override PartName="/ppt/ink/ink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4.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5.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8"/>
  </p:notesMasterIdLst>
  <p:sldIdLst>
    <p:sldId id="2367" r:id="rId5"/>
    <p:sldId id="2368" r:id="rId6"/>
    <p:sldId id="2356" r:id="rId7"/>
    <p:sldId id="2357" r:id="rId8"/>
    <p:sldId id="2358" r:id="rId9"/>
    <p:sldId id="256" r:id="rId10"/>
    <p:sldId id="2371" r:id="rId11"/>
    <p:sldId id="2320" r:id="rId12"/>
    <p:sldId id="646" r:id="rId13"/>
    <p:sldId id="260" r:id="rId14"/>
    <p:sldId id="2317" r:id="rId15"/>
    <p:sldId id="2318" r:id="rId16"/>
    <p:sldId id="2319" r:id="rId17"/>
    <p:sldId id="647" r:id="rId18"/>
    <p:sldId id="2360" r:id="rId19"/>
    <p:sldId id="2361" r:id="rId20"/>
    <p:sldId id="2362" r:id="rId21"/>
    <p:sldId id="2363" r:id="rId22"/>
    <p:sldId id="486" r:id="rId23"/>
    <p:sldId id="484" r:id="rId24"/>
    <p:sldId id="516" r:id="rId25"/>
    <p:sldId id="2322" r:id="rId26"/>
    <p:sldId id="259" r:id="rId27"/>
    <p:sldId id="519" r:id="rId28"/>
    <p:sldId id="2324" r:id="rId29"/>
    <p:sldId id="471" r:id="rId30"/>
    <p:sldId id="285" r:id="rId31"/>
    <p:sldId id="286" r:id="rId32"/>
    <p:sldId id="283" r:id="rId33"/>
    <p:sldId id="289" r:id="rId34"/>
    <p:sldId id="523" r:id="rId35"/>
    <p:sldId id="325" r:id="rId36"/>
    <p:sldId id="2325" r:id="rId37"/>
    <p:sldId id="292" r:id="rId38"/>
    <p:sldId id="290" r:id="rId39"/>
    <p:sldId id="2326" r:id="rId40"/>
    <p:sldId id="2366" r:id="rId41"/>
    <p:sldId id="2327" r:id="rId42"/>
    <p:sldId id="299" r:id="rId43"/>
    <p:sldId id="2328" r:id="rId44"/>
    <p:sldId id="297" r:id="rId45"/>
    <p:sldId id="531" r:id="rId46"/>
    <p:sldId id="2329" r:id="rId47"/>
    <p:sldId id="2330" r:id="rId48"/>
    <p:sldId id="303" r:id="rId49"/>
    <p:sldId id="337" r:id="rId50"/>
    <p:sldId id="308" r:id="rId51"/>
    <p:sldId id="2331" r:id="rId52"/>
    <p:sldId id="341" r:id="rId53"/>
    <p:sldId id="2364" r:id="rId54"/>
    <p:sldId id="2365" r:id="rId55"/>
    <p:sldId id="2370" r:id="rId56"/>
    <p:sldId id="2354"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63A31A-DD7B-1A9A-B13D-A56A4F2BF7B0}" name="Jen Gale" initials="JG" userId="S::Jen.Gale@letsgozero.org::8a04bad8-375a-4aa4-89e3-f2f1bb67e615" providerId="AD"/>
  <p188:author id="{AFEC184D-FE74-C5BF-B4D4-5DEEC64921F5}" name="Alex Green" initials="AG" userId="S::agr@ashden.org::c9551e9c-21ea-41e9-bdbf-20bc8aeab677" providerId="AD"/>
  <p188:author id="{1DE6F88F-CB11-ECB5-12C1-B46DA8C55C91}" name="Suzanne Gibbon" initials="SG" userId="S::Suzanne.Gibbon@ashden.org::fc51eb76-6ddc-4d50-898e-e851ff434f5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B100"/>
    <a:srgbClr val="2C2E8D"/>
    <a:srgbClr val="5C5E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AF4E0F-2A77-4655-148B-AF8E0DDD9C84}" v="1" dt="2025-01-24T10:14:04.428"/>
    <p1510:client id="{DCA2F422-7F15-4DFD-AF92-E851C46B124A}" v="3" dt="2025-01-24T10:31:28.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y Morgan" userId="S::lily.morgan@letsgozero.org::6b5224a3-ff6b-407c-80fd-d05d2bbe9057" providerId="AD" clId="Web-{8BAF4E0F-2A77-4655-148B-AF8E0DDD9C84}"/>
    <pc:docChg chg="modSld">
      <pc:chgData name="Lily Morgan" userId="S::lily.morgan@letsgozero.org::6b5224a3-ff6b-407c-80fd-d05d2bbe9057" providerId="AD" clId="Web-{8BAF4E0F-2A77-4655-148B-AF8E0DDD9C84}" dt="2025-01-24T10:14:04.428" v="0" actId="14100"/>
      <pc:docMkLst>
        <pc:docMk/>
      </pc:docMkLst>
      <pc:sldChg chg="modSp">
        <pc:chgData name="Lily Morgan" userId="S::lily.morgan@letsgozero.org::6b5224a3-ff6b-407c-80fd-d05d2bbe9057" providerId="AD" clId="Web-{8BAF4E0F-2A77-4655-148B-AF8E0DDD9C84}" dt="2025-01-24T10:14:04.428" v="0" actId="14100"/>
        <pc:sldMkLst>
          <pc:docMk/>
          <pc:sldMk cId="1300063348" sldId="2367"/>
        </pc:sldMkLst>
        <pc:spChg chg="mod">
          <ac:chgData name="Lily Morgan" userId="S::lily.morgan@letsgozero.org::6b5224a3-ff6b-407c-80fd-d05d2bbe9057" providerId="AD" clId="Web-{8BAF4E0F-2A77-4655-148B-AF8E0DDD9C84}" dt="2025-01-24T10:14:04.428" v="0" actId="14100"/>
          <ac:spMkLst>
            <pc:docMk/>
            <pc:sldMk cId="1300063348" sldId="2367"/>
            <ac:spMk id="4" creationId="{EE85F2B1-EB63-BA52-1126-37183A041633}"/>
          </ac:spMkLst>
        </pc:spChg>
      </pc:sldChg>
    </pc:docChg>
  </pc:docChgLst>
  <pc:docChgLst>
    <pc:chgData name="Jen Gale" userId="S::jen.gale@letsgozero.org::8a04bad8-375a-4aa4-89e3-f2f1bb67e615" providerId="AD" clId="Web-{87A1A654-C64A-1E8F-87AB-7CB435E37301}"/>
    <pc:docChg chg="modSld">
      <pc:chgData name="Jen Gale" userId="S::jen.gale@letsgozero.org::8a04bad8-375a-4aa4-89e3-f2f1bb67e615" providerId="AD" clId="Web-{87A1A654-C64A-1E8F-87AB-7CB435E37301}" dt="2025-01-21T15:20:53.811" v="12" actId="1076"/>
      <pc:docMkLst>
        <pc:docMk/>
      </pc:docMkLst>
      <pc:sldChg chg="delSp modSp">
        <pc:chgData name="Jen Gale" userId="S::jen.gale@letsgozero.org::8a04bad8-375a-4aa4-89e3-f2f1bb67e615" providerId="AD" clId="Web-{87A1A654-C64A-1E8F-87AB-7CB435E37301}" dt="2025-01-21T15:20:32.873" v="7" actId="1076"/>
        <pc:sldMkLst>
          <pc:docMk/>
          <pc:sldMk cId="1248488686" sldId="2317"/>
        </pc:sldMkLst>
        <pc:spChg chg="mod">
          <ac:chgData name="Jen Gale" userId="S::jen.gale@letsgozero.org::8a04bad8-375a-4aa4-89e3-f2f1bb67e615" providerId="AD" clId="Web-{87A1A654-C64A-1E8F-87AB-7CB435E37301}" dt="2025-01-21T15:20:32.873" v="7" actId="1076"/>
          <ac:spMkLst>
            <pc:docMk/>
            <pc:sldMk cId="1248488686" sldId="2317"/>
            <ac:spMk id="5" creationId="{57761E5F-3391-ED32-214F-DDE9E5C6534E}"/>
          </ac:spMkLst>
        </pc:spChg>
        <pc:graphicFrameChg chg="del">
          <ac:chgData name="Jen Gale" userId="S::jen.gale@letsgozero.org::8a04bad8-375a-4aa4-89e3-f2f1bb67e615" providerId="AD" clId="Web-{87A1A654-C64A-1E8F-87AB-7CB435E37301}" dt="2025-01-21T15:16:57.993" v="2"/>
          <ac:graphicFrameMkLst>
            <pc:docMk/>
            <pc:sldMk cId="1248488686" sldId="2317"/>
            <ac:graphicFrameMk id="2" creationId="{DF1FB590-E39D-73C2-F50E-6236641E3379}"/>
          </ac:graphicFrameMkLst>
        </pc:graphicFrameChg>
        <pc:graphicFrameChg chg="del">
          <ac:chgData name="Jen Gale" userId="S::jen.gale@letsgozero.org::8a04bad8-375a-4aa4-89e3-f2f1bb67e615" providerId="AD" clId="Web-{87A1A654-C64A-1E8F-87AB-7CB435E37301}" dt="2025-01-21T15:16:28.132" v="1"/>
          <ac:graphicFrameMkLst>
            <pc:docMk/>
            <pc:sldMk cId="1248488686" sldId="2317"/>
            <ac:graphicFrameMk id="3" creationId="{A779604D-9016-BC46-58CA-EE520C80E2DA}"/>
          </ac:graphicFrameMkLst>
        </pc:graphicFrameChg>
        <pc:graphicFrameChg chg="del">
          <ac:chgData name="Jen Gale" userId="S::jen.gale@letsgozero.org::8a04bad8-375a-4aa4-89e3-f2f1bb67e615" providerId="AD" clId="Web-{87A1A654-C64A-1E8F-87AB-7CB435E37301}" dt="2025-01-21T15:19:20.293" v="3"/>
          <ac:graphicFrameMkLst>
            <pc:docMk/>
            <pc:sldMk cId="1248488686" sldId="2317"/>
            <ac:graphicFrameMk id="4" creationId="{3E4370F6-2492-57B1-9F56-FCB4328B31F1}"/>
          </ac:graphicFrameMkLst>
        </pc:graphicFrameChg>
        <pc:graphicFrameChg chg="del mod">
          <ac:chgData name="Jen Gale" userId="S::jen.gale@letsgozero.org::8a04bad8-375a-4aa4-89e3-f2f1bb67e615" providerId="AD" clId="Web-{87A1A654-C64A-1E8F-87AB-7CB435E37301}" dt="2025-01-21T15:20:29.326" v="6"/>
          <ac:graphicFrameMkLst>
            <pc:docMk/>
            <pc:sldMk cId="1248488686" sldId="2317"/>
            <ac:graphicFrameMk id="6" creationId="{59E7CD1D-FABE-DAB6-7C6D-0DF440570876}"/>
          </ac:graphicFrameMkLst>
        </pc:graphicFrameChg>
        <pc:graphicFrameChg chg="del">
          <ac:chgData name="Jen Gale" userId="S::jen.gale@letsgozero.org::8a04bad8-375a-4aa4-89e3-f2f1bb67e615" providerId="AD" clId="Web-{87A1A654-C64A-1E8F-87AB-7CB435E37301}" dt="2025-01-21T15:16:24.992" v="0"/>
          <ac:graphicFrameMkLst>
            <pc:docMk/>
            <pc:sldMk cId="1248488686" sldId="2317"/>
            <ac:graphicFrameMk id="7" creationId="{C6358D39-9C04-A4E9-F282-F3A3C86A4943}"/>
          </ac:graphicFrameMkLst>
        </pc:graphicFrameChg>
      </pc:sldChg>
      <pc:sldChg chg="delSp modSp">
        <pc:chgData name="Jen Gale" userId="S::jen.gale@letsgozero.org::8a04bad8-375a-4aa4-89e3-f2f1bb67e615" providerId="AD" clId="Web-{87A1A654-C64A-1E8F-87AB-7CB435E37301}" dt="2025-01-21T15:20:43.201" v="9" actId="1076"/>
        <pc:sldMkLst>
          <pc:docMk/>
          <pc:sldMk cId="3386648042" sldId="2318"/>
        </pc:sldMkLst>
        <pc:spChg chg="mod">
          <ac:chgData name="Jen Gale" userId="S::jen.gale@letsgozero.org::8a04bad8-375a-4aa4-89e3-f2f1bb67e615" providerId="AD" clId="Web-{87A1A654-C64A-1E8F-87AB-7CB435E37301}" dt="2025-01-21T15:20:43.201" v="9" actId="1076"/>
          <ac:spMkLst>
            <pc:docMk/>
            <pc:sldMk cId="3386648042" sldId="2318"/>
            <ac:spMk id="5" creationId="{57761E5F-3391-ED32-214F-DDE9E5C6534E}"/>
          </ac:spMkLst>
        </pc:spChg>
        <pc:graphicFrameChg chg="del">
          <ac:chgData name="Jen Gale" userId="S::jen.gale@letsgozero.org::8a04bad8-375a-4aa4-89e3-f2f1bb67e615" providerId="AD" clId="Web-{87A1A654-C64A-1E8F-87AB-7CB435E37301}" dt="2025-01-21T15:20:38.764" v="8"/>
          <ac:graphicFrameMkLst>
            <pc:docMk/>
            <pc:sldMk cId="3386648042" sldId="2318"/>
            <ac:graphicFrameMk id="2" creationId="{6844BFA6-7E66-9F0D-9474-1243E0A85829}"/>
          </ac:graphicFrameMkLst>
        </pc:graphicFrameChg>
      </pc:sldChg>
      <pc:sldChg chg="addSp delSp modSp">
        <pc:chgData name="Jen Gale" userId="S::jen.gale@letsgozero.org::8a04bad8-375a-4aa4-89e3-f2f1bb67e615" providerId="AD" clId="Web-{87A1A654-C64A-1E8F-87AB-7CB435E37301}" dt="2025-01-21T15:20:53.811" v="12" actId="1076"/>
        <pc:sldMkLst>
          <pc:docMk/>
          <pc:sldMk cId="2776501069" sldId="2319"/>
        </pc:sldMkLst>
        <pc:spChg chg="add del mod">
          <ac:chgData name="Jen Gale" userId="S::jen.gale@letsgozero.org::8a04bad8-375a-4aa4-89e3-f2f1bb67e615" providerId="AD" clId="Web-{87A1A654-C64A-1E8F-87AB-7CB435E37301}" dt="2025-01-21T15:20:51.327" v="11"/>
          <ac:spMkLst>
            <pc:docMk/>
            <pc:sldMk cId="2776501069" sldId="2319"/>
            <ac:spMk id="3" creationId="{9256147E-40F6-2584-920A-33BE2CF3A932}"/>
          </ac:spMkLst>
        </pc:spChg>
        <pc:spChg chg="mod">
          <ac:chgData name="Jen Gale" userId="S::jen.gale@letsgozero.org::8a04bad8-375a-4aa4-89e3-f2f1bb67e615" providerId="AD" clId="Web-{87A1A654-C64A-1E8F-87AB-7CB435E37301}" dt="2025-01-21T15:20:53.811" v="12" actId="1076"/>
          <ac:spMkLst>
            <pc:docMk/>
            <pc:sldMk cId="2776501069" sldId="2319"/>
            <ac:spMk id="5" creationId="{57761E5F-3391-ED32-214F-DDE9E5C6534E}"/>
          </ac:spMkLst>
        </pc:spChg>
        <pc:graphicFrameChg chg="del">
          <ac:chgData name="Jen Gale" userId="S::jen.gale@letsgozero.org::8a04bad8-375a-4aa4-89e3-f2f1bb67e615" providerId="AD" clId="Web-{87A1A654-C64A-1E8F-87AB-7CB435E37301}" dt="2025-01-21T15:20:48.092" v="10"/>
          <ac:graphicFrameMkLst>
            <pc:docMk/>
            <pc:sldMk cId="2776501069" sldId="2319"/>
            <ac:graphicFrameMk id="4" creationId="{92964026-5B42-A566-0EC3-B1137120382A}"/>
          </ac:graphicFrameMkLst>
        </pc:graphicFrameChg>
      </pc:sldChg>
    </pc:docChg>
  </pc:docChgLst>
  <pc:docChgLst>
    <pc:chgData name="Suzanne Gibbon" userId="fc51eb76-6ddc-4d50-898e-e851ff434f53" providerId="ADAL" clId="{DCA2F422-7F15-4DFD-AF92-E851C46B124A}"/>
    <pc:docChg chg="modSld">
      <pc:chgData name="Suzanne Gibbon" userId="fc51eb76-6ddc-4d50-898e-e851ff434f53" providerId="ADAL" clId="{DCA2F422-7F15-4DFD-AF92-E851C46B124A}" dt="2025-01-24T10:31:28.115" v="2" actId="207"/>
      <pc:docMkLst>
        <pc:docMk/>
      </pc:docMkLst>
      <pc:sldChg chg="modSp mod">
        <pc:chgData name="Suzanne Gibbon" userId="fc51eb76-6ddc-4d50-898e-e851ff434f53" providerId="ADAL" clId="{DCA2F422-7F15-4DFD-AF92-E851C46B124A}" dt="2025-01-24T10:30:10.556" v="1" actId="207"/>
        <pc:sldMkLst>
          <pc:docMk/>
          <pc:sldMk cId="319732035" sldId="260"/>
        </pc:sldMkLst>
        <pc:spChg chg="mod">
          <ac:chgData name="Suzanne Gibbon" userId="fc51eb76-6ddc-4d50-898e-e851ff434f53" providerId="ADAL" clId="{DCA2F422-7F15-4DFD-AF92-E851C46B124A}" dt="2025-01-24T10:30:10.556" v="1" actId="207"/>
          <ac:spMkLst>
            <pc:docMk/>
            <pc:sldMk cId="319732035" sldId="260"/>
            <ac:spMk id="3" creationId="{23E0B854-5D7D-B225-7A25-FE3141ACA347}"/>
          </ac:spMkLst>
        </pc:spChg>
      </pc:sldChg>
      <pc:sldChg chg="modSp mod">
        <pc:chgData name="Suzanne Gibbon" userId="fc51eb76-6ddc-4d50-898e-e851ff434f53" providerId="ADAL" clId="{DCA2F422-7F15-4DFD-AF92-E851C46B124A}" dt="2025-01-24T10:31:28.115" v="2" actId="207"/>
        <pc:sldMkLst>
          <pc:docMk/>
          <pc:sldMk cId="1300063348" sldId="2367"/>
        </pc:sldMkLst>
        <pc:spChg chg="mod">
          <ac:chgData name="Suzanne Gibbon" userId="fc51eb76-6ddc-4d50-898e-e851ff434f53" providerId="ADAL" clId="{DCA2F422-7F15-4DFD-AF92-E851C46B124A}" dt="2025-01-24T10:31:28.115" v="2" actId="207"/>
          <ac:spMkLst>
            <pc:docMk/>
            <pc:sldMk cId="1300063348" sldId="2367"/>
            <ac:spMk id="3" creationId="{D0C196A0-4944-FDEA-1DC2-88D106C4228B}"/>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5T12:38:14.563"/>
    </inkml:context>
    <inkml:brush xml:id="br0">
      <inkml:brushProperty name="width" value="0.05" units="cm"/>
      <inkml:brushProperty name="height" value="0.05" units="cm"/>
      <inkml:brushProperty name="color" value="#66CC00"/>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5T12:38:14.563"/>
    </inkml:context>
    <inkml:brush xml:id="br0">
      <inkml:brushProperty name="width" value="0.05" units="cm"/>
      <inkml:brushProperty name="height" value="0.05" units="cm"/>
      <inkml:brushProperty name="color" value="#66CC00"/>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5T12:38:14.563"/>
    </inkml:context>
    <inkml:brush xml:id="br0">
      <inkml:brushProperty name="width" value="0.05" units="cm"/>
      <inkml:brushProperty name="height" value="0.05" units="cm"/>
      <inkml:brushProperty name="color" value="#66CC00"/>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5T12:38:14.563"/>
    </inkml:context>
    <inkml:brush xml:id="br0">
      <inkml:brushProperty name="width" value="0.05" units="cm"/>
      <inkml:brushProperty name="height" value="0.05" units="cm"/>
      <inkml:brushProperty name="color" value="#66CC00"/>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5T12:38:14.563"/>
    </inkml:context>
    <inkml:brush xml:id="br0">
      <inkml:brushProperty name="width" value="0.05" units="cm"/>
      <inkml:brushProperty name="height" value="0.05" units="cm"/>
      <inkml:brushProperty name="color" value="#66CC00"/>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F084A-DD0D-49B7-857C-9B8307531368}" type="datetimeFigureOut">
              <a:rPr lang="en-GB" smtClean="0"/>
              <a:t>24/01/2025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7ABCA-5998-485D-A264-BB1D1F4546B1}" type="slidenum">
              <a:rPr lang="en-GB" smtClean="0"/>
              <a:t>‹#›</a:t>
            </a:fld>
            <a:endParaRPr lang="en-GB"/>
          </a:p>
        </p:txBody>
      </p:sp>
    </p:spTree>
    <p:extLst>
      <p:ext uri="{BB962C8B-B14F-4D97-AF65-F5344CB8AC3E}">
        <p14:creationId xmlns:p14="http://schemas.microsoft.com/office/powerpoint/2010/main" val="3746734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arbonliteracy.com/about-u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tabLst>
                <a:tab pos="176213" algn="l"/>
              </a:tabLst>
            </a:pPr>
            <a:r>
              <a:rPr lang="en-GB" sz="1600" b="0">
                <a:latin typeface="Calibri" panose="020F0502020204030204" pitchFamily="34" charset="0"/>
                <a:cs typeface="Calibri" panose="020F0502020204030204" pitchFamily="34" charset="0"/>
              </a:rPr>
              <a:t>Facilitator intro slide – **you will need to add your own pic and bullet points!**</a:t>
            </a:r>
            <a:endParaRPr lang="en-US" sz="1200" b="0">
              <a:latin typeface="Open Sans" panose="020B060603050402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33D387A-4C54-654E-BECE-1EAF1BD367E3}" type="slidenum">
              <a:rPr lang="en-US" smtClean="0"/>
              <a:t>3</a:t>
            </a:fld>
            <a:endParaRPr lang="en-US"/>
          </a:p>
        </p:txBody>
      </p:sp>
    </p:spTree>
    <p:extLst>
      <p:ext uri="{BB962C8B-B14F-4D97-AF65-F5344CB8AC3E}">
        <p14:creationId xmlns:p14="http://schemas.microsoft.com/office/powerpoint/2010/main" val="860293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Right, this is the last one!</a:t>
            </a:r>
            <a:br>
              <a:rPr lang="en-US"/>
            </a:br>
            <a:r>
              <a:rPr lang="en-US"/>
              <a:t>One of the threads running through this course is the importance of talking to other people about climate change, and we’ll discuss this in much more detail later on today. But lots of us (myself included!) find that quite difficult. So please do let us know how easy or otherwise you find it talking to other people about climate change. And again, we’ll repeat this question at the end to see if we’ve managed to make you feel a little more confident!</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13</a:t>
            </a:fld>
            <a:endParaRPr lang="en-GB"/>
          </a:p>
        </p:txBody>
      </p:sp>
    </p:spTree>
    <p:extLst>
      <p:ext uri="{BB962C8B-B14F-4D97-AF65-F5344CB8AC3E}">
        <p14:creationId xmlns:p14="http://schemas.microsoft.com/office/powerpoint/2010/main" val="82231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 use this infographic to highlight the fact that people participating in the course are a part of something much bigger, that there are lots of organisations and sectors that are rolling out carbon literacy, and that it is making a huge impact</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US"/>
              <a:t>**NB – this infographic will need updating each month as new figures come out – you can find the latest version here: </a:t>
            </a:r>
            <a:r>
              <a:rPr lang="en-US">
                <a:hlinkClick r:id="rId3"/>
              </a:rPr>
              <a:t>About Us - The Carbon Literacy Project</a:t>
            </a:r>
            <a:endParaRPr lang="en-US"/>
          </a:p>
          <a:p>
            <a:endParaRPr lang="en-US"/>
          </a:p>
          <a:p>
            <a:r>
              <a:rPr lang="en-US"/>
              <a:t>The CL project started in around 2013 in Manchester, and has now spread globally with over 100,000 now certified as Carbon Literate. There are over 700 different CL courses – this being one of them – and the reason for that is that the CL project want every course to be as specific as possible to the sector, the organization, or the geographic location, because we know that the more relevant we can make it to people, the more likely it is to have an impact and the more likely learners are to take action. </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14</a:t>
            </a:fld>
            <a:endParaRPr lang="en-GB"/>
          </a:p>
        </p:txBody>
      </p:sp>
    </p:spTree>
    <p:extLst>
      <p:ext uri="{BB962C8B-B14F-4D97-AF65-F5344CB8AC3E}">
        <p14:creationId xmlns:p14="http://schemas.microsoft.com/office/powerpoint/2010/main" val="33986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All attendees are eligible to apply for a Carbon Literacy certificate after the end of the course. In order to be certified as Carbon Literate you need to have attended a day’s worth of accredited Carbon Literacy training, designed two carbon reduction actions, and completed and submitted an evidence form. Don't worry too much about this at the moment, we will go into this in much more detail in Module 4.</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15</a:t>
            </a:fld>
            <a:endParaRPr lang="en-GB"/>
          </a:p>
        </p:txBody>
      </p:sp>
    </p:spTree>
    <p:extLst>
      <p:ext uri="{BB962C8B-B14F-4D97-AF65-F5344CB8AC3E}">
        <p14:creationId xmlns:p14="http://schemas.microsoft.com/office/powerpoint/2010/main" val="17328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Before we start with the science, it is worth taking a minute to acknowledge that some of the course material can be quite uncomfortable and has the potential to trigger or exacerbate eco anxiety. This is very much not the intention of the course and we have tried very hard to balance the difficult uncomfortable parts with more uplifting and action orientated sections.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If anyone does struggle with eco anxiety or finds themselves struggling during or after the course please do reach out, you absolutely don't need to suffer alone.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book “</a:t>
            </a:r>
            <a:r>
              <a:rPr lang="en-GB" sz="1800" i="1">
                <a:effectLst/>
                <a:latin typeface="Century Gothic" panose="020B0502020202020204" pitchFamily="34" charset="0"/>
                <a:ea typeface="MS Mincho" panose="02020609040205080304" pitchFamily="49" charset="-128"/>
                <a:cs typeface="Times New Roman" panose="02020603050405020304" pitchFamily="18" charset="0"/>
              </a:rPr>
              <a:t>Turn the tide on climate anxiety”</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by Megan Kennedy-Woodard and Patrick Kennedy-Williams is highly recommended as a tool to help negotiate any and all of the climate emotions that we might experience, and importantly channel any anxiety into action.</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16</a:t>
            </a:fld>
            <a:endParaRPr lang="en-GB"/>
          </a:p>
        </p:txBody>
      </p:sp>
    </p:spTree>
    <p:extLst>
      <p:ext uri="{BB962C8B-B14F-4D97-AF65-F5344CB8AC3E}">
        <p14:creationId xmlns:p14="http://schemas.microsoft.com/office/powerpoint/2010/main" val="281720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It’s important to remember it's not just about Carbon!</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Although the course is called Carbon Literacy, and we will talk about ‘carbon footprints’, it's important to remember that the challenges facing the planet are about far more than just carbon. There are other greenhouse gases contributing to climate change, but we also need to be aware of concurrent and overlapping issues.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It's important when we're thinking about actions to reduce greenhouse gas emissions that we don't inadvertently create additional issues elsewhere, for example planting trees is a good potential solution to sequester carbon, however if we appropriate indigenous land to do so, destroy biodiverse ecosystems, and replace them with monocrops we are creating more problems than we are solving.</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17</a:t>
            </a:fld>
            <a:endParaRPr lang="en-GB"/>
          </a:p>
        </p:txBody>
      </p:sp>
    </p:spTree>
    <p:extLst>
      <p:ext uri="{BB962C8B-B14F-4D97-AF65-F5344CB8AC3E}">
        <p14:creationId xmlns:p14="http://schemas.microsoft.com/office/powerpoint/2010/main" val="2687509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If you’re looking for a very broad/holistic approach to sustainability, the United Nations Sustainable Development Goals are a very robust framework.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solidFill>
                  <a:srgbClr val="000000"/>
                </a:solidFill>
                <a:effectLst/>
                <a:highlight>
                  <a:srgbClr val="FFFFFF"/>
                </a:highlight>
                <a:latin typeface="Century Gothic" panose="020B0502020202020204" pitchFamily="34" charset="0"/>
                <a:ea typeface="MS Mincho" panose="02020609040205080304" pitchFamily="49" charset="-128"/>
                <a:cs typeface="Times New Roman" panose="02020603050405020304" pitchFamily="18" charset="0"/>
              </a:rPr>
              <a:t>The 2030 Agenda for Sustainable Development,</a:t>
            </a:r>
            <a:r>
              <a:rPr lang="en-GB" sz="1800">
                <a:solidFill>
                  <a:srgbClr val="4D4D4D"/>
                </a:solidFill>
                <a:effectLst/>
                <a:highlight>
                  <a:srgbClr val="FFFFFF"/>
                </a:highlight>
                <a:latin typeface="Century Gothic" panose="020B0502020202020204" pitchFamily="34" charset="0"/>
                <a:ea typeface="MS Mincho" panose="02020609040205080304" pitchFamily="49" charset="-128"/>
                <a:cs typeface="Times New Roman" panose="02020603050405020304" pitchFamily="18" charset="0"/>
              </a:rPr>
              <a:t> adopted by all United Nations Member States in 2015, provides a shared blueprint for peace and prosperity for people and the planet, now and into the future. At its heart are the 17 Sustainable Development Goals (SDGs), which are an urgent call for action by all countries - developed and developing - in a global partnership. They recognize that ending poverty and other deprivations must go hand-in-hand with strategies that improve health and education, reduce inequality, and spur economic growth – all while tackling climate change and working to preserve our oceans and forests.</a:t>
            </a:r>
            <a:br>
              <a:rPr lang="en-GB" sz="1800">
                <a:solidFill>
                  <a:srgbClr val="4D4D4D"/>
                </a:solidFill>
                <a:effectLst/>
                <a:highlight>
                  <a:srgbClr val="FFFFFF"/>
                </a:highlight>
                <a:latin typeface="Century Gothic" panose="020B0502020202020204" pitchFamily="34" charset="0"/>
                <a:ea typeface="MS Mincho" panose="02020609040205080304" pitchFamily="49" charset="-128"/>
                <a:cs typeface="Times New Roman" panose="02020603050405020304" pitchFamily="18" charset="0"/>
              </a:rPr>
            </a:br>
            <a:r>
              <a:rPr lang="en-GB" sz="1800" b="1">
                <a:solidFill>
                  <a:srgbClr val="4D4D4D"/>
                </a:solidFill>
                <a:effectLst/>
                <a:highlight>
                  <a:srgbClr val="FFFFFF"/>
                </a:highlight>
                <a:latin typeface="Century Gothic" panose="020B0502020202020204" pitchFamily="34" charset="0"/>
                <a:ea typeface="MS Mincho" panose="02020609040205080304" pitchFamily="49" charset="-128"/>
                <a:cs typeface="Times New Roman" panose="02020603050405020304" pitchFamily="18" charset="0"/>
              </a:rPr>
              <a:t>Does anyone use the SDGs in their teaching? There are some great schemes to incorporate the SDGs into teaching, by help you to map your curriculum across the SDGs. There are some links in the notes, or do add any schemes that you’re aware of into the chat, and please let us know if you’re using them!</a:t>
            </a:r>
            <a:endParaRPr lang="en-GB" b="1"/>
          </a:p>
        </p:txBody>
      </p:sp>
      <p:sp>
        <p:nvSpPr>
          <p:cNvPr id="4" name="Slide Number Placeholder 3"/>
          <p:cNvSpPr>
            <a:spLocks noGrp="1"/>
          </p:cNvSpPr>
          <p:nvPr>
            <p:ph type="sldNum" sz="quarter" idx="5"/>
          </p:nvPr>
        </p:nvSpPr>
        <p:spPr/>
        <p:txBody>
          <a:bodyPr/>
          <a:lstStyle/>
          <a:p>
            <a:fld id="{61E271B9-1081-46B2-8E15-03A4AFB2F68B}" type="slidenum">
              <a:rPr lang="en-GB" smtClean="0"/>
              <a:t>18</a:t>
            </a:fld>
            <a:endParaRPr lang="en-GB"/>
          </a:p>
        </p:txBody>
      </p:sp>
    </p:spTree>
    <p:extLst>
      <p:ext uri="{BB962C8B-B14F-4D97-AF65-F5344CB8AC3E}">
        <p14:creationId xmlns:p14="http://schemas.microsoft.com/office/powerpoint/2010/main" val="277150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Before we dive into the climate science, I always think it's useful to spend a few minutes thinking about why Carbon Literacy is needed, by us as a wider society.  And also why climate action is something that we are concerned about as individuals.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b="1">
                <a:effectLst/>
                <a:latin typeface="Century Gothic" panose="020B0502020202020204" pitchFamily="34" charset="0"/>
                <a:ea typeface="MS Mincho" panose="02020609040205080304" pitchFamily="49" charset="-128"/>
                <a:cs typeface="Times New Roman" panose="02020603050405020304" pitchFamily="18" charset="0"/>
              </a:rPr>
              <a:t>Thinking back to that definition of Carbon Literacy from earlier – why do we think it’s important that everyone understands where emissions, and impacts, are coming from, and what they can do about it? Why do we need a Carbon Literate society?</a:t>
            </a:r>
            <a:endParaRPr lang="en-GB" sz="1800" b="1">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These are some bullet points summarising just some of the wise for why carbon literacy is important for us as a global society:</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 The science is very clear that we're in a climate emergency. We’re also in an ecological emergency as we saw just a couple of minutes ago when we looked at the biodiversity stripes.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 Knowledge is power - more people than ever are aware over the climate crisis, however it can be difficult to feel like we can make a difference and to know what we should be doing. Understanding the impact of our actions and where our power lies, allows us to make better decisions more of the time.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 Knowledge is confidence - the importance of talking about climate change has already been mentioned several times, however one of the things that holds many of us back from talking more about climate change and the actions that we're taking is a lack of confidence. The knowledge that we gain from carbon literacy training can give us more confidence to speak up and to take action.</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 We need everyone on board - if we are to take action at the scale that is needed, we need everybody on board understanding the impact of their actions and the role that they can play in creating a safe and sustainable planet for everyone both now and in the future.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 Nothing changes if nothing changes - climate change is an overwhelming issue and at times it can feel like our efforts are futile. There is undoubtedly sometimes a temptation to throw in the towel, however the only thing we can guarantee is that nothing will change if nothing changes. The only way that we can guarantee nothing will change is if we sit back and do nothing.</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 Individual actions can and do make a difference - it can be very easy to feel like our actions as individuals are futile and a drop in the ocean. However as we will see throughout the course individual actions are important in terms of emissions reductions, but also and perhaps more importantly in terms of shifting societal norms, getting those around us on board, and creating the cultural shifts that are so necessary.</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 This is crunch time - as we will see as we dive into the science, we have until the end of this decade to make significant reductions in our global emissions if we are to stand a chance of maintaining a stable climate.</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19</a:t>
            </a:fld>
            <a:endParaRPr lang="en-GB"/>
          </a:p>
        </p:txBody>
      </p:sp>
    </p:spTree>
    <p:extLst>
      <p:ext uri="{BB962C8B-B14F-4D97-AF65-F5344CB8AC3E}">
        <p14:creationId xmlns:p14="http://schemas.microsoft.com/office/powerpoint/2010/main" val="3948981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*Read quote*</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20</a:t>
            </a:fld>
            <a:endParaRPr lang="en-GB"/>
          </a:p>
        </p:txBody>
      </p:sp>
    </p:spTree>
    <p:extLst>
      <p:ext uri="{BB962C8B-B14F-4D97-AF65-F5344CB8AC3E}">
        <p14:creationId xmlns:p14="http://schemas.microsoft.com/office/powerpoint/2010/main" val="21894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 think it’s a legal requirement to have a quote from Sir David Attenborough on all environmental trainings, so here is ours!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*Read quote*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 can sometimes find this quote quite overwhelming, and I have to remind myself to flip it. “What happens now and in these next few years *if we get this right* will have a *positive* impact on the next few thousand years</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21</a:t>
            </a:fld>
            <a:endParaRPr lang="en-GB"/>
          </a:p>
        </p:txBody>
      </p:sp>
    </p:spTree>
    <p:extLst>
      <p:ext uri="{BB962C8B-B14F-4D97-AF65-F5344CB8AC3E}">
        <p14:creationId xmlns:p14="http://schemas.microsoft.com/office/powerpoint/2010/main" val="939689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participants the question – why is CL important for education? What is unique about educational settings and their impacts on climate change, both positive and negative?</a:t>
            </a:r>
            <a:br>
              <a:rPr lang="en-US"/>
            </a:br>
            <a:br>
              <a:rPr lang="en-US"/>
            </a:br>
            <a:r>
              <a:rPr lang="en-US"/>
              <a:t>The DfE’s Sustainability and Climate Change Strategy sets an ambitious target to reduce greenhouse gas emissions by 75% by 2037 across all education settings. That will be tricky to achieve without getting everyone on board, and the more people working in education who understand the urgency of the issue, and really importantly what needs doing, and the role that they can play in making that happen, the more likely we are to be able to make that happen, and the more quickly we can do that.</a:t>
            </a:r>
            <a:br>
              <a:rPr lang="en-US"/>
            </a:br>
            <a:br>
              <a:rPr lang="en-US"/>
            </a:br>
            <a:r>
              <a:rPr lang="en-US"/>
              <a:t>The school estate is the largest emitter of CO2 in the whole public sector. The UK gov has a target for the public sector estate of a 78% reduction in emissions by 2035 and schools play a big part in that.</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22</a:t>
            </a:fld>
            <a:endParaRPr lang="en-GB"/>
          </a:p>
        </p:txBody>
      </p:sp>
    </p:spTree>
    <p:extLst>
      <p:ext uri="{BB962C8B-B14F-4D97-AF65-F5344CB8AC3E}">
        <p14:creationId xmlns:p14="http://schemas.microsoft.com/office/powerpoint/2010/main" val="3522744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photo is here to remind me to say that I’m not a climate expert, and certainly not a qualified climate scientist. And that’s ok!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One of the key parts to Carbon Literacy training is ‘peer to peer’ delivery. This is also my disclaimer to say that you might ask questions that I don’t know the answer to! That’s great – someone else on the session might now, and we can all learn from each other. And if we don’t collectively know the answer, I will go away and find out for you.</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We’re more likely to listen to ‘people like us’, so this isn’t about getting an external expert to come in and tell you what you need to do. This is about those of us within Bloomsbury, who understand the business and our own roles within it, working together to come with ideas and solutions that work for us.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It's also a great time to mention that we’re looking for people who might want to help us roll out this training within Bloomsbury – it will take forever if it’s just down to me! The only qualification that you need to deliver Carbon Literacy training is to be Carbon Literate, which you will all be after the course. If anyone is interested in finding out more about this, and the support that we will have available to support you, please do get in touch!</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a:t>
            </a:fld>
            <a:endParaRPr lang="en-GB"/>
          </a:p>
        </p:txBody>
      </p:sp>
    </p:spTree>
    <p:extLst>
      <p:ext uri="{BB962C8B-B14F-4D97-AF65-F5344CB8AC3E}">
        <p14:creationId xmlns:p14="http://schemas.microsoft.com/office/powerpoint/2010/main" val="2033838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Schools are perhaps unique in the position they sit when it comes to climate action. </a:t>
            </a:r>
          </a:p>
          <a:p>
            <a:r>
              <a:rPr lang="en-GB"/>
              <a:t>All organisations can take steps to reduce their emissions, and they can take action to influence their employees and their wider community. Schools have a big role to play when it comes to the UK’s net zero goals – making up 37% of public sector But schools have the additional sphere of influence when it comes to educating the next generation – whether that’s through the formal curriculum, or through instilling different behaviours and social norms in the next generation. </a:t>
            </a:r>
            <a:br>
              <a:rPr lang="en-GB"/>
            </a:br>
            <a:br>
              <a:rPr lang="en-GB"/>
            </a:br>
            <a:r>
              <a:rPr lang="en-GB"/>
              <a:t>Lots of the changes that need to happen need behaviour change as at least part of the solution, and when it comes to behaviour change we are most influenced by people we know and by people and organisations who we trust – schools are trusted sources of information for many families, so seeing schools take action can send out positive ripples to the wider community. </a:t>
            </a:r>
            <a:br>
              <a:rPr lang="en-GB"/>
            </a:br>
            <a:endParaRPr lang="en-GB"/>
          </a:p>
          <a:p>
            <a:r>
              <a:rPr lang="en-GB"/>
              <a:t>42% of households have school age or younger children in them and 10 million people go into schools every day. So the ability to role-model different behaviours, teach our young people about the changes that are happening and the roles we can all play, and empower our young people to be change makers means schools really play a vital role in the fight against climate change.</a:t>
            </a:r>
          </a:p>
          <a:p>
            <a:endParaRPr lang="en-GB"/>
          </a:p>
          <a:p>
            <a:r>
              <a:rPr lang="en-GB"/>
              <a:t>There are 32k schools in the UK – 24k of these in England</a:t>
            </a:r>
          </a:p>
          <a:p>
            <a:endParaRPr lang="en-GB"/>
          </a:p>
          <a:p>
            <a:endParaRPr lang="en-GB"/>
          </a:p>
        </p:txBody>
      </p:sp>
      <p:sp>
        <p:nvSpPr>
          <p:cNvPr id="4" name="Slide Number Placeholder 3"/>
          <p:cNvSpPr>
            <a:spLocks noGrp="1"/>
          </p:cNvSpPr>
          <p:nvPr>
            <p:ph type="sldNum" sz="quarter" idx="5"/>
          </p:nvPr>
        </p:nvSpPr>
        <p:spPr/>
        <p:txBody>
          <a:bodyPr/>
          <a:lstStyle/>
          <a:p>
            <a:fld id="{033D387A-4C54-654E-BECE-1EAF1BD367E3}" type="slidenum">
              <a:rPr lang="en-US" smtClean="0"/>
              <a:t>23</a:t>
            </a:fld>
            <a:endParaRPr lang="en-US"/>
          </a:p>
        </p:txBody>
      </p:sp>
    </p:spTree>
    <p:extLst>
      <p:ext uri="{BB962C8B-B14F-4D97-AF65-F5344CB8AC3E}">
        <p14:creationId xmlns:p14="http://schemas.microsoft.com/office/powerpoint/2010/main" val="287017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If you hated science at school don't worry! We have tried to keep the science as accessible as possible but if you are someone who zones out when it comes to science, all you need to remember is these twelve words.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climate science in twelve words by climate scientist Professor Kimberly Nicholas. This is a piece of paper that she took with her to a climate demo, and I love the fact that you can tell she's a scientist because she has referenced each of her points below.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So climate science in twelve words: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It's warming, it's us, we're sure, it's bad, and really importantly, we can fix it. We're going to use these 12 words as our framework as we work our way through the climate science.</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24</a:t>
            </a:fld>
            <a:endParaRPr lang="en-GB"/>
          </a:p>
        </p:txBody>
      </p:sp>
    </p:spTree>
    <p:extLst>
      <p:ext uri="{BB962C8B-B14F-4D97-AF65-F5344CB8AC3E}">
        <p14:creationId xmlns:p14="http://schemas.microsoft.com/office/powerpoint/2010/main" val="3219504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OK, so the first question that we need to answer is “What is climate change?”</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25</a:t>
            </a:fld>
            <a:endParaRPr lang="en-GB"/>
          </a:p>
        </p:txBody>
      </p:sp>
    </p:spTree>
    <p:extLst>
      <p:ext uri="{BB962C8B-B14F-4D97-AF65-F5344CB8AC3E}">
        <p14:creationId xmlns:p14="http://schemas.microsoft.com/office/powerpoint/2010/main" val="3987921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There are many definitions of climate change this one here is from the UK Met Office.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*Read out definition*</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26</a:t>
            </a:fld>
            <a:endParaRPr lang="en-GB"/>
          </a:p>
        </p:txBody>
      </p:sp>
    </p:spTree>
    <p:extLst>
      <p:ext uri="{BB962C8B-B14F-4D97-AF65-F5344CB8AC3E}">
        <p14:creationId xmlns:p14="http://schemas.microsoft.com/office/powerpoint/2010/main" val="611245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It's really important before we go on, to understand the difference between weather and climate.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Weather is very short-term – it’s what we see on the forecast, or on our weather apps, and it’s very localised.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Climate is much longer-term over decades or even hundreds of years.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So the weather in a certain place can be cooler than expected at that time of year, while the global average temperature is still going up.</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An example is when a snow storm hit Texas in the USA in February 2021, wiping out infrastructure and tragically causing loss of life. This is not typical weather for this region at this time of year and triggered the worst energy infrastructure failure in Texas state history, with more than four and a half million homes and businesses left without power for several days.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Some Republican politicians used the crisis to deny climate change saying that global warming can't be happening if it's snowing in Texas.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Katharine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Hayhoe</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is a climate scientist living in Texas, who we will meet shortly, and she likes to talk about ‘global weirding’, or ‘weird weather’,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ie</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weather in regions and at times of years that we wouldn't expect, AKA climate change!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27</a:t>
            </a:fld>
            <a:endParaRPr lang="en-GB"/>
          </a:p>
        </p:txBody>
      </p:sp>
    </p:spTree>
    <p:extLst>
      <p:ext uri="{BB962C8B-B14F-4D97-AF65-F5344CB8AC3E}">
        <p14:creationId xmlns:p14="http://schemas.microsoft.com/office/powerpoint/2010/main" val="424202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There are lots of different terms used to describe climate change.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Historically we have use the term global warming and that has now been largely replaced by climate change. Some organisations and media outlets now prefer to use the terms climate crisis or climate emergency, some organisations even use climate breakdown and global heating, all of these are an attempt to convey the urgency of the situation that we are facing.</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28</a:t>
            </a:fld>
            <a:endParaRPr lang="en-GB"/>
          </a:p>
        </p:txBody>
      </p:sp>
    </p:spTree>
    <p:extLst>
      <p:ext uri="{BB962C8B-B14F-4D97-AF65-F5344CB8AC3E}">
        <p14:creationId xmlns:p14="http://schemas.microsoft.com/office/powerpoint/2010/main" val="2716154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OK, so back to our climate science in 12 words, and we start at the top with ‘It’s warming’</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29</a:t>
            </a:fld>
            <a:endParaRPr lang="en-GB"/>
          </a:p>
        </p:txBody>
      </p:sp>
    </p:spTree>
    <p:extLst>
      <p:ext uri="{BB962C8B-B14F-4D97-AF65-F5344CB8AC3E}">
        <p14:creationId xmlns:p14="http://schemas.microsoft.com/office/powerpoint/2010/main" val="284253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effectLst/>
                <a:latin typeface="Century Gothic" panose="020B0502020202020204" pitchFamily="34" charset="0"/>
                <a:ea typeface="MS Mincho" panose="02020609040205080304" pitchFamily="49" charset="-128"/>
                <a:cs typeface="Times New Roman" panose="02020603050405020304" pitchFamily="18" charset="0"/>
              </a:rPr>
              <a:t>Ask participants if anybody has seen this image before. </a:t>
            </a:r>
            <a:br>
              <a:rPr lang="en-GB" sz="1200">
                <a:effectLst/>
                <a:latin typeface="Century Gothic" panose="020B0502020202020204" pitchFamily="34" charset="0"/>
                <a:ea typeface="MS Mincho" panose="02020609040205080304" pitchFamily="49" charset="-128"/>
                <a:cs typeface="Times New Roman" panose="02020603050405020304" pitchFamily="18" charset="0"/>
              </a:rPr>
            </a:br>
            <a:r>
              <a:rPr lang="en-GB" sz="1200">
                <a:effectLst/>
                <a:latin typeface="Century Gothic" panose="020B0502020202020204" pitchFamily="34" charset="0"/>
                <a:ea typeface="MS Mincho" panose="02020609040205080304" pitchFamily="49" charset="-128"/>
                <a:cs typeface="Times New Roman" panose="02020603050405020304" pitchFamily="18" charset="0"/>
              </a:rPr>
              <a:t>If anyone has, ask them if they're happy to explain their understanding of what the image represents.</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r>
              <a:rPr lang="en-GB" sz="1200">
                <a:effectLst/>
                <a:latin typeface="Century Gothic" panose="020B0502020202020204" pitchFamily="34" charset="0"/>
                <a:ea typeface="MS Mincho" panose="02020609040205080304" pitchFamily="49" charset="-128"/>
                <a:cs typeface="Times New Roman" panose="02020603050405020304" pitchFamily="18" charset="0"/>
              </a:rPr>
              <a:t>These are called the climate stripes, or the warming stripes , and were created by Ed Hawkins who is a professor at Reading University. Each year since about 1850 has been given a stripe and a colour depending on whether that year was warmer or cooler than the average for the 50 years leading up to 1850.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r>
              <a:rPr lang="en-GB" sz="1200" b="1">
                <a:effectLst/>
                <a:latin typeface="Century Gothic" panose="020B0502020202020204" pitchFamily="34" charset="0"/>
                <a:ea typeface="MS Mincho" panose="02020609040205080304" pitchFamily="49" charset="-128"/>
                <a:cs typeface="Times New Roman" panose="02020603050405020304" pitchFamily="18" charset="0"/>
              </a:rPr>
              <a:t>- Ask the group why 1850 was chosen as the starting point. </a:t>
            </a:r>
            <a:br>
              <a:rPr lang="en-GB" sz="1200">
                <a:effectLst/>
                <a:latin typeface="Century Gothic" panose="020B0502020202020204" pitchFamily="34" charset="0"/>
                <a:ea typeface="MS Mincho" panose="02020609040205080304" pitchFamily="49" charset="-128"/>
                <a:cs typeface="Times New Roman" panose="02020603050405020304" pitchFamily="18" charset="0"/>
              </a:rPr>
            </a:br>
            <a:r>
              <a:rPr lang="en-GB" sz="1200">
                <a:effectLst/>
                <a:latin typeface="Century Gothic" panose="020B0502020202020204" pitchFamily="34" charset="0"/>
                <a:ea typeface="MS Mincho" panose="02020609040205080304" pitchFamily="49" charset="-128"/>
                <a:cs typeface="Times New Roman" panose="02020603050405020304" pitchFamily="18" charset="0"/>
              </a:rPr>
              <a:t>The answer we’re looking for is the Industrial Revolution-this is when we really started to see large volumes or fossil fuels being burned to create the energy to power the industrial revolution.</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r>
              <a:rPr lang="en-GB" sz="1200">
                <a:effectLst/>
                <a:latin typeface="Century Gothic" panose="020B0502020202020204" pitchFamily="34" charset="0"/>
                <a:ea typeface="MS Mincho" panose="02020609040205080304" pitchFamily="49" charset="-128"/>
                <a:cs typeface="Times New Roman" panose="02020603050405020304" pitchFamily="18" charset="0"/>
              </a:rPr>
              <a:t>You may also get people suggesting that this is when accurate records began which is also true, however the main reason for beginning the stripes at 1850 is with respect to the industrial revolution.</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r>
              <a:rPr lang="en-GB" sz="1200">
                <a:effectLst/>
                <a:latin typeface="Century Gothic" panose="020B0502020202020204" pitchFamily="34" charset="0"/>
                <a:ea typeface="MS Mincho" panose="02020609040205080304" pitchFamily="49" charset="-128"/>
                <a:cs typeface="Times New Roman" panose="02020603050405020304" pitchFamily="18" charset="0"/>
              </a:rPr>
              <a:t>Flag the warming stripes as an incredibly useful comes tool and conversation starter. They are a very effective way of demonstrating the warming that is so clearly visible over the last 20 years or so.</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30</a:t>
            </a:fld>
            <a:endParaRPr lang="en-GB"/>
          </a:p>
        </p:txBody>
      </p:sp>
    </p:spTree>
    <p:extLst>
      <p:ext uri="{BB962C8B-B14F-4D97-AF65-F5344CB8AC3E}">
        <p14:creationId xmlns:p14="http://schemas.microsoft.com/office/powerpoint/2010/main" val="2842111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previous slide showed the global stripes.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These are the stripes for England.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On the warming stripes website you can find stripes for different parts of the world. Those of you in England can almost get down to county level on the website. And you can also see how quickly the climate is changing in other parts of the world. This could be a great activity to do with students – to look at how your region Is warming, and then to look at how another region in a different country is warming, discuss impacts etc.</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31</a:t>
            </a:fld>
            <a:endParaRPr lang="en-GB"/>
          </a:p>
        </p:txBody>
      </p:sp>
    </p:spTree>
    <p:extLst>
      <p:ext uri="{BB962C8B-B14F-4D97-AF65-F5344CB8AC3E}">
        <p14:creationId xmlns:p14="http://schemas.microsoft.com/office/powerpoint/2010/main" val="719559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These are some examples of how the warming stripes have been used to help facilitate conversations around climate change.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One of the best and most impactful uses of the warming stripes is on the Reading Town Football Club strip. When the strip was introduced some fans liked it, some fans didn't. It doesn't really matter because what the strip has done is initiate a climate conversation amongst a group of people who we might not typically associate with climate action. It also meant that when Reading played Man United in the FA Cup in March 2023, on ITV, on a Saturday afternoon, in front of millions of people, the commentators started discussing the kit and what the stripes represented. A brilliant way of raising the issue of climate change in a very gentle way to millions of people who we might not typically associate with climate action.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Ask the group to think of ways that they might be able to use the climate stripes either in their home lives or at work. For example, some people use the stripes as their Zoom or Teams background, share the stripes on their social media profiles. How could the stripes be used in school as a comms tool internally, and how could they be incorporated into lessons?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E271B9-1081-46B2-8E15-03A4AFB2F68B}" type="slidenum">
              <a:rPr lang="en-GB" smtClean="0"/>
              <a:t>32</a:t>
            </a:fld>
            <a:endParaRPr lang="en-GB"/>
          </a:p>
        </p:txBody>
      </p:sp>
    </p:spTree>
    <p:extLst>
      <p:ext uri="{BB962C8B-B14F-4D97-AF65-F5344CB8AC3E}">
        <p14:creationId xmlns:p14="http://schemas.microsoft.com/office/powerpoint/2010/main" val="246004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a group don’t know each other</a:t>
            </a:r>
            <a:br>
              <a:rPr lang="en-GB"/>
            </a:br>
            <a:r>
              <a:rPr lang="en-GB"/>
              <a:t>NB. If it’s a big-</a:t>
            </a:r>
            <a:r>
              <a:rPr lang="en-GB" err="1"/>
              <a:t>ish</a:t>
            </a:r>
            <a:r>
              <a:rPr lang="en-GB"/>
              <a:t> group (above about 10) encourage them all to be as succinct as possible otherwise you will spend half an hour on intros!</a:t>
            </a:r>
          </a:p>
        </p:txBody>
      </p:sp>
      <p:sp>
        <p:nvSpPr>
          <p:cNvPr id="4" name="Slide Number Placeholder 3"/>
          <p:cNvSpPr>
            <a:spLocks noGrp="1"/>
          </p:cNvSpPr>
          <p:nvPr>
            <p:ph type="sldNum" sz="quarter" idx="5"/>
          </p:nvPr>
        </p:nvSpPr>
        <p:spPr/>
        <p:txBody>
          <a:bodyPr/>
          <a:lstStyle/>
          <a:p>
            <a:fld id="{61E271B9-1081-46B2-8E15-03A4AFB2F68B}" type="slidenum">
              <a:rPr lang="en-GB" smtClean="0"/>
              <a:t>5</a:t>
            </a:fld>
            <a:endParaRPr lang="en-GB"/>
          </a:p>
        </p:txBody>
      </p:sp>
    </p:spTree>
    <p:extLst>
      <p:ext uri="{BB962C8B-B14F-4D97-AF65-F5344CB8AC3E}">
        <p14:creationId xmlns:p14="http://schemas.microsoft.com/office/powerpoint/2010/main" val="264549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Back to our climate science in 12 words – we’ve done ‘it’s warming’, now we’re on to ‘it’s us’ We know it’s warming, but the climate has always changed, so how do we know that this time it’s human activity that is driving the warming?</a:t>
            </a:r>
          </a:p>
          <a:p>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33</a:t>
            </a:fld>
            <a:endParaRPr lang="en-GB"/>
          </a:p>
        </p:txBody>
      </p:sp>
    </p:spTree>
    <p:extLst>
      <p:ext uri="{BB962C8B-B14F-4D97-AF65-F5344CB8AC3E}">
        <p14:creationId xmlns:p14="http://schemas.microsoft.com/office/powerpoint/2010/main" val="1797402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a short video running through the timeline of carbon emissions and how scientists have been able to establish that carbon dioxide and other greenhouse gas emissions are driving a rising temperature.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It’s a few years old, so a couple of the stats are a little bit out of date, for example it mentions a global population of 7.5 billion, but it’s a good summary of emissions over time and how we have measured them</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34</a:t>
            </a:fld>
            <a:endParaRPr lang="en-GB"/>
          </a:p>
        </p:txBody>
      </p:sp>
    </p:spTree>
    <p:extLst>
      <p:ext uri="{BB962C8B-B14F-4D97-AF65-F5344CB8AC3E}">
        <p14:creationId xmlns:p14="http://schemas.microsoft.com/office/powerpoint/2010/main" val="3149706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In the video, he mentions greenhouse gases, so what are they?</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35</a:t>
            </a:fld>
            <a:endParaRPr lang="en-GB"/>
          </a:p>
        </p:txBody>
      </p:sp>
    </p:spTree>
    <p:extLst>
      <p:ext uri="{BB962C8B-B14F-4D97-AF65-F5344CB8AC3E}">
        <p14:creationId xmlns:p14="http://schemas.microsoft.com/office/powerpoint/2010/main" val="3596305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entury Gothic" panose="020B0502020202020204" pitchFamily="34" charset="0"/>
                <a:ea typeface="MS Mincho" panose="02020609040205080304" pitchFamily="49" charset="-128"/>
                <a:cs typeface="Times New Roman" panose="02020603050405020304" pitchFamily="18" charset="0"/>
              </a:rPr>
              <a:t>There are seven different greenhouse gases mentioned in the Greenhouse Gas Protocol, but we are just going to concentrate on the main ones.</a:t>
            </a:r>
            <a:br>
              <a:rPr lang="en-GB" sz="1200">
                <a:effectLst/>
                <a:latin typeface="Century Gothic" panose="020B0502020202020204" pitchFamily="34" charset="0"/>
                <a:ea typeface="MS Mincho" panose="02020609040205080304" pitchFamily="49" charset="-128"/>
                <a:cs typeface="Times New Roman" panose="02020603050405020304" pitchFamily="18" charset="0"/>
              </a:rPr>
            </a:br>
            <a:r>
              <a:rPr lang="en-GB" sz="1200">
                <a:effectLst/>
                <a:latin typeface="Century Gothic" panose="020B0502020202020204" pitchFamily="34" charset="0"/>
                <a:ea typeface="MS Mincho" panose="02020609040205080304" pitchFamily="49" charset="-128"/>
                <a:cs typeface="Times New Roman" panose="02020603050405020304" pitchFamily="18" charset="0"/>
              </a:rPr>
              <a:t>Can we collectively name the five most abundant greenhouse gases? Pop them into the chat.</a:t>
            </a:r>
            <a:br>
              <a:rPr lang="en-GB" sz="1200">
                <a:effectLst/>
                <a:latin typeface="Century Gothic" panose="020B0502020202020204" pitchFamily="34" charset="0"/>
                <a:ea typeface="MS Mincho" panose="02020609040205080304" pitchFamily="49" charset="-128"/>
                <a:cs typeface="Times New Roman" panose="02020603050405020304" pitchFamily="18" charset="0"/>
              </a:rPr>
            </a:br>
            <a:r>
              <a:rPr lang="en-GB" sz="1200">
                <a:effectLst/>
                <a:latin typeface="Century Gothic" panose="020B0502020202020204" pitchFamily="34" charset="0"/>
                <a:ea typeface="MS Mincho" panose="02020609040205080304" pitchFamily="49" charset="-128"/>
                <a:cs typeface="Times New Roman" panose="02020603050405020304" pitchFamily="18" charset="0"/>
              </a:rPr>
              <a:t>Best guesses very welcome! There’s no expectation that you should already know this stuff – we’re here to learn together.</a:t>
            </a:r>
            <a:endParaRPr lang="en-GB"/>
          </a:p>
          <a:p>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36</a:t>
            </a:fld>
            <a:endParaRPr lang="en-GB"/>
          </a:p>
        </p:txBody>
      </p:sp>
    </p:spTree>
    <p:extLst>
      <p:ext uri="{BB962C8B-B14F-4D97-AF65-F5344CB8AC3E}">
        <p14:creationId xmlns:p14="http://schemas.microsoft.com/office/powerpoint/2010/main" val="4292786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five main greenhouse gases are listed here in order of abundance.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Water vapour is the most abundant greenhouse gas in the atmosphere. If you had no idea don't worry, it's not often discussed, because it is not one of the greenhouse gases that is accumulating as a result of human activity. However the warmer the planet becomes the more water evaporation there will be, and the more water vapour there will be in the atmosphere. This is one of the reasons why we are seeing more extreme and more frequent heavy rainfall events as the planet warms.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Each of the greenhouse gases has a different potential to trap heat within the atmosphere. In order to be able to compare the impact of the different gases, scientists have assigned each gas a “global warming potential”.</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Over a 100 year period carbon dioxide has a global warming potential of 1. Methane is 25 times more potent then carbon dioxide over a 100 year time scale. Nitrous oxide is nearly 300 times more potent, and the F gases are a group of synthetic man made gases that are anywhere between 10s and 10s of thousands of times more potent ban carbon dioxide.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Each of these greenhouse gases also persists for different amounts of time in the environment say for example methane only persists for around 10-12 years in the atmosphere compared to carbon dioxide which persists for hundreds of years. Any reduction in methane emissions will have an impact over a much shorter time.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When we see carbon footprints discussed, what is usually being referred to is a greenhouse gas footprint. Everything releases different amounts of different greenhouse gases and in different proportions. Scientists look at the different greenhouse gases that are released by a particular item or activity and “do the maths” with the global warming potentials to arrive at one number that is expressed as CO2e, or carbon dioxide equivalent, and this means that we have one number for an item or an activity that allows it to be easily compared with another item or activity.</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If you're starting to zone out that this bit don't worry all you need to know is that different greenhouse gases have different potentials to trap heat and they persist in the environment for different amounts of time.</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37</a:t>
            </a:fld>
            <a:endParaRPr lang="en-GB"/>
          </a:p>
        </p:txBody>
      </p:sp>
    </p:spTree>
    <p:extLst>
      <p:ext uri="{BB962C8B-B14F-4D97-AF65-F5344CB8AC3E}">
        <p14:creationId xmlns:p14="http://schemas.microsoft.com/office/powerpoint/2010/main" val="971490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entury Gothic" panose="020B0502020202020204" pitchFamily="34" charset="0"/>
                <a:ea typeface="MS Mincho" panose="02020609040205080304" pitchFamily="49" charset="-128"/>
                <a:cs typeface="Times New Roman" panose="02020603050405020304" pitchFamily="18" charset="0"/>
              </a:rPr>
              <a:t>Where do each of these greenhouse gases come from?</a:t>
            </a:r>
            <a:br>
              <a:rPr lang="en-GB" sz="1200">
                <a:effectLst/>
                <a:latin typeface="Century Gothic" panose="020B0502020202020204" pitchFamily="34" charset="0"/>
                <a:ea typeface="MS Mincho" panose="02020609040205080304" pitchFamily="49" charset="-128"/>
                <a:cs typeface="Times New Roman" panose="02020603050405020304" pitchFamily="18" charset="0"/>
              </a:rPr>
            </a:br>
            <a:r>
              <a:rPr lang="en-GB" sz="1200">
                <a:effectLst/>
                <a:latin typeface="Century Gothic" panose="020B0502020202020204" pitchFamily="34" charset="0"/>
                <a:ea typeface="MS Mincho" panose="02020609040205080304" pitchFamily="49" charset="-128"/>
                <a:cs typeface="Times New Roman" panose="02020603050405020304" pitchFamily="18" charset="0"/>
              </a:rPr>
              <a:t>We’re going to do an activity where we try and match the human activity with the predominant greenhouse gas. In reality, everything will produce a mix of different greenhouse gases, but we’re looking for the predominant one in each case.</a:t>
            </a:r>
            <a:endParaRPr lang="en-GB"/>
          </a:p>
          <a:p>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38</a:t>
            </a:fld>
            <a:endParaRPr lang="en-GB"/>
          </a:p>
        </p:txBody>
      </p:sp>
    </p:spTree>
    <p:extLst>
      <p:ext uri="{BB962C8B-B14F-4D97-AF65-F5344CB8AC3E}">
        <p14:creationId xmlns:p14="http://schemas.microsoft.com/office/powerpoint/2010/main" val="1139684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Greenhouse gas quiz!</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What we are going to try and do is move these cards so that the human activity is sitting under the predominant greenhouse gas that it emits.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I’m going to stop sharing now and go over to a whiteboard.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**Stop sharing slides. Go to share -&gt;Microsoft whiteboards -&gt; CL – Module 1 GHGs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whiteboard should show on the screen. Pick a card and ask a member of the group to tell you which greenhouse gas it sits under.  Go around participants in turn asking them which human activity sits under which greenhouse gas.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Emphasise that there is no expectation to know the answers-we're all here to learn! Encourage people to give their best guess.</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39</a:t>
            </a:fld>
            <a:endParaRPr lang="en-GB"/>
          </a:p>
        </p:txBody>
      </p:sp>
    </p:spTree>
    <p:extLst>
      <p:ext uri="{BB962C8B-B14F-4D97-AF65-F5344CB8AC3E}">
        <p14:creationId xmlns:p14="http://schemas.microsoft.com/office/powerpoint/2010/main" val="3224402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OK, so here’s the answers.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Burning fossil fuels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Burning fossil fuels such as coal and oil is the main contributor to carbon dioxide emissions and a key driver of climate change.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Natural gas can sometimes be a tricky one. Natural gas is methane and is a fossil fuel. However once it is burned, it is carbon dioxide that is released. It is important to note however that during the extraction of natural gas there are often considerable leakages of methane into the atmosphere both at the extraction site and along pipelines.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Cement production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an area that not a lot of people are aware of so reassure your participants that they are not alone if they didn't know the answer to this one.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Cement production is responsible for around 8% of greenhouse gas emissions globally. Around half of those emissions come from the chemical reactions, and the other half come from the intense amounts of heat and energy that are required. The construction industry is a high emitting sector and one where we don't yet have all the answers for zero carbon construction.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one of the reasons why buildings come with a lot of “embodied emissions”- the emissions associated with the construction of the building, which we often forget, more usually focusing on the emissions associated with running the building. This has relevance if we are building new schools, or indeed houses, and in the vast majority of cases retrofitting existing properties is a lower carbon option two new build.</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Ruminant agriculture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animals like cows and sheep, and is associated with methane emissions. This is because of the way ruminants digest their food, fermenting it resulting in the release of methane, about 90% of which is burped. This is one of the reasons why we are becoming increasingly familiar with the narrative around reducing meat and dairy and in our diets as a climate action we can take as individuals to reduce emissions.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Landfill and food waste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These are both big contributors to methane emissions.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When organic and biodegradable material ends up in landfill it ferments and releases me thing. Many modern landfill sites in places like the UK are capped to try and capture some of this methane and feed it back into the grid, however there are thousands of unregulated landfill sites around the world all significantly contributing to methane emissions.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Food waste is a particular problem and if food waste was a country it would be the third biggest emitter of greenhouse gas emissions after the USA and China. We will look at food waste again in Module 4 when we start to look at actions but reducing food waste at home and in our businesses is an incredibly impactful climate action.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Artificial agricultural fertilisers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These are a big contributor to atmospheric nitrous oxide levels. The role of artificial fertilisers is to replace nitrogen in the soil that plants have used. Artificial fertilisers are fossil fuel based and incredibly energy intensive to create in addition to the fact that when spread on the ground nitrous oxide emissions are released.</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F gases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These are most commonly used for refrigeration and air conditioning. During both of these processes there will be leakage of F gases into the environment. F gases are incredibly potent greenhouse gases, the use of which in places like the UK is highly regulated, although this is not the case worldwide. As the planet warms demand for air conditioning will increase, leading not only to an increase in demand for energy and electricity, but also to an increase in demand for F gases and potentially in their leakage into the environment.</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40</a:t>
            </a:fld>
            <a:endParaRPr lang="en-GB"/>
          </a:p>
        </p:txBody>
      </p:sp>
    </p:spTree>
    <p:extLst>
      <p:ext uri="{BB962C8B-B14F-4D97-AF65-F5344CB8AC3E}">
        <p14:creationId xmlns:p14="http://schemas.microsoft.com/office/powerpoint/2010/main" val="2108682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All of these greenhouse gas emissions contribute to the greenhouse effect – read out definition</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41</a:t>
            </a:fld>
            <a:endParaRPr lang="en-GB"/>
          </a:p>
        </p:txBody>
      </p:sp>
    </p:spTree>
    <p:extLst>
      <p:ext uri="{BB962C8B-B14F-4D97-AF65-F5344CB8AC3E}">
        <p14:creationId xmlns:p14="http://schemas.microsoft.com/office/powerpoint/2010/main" val="3708168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image showing the normal healthy layer of greenhouse effect versus the rampant greenhouse effect exacerbated by human activities and the increase in atmospheric greenhouse gases.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greenhouse layer is often referred to as a blanket trapping in some heat. We are adding to that blanket, making it thicker and trapping more heat, in the same way as we put another jumper on when we’re cold.</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42</a:t>
            </a:fld>
            <a:endParaRPr lang="en-GB"/>
          </a:p>
        </p:txBody>
      </p:sp>
    </p:spTree>
    <p:extLst>
      <p:ext uri="{BB962C8B-B14F-4D97-AF65-F5344CB8AC3E}">
        <p14:creationId xmlns:p14="http://schemas.microsoft.com/office/powerpoint/2010/main" val="579859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69559-ED2D-48BF-F21F-AEE20E6A9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49D3C-8E12-3699-217D-0E6AD3116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9FE4E-E58F-7E0D-EE91-06D882D9AA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BD8F23-349B-0302-26D0-120E1B636DBF}"/>
              </a:ext>
            </a:extLst>
          </p:cNvPr>
          <p:cNvSpPr>
            <a:spLocks noGrp="1"/>
          </p:cNvSpPr>
          <p:nvPr>
            <p:ph type="sldNum" sz="quarter" idx="5"/>
          </p:nvPr>
        </p:nvSpPr>
        <p:spPr/>
        <p:txBody>
          <a:bodyPr/>
          <a:lstStyle/>
          <a:p>
            <a:fld id="{61E271B9-1081-46B2-8E15-03A4AFB2F68B}" type="slidenum">
              <a:rPr lang="en-GB" smtClean="0"/>
              <a:t>7</a:t>
            </a:fld>
            <a:endParaRPr lang="en-GB"/>
          </a:p>
        </p:txBody>
      </p:sp>
    </p:spTree>
    <p:extLst>
      <p:ext uri="{BB962C8B-B14F-4D97-AF65-F5344CB8AC3E}">
        <p14:creationId xmlns:p14="http://schemas.microsoft.com/office/powerpoint/2010/main" val="21508120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Ask participants “what would the temperature on earth be without the greenhouse effect?”</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mentioned briefly in the carbon dioxide emissions video so some participants may remember it from there.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answer is -18C. Earth would not be a habitable planet without the greenhouse effect however human activity is exacerbating this warming the planet and changing the climate. </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43</a:t>
            </a:fld>
            <a:endParaRPr lang="en-GB"/>
          </a:p>
        </p:txBody>
      </p:sp>
    </p:spTree>
    <p:extLst>
      <p:ext uri="{BB962C8B-B14F-4D97-AF65-F5344CB8AC3E}">
        <p14:creationId xmlns:p14="http://schemas.microsoft.com/office/powerpoint/2010/main" val="3693324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Back to our climate science in 12 words – we’ve done ‘it’s warming’, and ‘it’s us’, so now we’re onto ‘we’re sure’.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There is quite a lot of climate mis- and dis-information around, trying to cast doubt on the now very established climate science.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So I thought it would be useful to have a look at how the scientific consensus has changed over the last 30 or so years.</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44</a:t>
            </a:fld>
            <a:endParaRPr lang="en-GB"/>
          </a:p>
        </p:txBody>
      </p:sp>
    </p:spTree>
    <p:extLst>
      <p:ext uri="{BB962C8B-B14F-4D97-AF65-F5344CB8AC3E}">
        <p14:creationId xmlns:p14="http://schemas.microsoft.com/office/powerpoint/2010/main" val="1772933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most accurate reflection of the scientific consensus is gained via the IPCC reports.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IPCC is the Intergovernmental Panel on Climate Change and is a United Nations body that brings together all of the latest scientific research to create a consensus that governments around the world can use to inform their climate policies. It is the result of the work of thousands of climate scientists all around the world.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In 1995 the IPCC report stated “a discernible human influence on global climate” all the way through to the latest 2021 report which stated “it is unequivocal that human influence has warmed the atmosphere ocean and land”.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For a long time scientists have been at pains to not be seen as alarmist however the language they are now using is intended to convey in no uncertain terms that the science is settled, climate change is human induced, and action is imperative.</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45</a:t>
            </a:fld>
            <a:endParaRPr lang="en-GB"/>
          </a:p>
        </p:txBody>
      </p:sp>
    </p:spTree>
    <p:extLst>
      <p:ext uri="{BB962C8B-B14F-4D97-AF65-F5344CB8AC3E}">
        <p14:creationId xmlns:p14="http://schemas.microsoft.com/office/powerpoint/2010/main" val="722947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For a long time we talked about “97% of scientists” agreeing that climate change is human induced, however a study from Cornell University in 2021 found that 99.9% of studies agreed that climate change is human induced.</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Even if you can't remember the facts and the stats around climate change, if you are having a conversation with someone who is doubting the science, all you need to remember is that 99% of qualified climate scientists whose job it is to investigate this issue agree that climate change is human induced.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OK, that was the science bit!</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How is everyone doing?</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Any questions?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46</a:t>
            </a:fld>
            <a:endParaRPr lang="en-GB"/>
          </a:p>
        </p:txBody>
      </p:sp>
    </p:spTree>
    <p:extLst>
      <p:ext uri="{BB962C8B-B14F-4D97-AF65-F5344CB8AC3E}">
        <p14:creationId xmlns:p14="http://schemas.microsoft.com/office/powerpoint/2010/main" val="2164627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Katharine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Hayhoe</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the climate scientist from Texas who we briefly mentioned earlier.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Katharine is a Canadian climate scientist living in Texas who is not only a brilliant climate scientist but also a wonderful communicator. She has a TED talk called “The most important thing we can do to fight climate change: talk about it” . Do go and watch it!</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Katharine says that whilst the vast majority of those are now aware of climate change and report being concerned (around 75% of people say they are concerned about climate change) none of us are talking about it. This results in a phenomenon known as “pluralistic ignorance” - whereby we think we're the only one worried about climate change because nobody is talking about it. So we don't talk about it because we think no one else is worried about it creating a vicious circle of silence.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It sounds super simple to say all we need to do is to talk more about climate change however this is easier said than done for the majority of us.</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47</a:t>
            </a:fld>
            <a:endParaRPr lang="en-GB"/>
          </a:p>
        </p:txBody>
      </p:sp>
    </p:spTree>
    <p:extLst>
      <p:ext uri="{BB962C8B-B14F-4D97-AF65-F5344CB8AC3E}">
        <p14:creationId xmlns:p14="http://schemas.microsoft.com/office/powerpoint/2010/main" val="14172730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Ask participants to share in the chat or to unmute and share some of the things that stop them from having more climate conversations with their friends family and colleagues.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If you’re doing ok for time, you can ask a couple of people to unmute and share.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If you have a large group, you could split them into breakout rooms.</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48</a:t>
            </a:fld>
            <a:endParaRPr lang="en-GB"/>
          </a:p>
        </p:txBody>
      </p:sp>
    </p:spTree>
    <p:extLst>
      <p:ext uri="{BB962C8B-B14F-4D97-AF65-F5344CB8AC3E}">
        <p14:creationId xmlns:p14="http://schemas.microsoft.com/office/powerpoint/2010/main" val="34455532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49</a:t>
            </a:fld>
            <a:endParaRPr lang="en-GB"/>
          </a:p>
        </p:txBody>
      </p:sp>
    </p:spTree>
    <p:extLst>
      <p:ext uri="{BB962C8B-B14F-4D97-AF65-F5344CB8AC3E}">
        <p14:creationId xmlns:p14="http://schemas.microsoft.com/office/powerpoint/2010/main" val="3289880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who can YOU talk to?</a:t>
            </a:r>
            <a:br>
              <a:rPr lang="en-GB">
                <a:cs typeface="+mn-lt"/>
              </a:rPr>
            </a:br>
            <a:r>
              <a:rPr lang="en-GB"/>
              <a:t>Obviously we can talk to friends and family, but we have lots of different ‘spheres of influence’ as individuals (and as schools!), and leaning into these can really help to amplify the impact of our climate actions.</a:t>
            </a:r>
            <a:br>
              <a:rPr lang="en-GB">
                <a:cs typeface="+mn-lt"/>
              </a:rPr>
            </a:br>
            <a:br>
              <a:rPr lang="en-GB">
                <a:cs typeface="+mn-lt"/>
              </a:rPr>
            </a:br>
            <a:r>
              <a:rPr lang="en-GB"/>
              <a:t>We often underestimate the impact that we can have as individuals, in our own lives, and in our workplaces. AND as individual schools – think back to that diagram from the start of the session about the influence of schools – the things you do at your school influence your students, other members of staff, parents and the wider school community. AND potentially other schools in your Trust, Diocese or local area.</a:t>
            </a:r>
            <a:br>
              <a:rPr lang="en-GB">
                <a:cs typeface="+mn-lt"/>
              </a:rPr>
            </a:br>
            <a:endParaRPr lang="en-GB"/>
          </a:p>
          <a:p>
            <a:r>
              <a:rPr lang="en-GB"/>
              <a:t>Thinking about the different spheres of influence we exert can be helpful – when we’re going through this, think about you can apply it to yourself as an individual, AND how you could use this as school or Trust as well. </a:t>
            </a:r>
            <a:br>
              <a:rPr lang="en-GB"/>
            </a:br>
            <a:br>
              <a:rPr lang="en-GB"/>
            </a:br>
            <a:r>
              <a:rPr lang="en-GB"/>
              <a:t>The biggest impact we can have on climate change is the influence that we have on others, whether that’s friends or family, or colleagues and senior leadership at work – that could be role modelling some changes (and that could be as simple as bringing your reusable water bottle or coffee cup into school, or walking to school once a week); and you could share the co-benefits that come along with that, whether that’s saving money, or the fact that on the mornings you walk to school you feel a bit less frazzled and a teeny bit smug that you’ve already done your exercise for the day!</a:t>
            </a:r>
            <a:endParaRPr lang="en-US"/>
          </a:p>
          <a:p>
            <a:endParaRPr lang="en-US"/>
          </a:p>
          <a:p>
            <a:r>
              <a:rPr lang="en-GB"/>
              <a:t>Citizens</a:t>
            </a:r>
            <a:br>
              <a:rPr lang="en-GB">
                <a:cs typeface="+mn-lt"/>
              </a:rPr>
            </a:br>
            <a:r>
              <a:rPr lang="en-GB"/>
              <a:t>It’s often easy to forget our influence as ‘</a:t>
            </a:r>
            <a:r>
              <a:rPr lang="en-GB" err="1"/>
              <a:t>citizens’but</a:t>
            </a:r>
            <a:r>
              <a:rPr lang="en-GB"/>
              <a:t> a 2017 study asked MPs why they weren't taking more action on climate, the vast majority replied that they weren't hearing from their constituents that it was an issue for them. We have to let our elected representatives know that this is an issue that we want to see the government take action on. And we have to educate our young people about democracy, and how it works, and how they can make their voices heard. </a:t>
            </a:r>
            <a:br>
              <a:rPr lang="en-GB">
                <a:cs typeface="+mn-lt"/>
              </a:rPr>
            </a:br>
            <a:r>
              <a:rPr lang="en-GB"/>
              <a:t>Who is your MP? How do you get in touch? </a:t>
            </a:r>
            <a:br>
              <a:rPr lang="en-GB">
                <a:cs typeface="+mn-lt"/>
              </a:rPr>
            </a:br>
            <a:r>
              <a:rPr lang="en-GB"/>
              <a:t>Hope for the Future is a brilliant organisation that helps and supports people to engage constructively with their MPs and there’s definitely scope for discussing this with our young people and empowering them to be engaged citizens.</a:t>
            </a:r>
            <a:br>
              <a:rPr lang="en-GB">
                <a:cs typeface="+mn-lt"/>
              </a:rPr>
            </a:br>
            <a:r>
              <a:rPr lang="en-GB"/>
              <a:t>Also think not just about your central government but local government too. Who is your local authority? What are they doing to support climate action and reduce emissions in schools in the area?</a:t>
            </a:r>
            <a:br>
              <a:rPr lang="en-GB">
                <a:cs typeface="+mn-lt"/>
              </a:rPr>
            </a:br>
            <a:endParaRPr lang="en-US"/>
          </a:p>
          <a:p>
            <a:r>
              <a:rPr lang="en-GB"/>
              <a:t>Consumers</a:t>
            </a:r>
            <a:br>
              <a:rPr lang="en-GB">
                <a:cs typeface="+mn-lt"/>
              </a:rPr>
            </a:br>
            <a:r>
              <a:rPr lang="en-GB"/>
              <a:t>The last one is the influence we can have, as individuals, or as schools/Trusts as ‘consumers’. There's a lovely quote by Anna Lappé that says “Every time we spend money we are casting a vote for the kind of world that we want.” Making more thoughtful decisions about the companies and organisations that we choose to give our money to can make a difference. We have already seen the power of our consumer pound in action when we think about the rise in availability of plant based products both in the supermarket and in restaurants and pubs in the UK. This hasn't happened because the government have legislated around this issue or because supermarkets have decided unilaterally to take action. This has happened as a direct result of consumer demand.</a:t>
            </a:r>
            <a:endParaRPr lang="en-US"/>
          </a:p>
          <a:p>
            <a:r>
              <a:rPr lang="en-GB"/>
              <a:t>It's also important to note that whilst there may be occasions when we cannot make the purchasing decisions we might want to for a variety of different reasons, we can always make our consumer voices heard. Think about the businesses that you spend money with on a regular basis, and how you might be able to make your voice heard. </a:t>
            </a:r>
            <a:br>
              <a:rPr lang="en-GB">
                <a:cs typeface="+mn-lt"/>
              </a:rPr>
            </a:br>
            <a:r>
              <a:rPr lang="en-GB"/>
              <a:t>As schools – as we’ll see when we look at carbon footprints in the next module, the majority of your emissions will come from purchased goods and services –  what conversations can you be having with suppliers? Who are the 3 or 5 companies you spend the most money with? How can you find out more about their sustainability credentials, and let them know that this is a priority for you. </a:t>
            </a:r>
            <a:endParaRPr lang="en-GB">
              <a:ea typeface="Calibri"/>
              <a:cs typeface="Calibri"/>
            </a:endParaRPr>
          </a:p>
          <a:p>
            <a:endParaRPr lang="en-GB">
              <a:ea typeface="Calibri"/>
              <a:cs typeface="+mn-lt"/>
            </a:endParaRPr>
          </a:p>
        </p:txBody>
      </p:sp>
      <p:sp>
        <p:nvSpPr>
          <p:cNvPr id="4" name="Slide Number Placeholder 3"/>
          <p:cNvSpPr>
            <a:spLocks noGrp="1"/>
          </p:cNvSpPr>
          <p:nvPr>
            <p:ph type="sldNum" sz="quarter" idx="5"/>
          </p:nvPr>
        </p:nvSpPr>
        <p:spPr/>
        <p:txBody>
          <a:bodyPr/>
          <a:lstStyle/>
          <a:p>
            <a:fld id="{61E271B9-1081-46B2-8E15-03A4AFB2F68B}" type="slidenum">
              <a:rPr lang="en-GB" smtClean="0"/>
              <a:t>50</a:t>
            </a:fld>
            <a:endParaRPr lang="en-GB"/>
          </a:p>
        </p:txBody>
      </p:sp>
    </p:spTree>
    <p:extLst>
      <p:ext uri="{BB962C8B-B14F-4D97-AF65-F5344CB8AC3E}">
        <p14:creationId xmlns:p14="http://schemas.microsoft.com/office/powerpoint/2010/main" val="374745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Ask people to share in the chat who they're going to have their climate conversation with, when they might be able to do it, and what their opening line might be. The reason for asking people to do this is that it makes it much more likely that they will do it!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Wrap up – remind people of date and time of next session etc.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And </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51</a:t>
            </a:fld>
            <a:endParaRPr lang="en-GB"/>
          </a:p>
        </p:txBody>
      </p:sp>
    </p:spTree>
    <p:extLst>
      <p:ext uri="{BB962C8B-B14F-4D97-AF65-F5344CB8AC3E}">
        <p14:creationId xmlns:p14="http://schemas.microsoft.com/office/powerpoint/2010/main" val="13654611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E51A-C159-EB1D-2F2E-D6C47292F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4E4FE-821F-3DBF-2DCA-D1FBD492BA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1DDFAC-97DE-3FAD-AB5B-AC24E530A03C}"/>
              </a:ext>
            </a:extLst>
          </p:cNvPr>
          <p:cNvSpPr>
            <a:spLocks noGrp="1"/>
          </p:cNvSpPr>
          <p:nvPr>
            <p:ph type="body" idx="1"/>
          </p:nvPr>
        </p:nvSpPr>
        <p:spPr/>
        <p:txBody>
          <a:bodyPr/>
          <a:lstStyle/>
          <a:p>
            <a:r>
              <a:rPr lang="en-GB"/>
              <a:t>Here’s our agenda for the course:</a:t>
            </a:r>
            <a:br>
              <a:rPr lang="en-GB"/>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In module 1 we do a quick run down of climate science, and then spend a bit of time at the end of the session talking about the importance of talking about climate change(!).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In Module 2 we look at current climate impacts, globally, in the UK and on the education system.  And then we start to explore carbon footprints.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In Module 3 we start off by looking at what action has already been taken, again starting globally, then looking at UK action, as well as exploring changes that have already been implemented in the education sector.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And then we move on to look at different future scenarios for what could lie ahead depending on how quickly or otherwise we get our act together.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In Module 4, it’s all about action! And this always my favourite module, because ‘nothing changes if nothing changes’ and this is where we can really get inspired and informed about the actions we can take. We’ll also make sure that everyone is happy with what they need to do in order to get their Carbon Literacy certificate. </a:t>
            </a:r>
            <a:br>
              <a:rPr lang="en-GB"/>
            </a:br>
            <a:br>
              <a:rPr lang="en-GB"/>
            </a:br>
            <a:r>
              <a:rPr lang="en-GB"/>
              <a:t>**Each session is around 2 hours – if you’re doing 4x2hr sessions, then each module is stand alone. If you’re doing 2x4hour sessions, you’ll do modules 1 and 2 (with a break) in one session, and then 3 and 4 in another. If you’re doing an in person day, you’ll do all four in the day.</a:t>
            </a:r>
          </a:p>
        </p:txBody>
      </p:sp>
      <p:sp>
        <p:nvSpPr>
          <p:cNvPr id="4" name="Slide Number Placeholder 3">
            <a:extLst>
              <a:ext uri="{FF2B5EF4-FFF2-40B4-BE49-F238E27FC236}">
                <a16:creationId xmlns:a16="http://schemas.microsoft.com/office/drawing/2014/main" id="{7C10C010-7396-222F-F2CA-5D4786AA0C10}"/>
              </a:ext>
            </a:extLst>
          </p:cNvPr>
          <p:cNvSpPr>
            <a:spLocks noGrp="1"/>
          </p:cNvSpPr>
          <p:nvPr>
            <p:ph type="sldNum" sz="quarter" idx="5"/>
          </p:nvPr>
        </p:nvSpPr>
        <p:spPr/>
        <p:txBody>
          <a:bodyPr/>
          <a:lstStyle/>
          <a:p>
            <a:fld id="{61E271B9-1081-46B2-8E15-03A4AFB2F68B}" type="slidenum">
              <a:rPr lang="en-GB" smtClean="0"/>
              <a:t>52</a:t>
            </a:fld>
            <a:endParaRPr lang="en-GB"/>
          </a:p>
        </p:txBody>
      </p:sp>
    </p:spTree>
    <p:extLst>
      <p:ext uri="{BB962C8B-B14F-4D97-AF65-F5344CB8AC3E}">
        <p14:creationId xmlns:p14="http://schemas.microsoft.com/office/powerpoint/2010/main" val="78130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OK, so let’s start with a question you may all have been asking… “What is Carbon Literacy?”</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Carbon Literacy Project is a charity that has been running since 2012. They don't deliver any Carbon Literacy training themselves but what they do is accredit all of the courses and accredit all of the learners.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On screen is the definition of carbon literacy that is given on the website *read out definition*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Another definition that I like is one that I heard Phil Korbel, one of the cofounders of the Carbon Literacy Project use. Phil used financial literacy as an analogy for Carbon Literacy. We all very quickly come to recognise a £5  note as a lower value note and a £50 note as a higher value note and we all have a basic understanding of whether something is cheap or expensive. In the same way </a:t>
            </a:r>
            <a:r>
              <a:rPr lang="en-GB" sz="1800" i="1">
                <a:effectLst/>
                <a:latin typeface="Century Gothic" panose="020B0502020202020204" pitchFamily="34" charset="0"/>
                <a:ea typeface="MS Mincho" panose="02020609040205080304" pitchFamily="49" charset="-128"/>
                <a:cs typeface="Times New Roman" panose="02020603050405020304" pitchFamily="18" charset="0"/>
              </a:rPr>
              <a:t>Carbon</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Literacy means having a basic understanding of whether our actions have a high or a low impact when it comes to greenhouse gas emissions and climate change.</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8</a:t>
            </a:fld>
            <a:endParaRPr lang="en-GB"/>
          </a:p>
        </p:txBody>
      </p:sp>
    </p:spTree>
    <p:extLst>
      <p:ext uri="{BB962C8B-B14F-4D97-AF65-F5344CB8AC3E}">
        <p14:creationId xmlns:p14="http://schemas.microsoft.com/office/powerpoint/2010/main" val="32830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1589F-2981-F011-3782-37A59E95F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46161-5A15-33C7-E0A4-44ACFD296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3131D3-F92E-F704-280F-4EC78AC3E6AB}"/>
              </a:ext>
            </a:extLst>
          </p:cNvPr>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Any questions about anything we’ve covered today?</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I’m aware that we cover a lot in each session, and that we go quite quickly, so please do shout if there’s anything you’re unsure of.</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Optional – you can ask people to share three words in the chat for how they’re feeling after the first session.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OR ask them to share one ‘takeaway’ from the session</a:t>
            </a:r>
            <a:endParaRPr lang="en-GB"/>
          </a:p>
        </p:txBody>
      </p:sp>
      <p:sp>
        <p:nvSpPr>
          <p:cNvPr id="4" name="Slide Number Placeholder 3">
            <a:extLst>
              <a:ext uri="{FF2B5EF4-FFF2-40B4-BE49-F238E27FC236}">
                <a16:creationId xmlns:a16="http://schemas.microsoft.com/office/drawing/2014/main" id="{5517EF11-B634-6F80-513A-DC2735F8DC10}"/>
              </a:ext>
            </a:extLst>
          </p:cNvPr>
          <p:cNvSpPr>
            <a:spLocks noGrp="1"/>
          </p:cNvSpPr>
          <p:nvPr>
            <p:ph type="sldNum" sz="quarter" idx="5"/>
          </p:nvPr>
        </p:nvSpPr>
        <p:spPr/>
        <p:txBody>
          <a:bodyPr/>
          <a:lstStyle/>
          <a:p>
            <a:fld id="{61E271B9-1081-46B2-8E15-03A4AFB2F68B}" type="slidenum">
              <a:rPr lang="en-GB" smtClean="0"/>
              <a:t>53</a:t>
            </a:fld>
            <a:endParaRPr lang="en-GB"/>
          </a:p>
        </p:txBody>
      </p:sp>
    </p:spTree>
    <p:extLst>
      <p:ext uri="{BB962C8B-B14F-4D97-AF65-F5344CB8AC3E}">
        <p14:creationId xmlns:p14="http://schemas.microsoft.com/office/powerpoint/2010/main" val="2867160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Run through the learning objectives </a:t>
            </a:r>
            <a:br>
              <a:rPr lang="en-GB"/>
            </a:br>
            <a:r>
              <a:rPr lang="en-GB"/>
              <a:t>With the last point, if you are training people who have trying to push their school on climate action for a while, it’s worth reflecting that it can feel really difficult sometimes, and if you’ve been going it alone for a while, enthusiasm may have waned. One of the great things about the training is that they will connect with other people on the same journey and hopefully feel more supported and less alone.</a:t>
            </a:r>
          </a:p>
        </p:txBody>
      </p:sp>
      <p:sp>
        <p:nvSpPr>
          <p:cNvPr id="4" name="Slide Number Placeholder 3"/>
          <p:cNvSpPr>
            <a:spLocks noGrp="1"/>
          </p:cNvSpPr>
          <p:nvPr>
            <p:ph type="sldNum" sz="quarter" idx="5"/>
          </p:nvPr>
        </p:nvSpPr>
        <p:spPr/>
        <p:txBody>
          <a:bodyPr/>
          <a:lstStyle/>
          <a:p>
            <a:fld id="{61E271B9-1081-46B2-8E15-03A4AFB2F68B}" type="slidenum">
              <a:rPr lang="en-GB" smtClean="0"/>
              <a:t>9</a:t>
            </a:fld>
            <a:endParaRPr lang="en-GB"/>
          </a:p>
        </p:txBody>
      </p:sp>
    </p:spTree>
    <p:extLst>
      <p:ext uri="{BB962C8B-B14F-4D97-AF65-F5344CB8AC3E}">
        <p14:creationId xmlns:p14="http://schemas.microsoft.com/office/powerpoint/2010/main" val="1259288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we dive in, just a few quick acknowledgements – some of the material in the slides is from the CLP themselves, some of the activities are based on resources created by Manchester Metropolitan Uni, and there’s an activity in Module 3 based on something similar from the Centre for Alternative Technology, so I wanted to acknowledge them and thank them for allowing us to adapt their resources.</a:t>
            </a:r>
          </a:p>
        </p:txBody>
      </p:sp>
      <p:sp>
        <p:nvSpPr>
          <p:cNvPr id="4" name="Slide Number Placeholder 3"/>
          <p:cNvSpPr>
            <a:spLocks noGrp="1"/>
          </p:cNvSpPr>
          <p:nvPr>
            <p:ph type="sldNum" sz="quarter" idx="5"/>
          </p:nvPr>
        </p:nvSpPr>
        <p:spPr/>
        <p:txBody>
          <a:bodyPr/>
          <a:lstStyle/>
          <a:p>
            <a:fld id="{61E271B9-1081-46B2-8E15-03A4AFB2F68B}" type="slidenum">
              <a:rPr lang="en-GB" smtClean="0"/>
              <a:t>10</a:t>
            </a:fld>
            <a:endParaRPr lang="en-GB"/>
          </a:p>
        </p:txBody>
      </p:sp>
    </p:spTree>
    <p:extLst>
      <p:ext uri="{BB962C8B-B14F-4D97-AF65-F5344CB8AC3E}">
        <p14:creationId xmlns:p14="http://schemas.microsoft.com/office/powerpoint/2010/main" val="2070859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started, I’ve got three </a:t>
            </a:r>
            <a:r>
              <a:rPr lang="en-US" err="1"/>
              <a:t>menti</a:t>
            </a:r>
            <a:r>
              <a:rPr lang="en-US"/>
              <a:t> polls for you – if you can scan the QR code if you have your phone to hand, or open a new window and head to Menti.com and pop in the code on the screen.</a:t>
            </a:r>
            <a:br>
              <a:rPr lang="en-US"/>
            </a:br>
            <a:r>
              <a:rPr lang="en-US"/>
              <a:t>For this first one, can you share three words to describe how you feel about climate change. There are a couple of reasons for asking you to do this. Firstly, how often do we stop and allow ourselves to think about how we think about climate change?! It’s such a big and overwhelming issue and it might not feel hugely comfortable to think about, hence many of us don’t. So allowing ourselves a minute or two to think about it is important. Secondly, there’s a big issue with climate change called </a:t>
            </a:r>
            <a:r>
              <a:rPr lang="en-US" err="1"/>
              <a:t>pleuralistic</a:t>
            </a:r>
            <a:r>
              <a:rPr lang="en-US"/>
              <a:t> ignorance – so all of the studies show that 70-80% of people are concerned about climate change. But no-one talks about it. So we all think we’re the only ones who are worried about, so we don’t talk about it. Hopefully by asking you all to share a few of your feelings here today, you can see that you aren’t alone in those feelings, and that’s really important in helping us all to feel a bit braver to talk to people around us about our worries and concerns. </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11</a:t>
            </a:fld>
            <a:endParaRPr lang="en-GB"/>
          </a:p>
        </p:txBody>
      </p:sp>
    </p:spTree>
    <p:extLst>
      <p:ext uri="{BB962C8B-B14F-4D97-AF65-F5344CB8AC3E}">
        <p14:creationId xmlns:p14="http://schemas.microsoft.com/office/powerpoint/2010/main" val="284228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second poll. For this one can you let us know how confident you feel in your climate change knowledge. This isn’t a test! We will all be starting from different points, so it’s more than ok to be a 1 or a 2, or even a 0. I can’t see who answers what, so it’s all anonymous. The reason for asking you this is firstly to get a feel for what the levels of climate knowledge are in the group, and secondly, we’ll repeat the exercise at the end of the course, and hopefully the course will leave you feeling a little bit more confident in your knowledge!</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12</a:t>
            </a:fld>
            <a:endParaRPr lang="en-GB"/>
          </a:p>
        </p:txBody>
      </p:sp>
    </p:spTree>
    <p:extLst>
      <p:ext uri="{BB962C8B-B14F-4D97-AF65-F5344CB8AC3E}">
        <p14:creationId xmlns:p14="http://schemas.microsoft.com/office/powerpoint/2010/main" val="3492874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AD07-213D-4E83-AC86-4AFACDF4A5CC}"/>
              </a:ext>
            </a:extLst>
          </p:cNvPr>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GB"/>
          </a:p>
        </p:txBody>
      </p:sp>
      <p:sp>
        <p:nvSpPr>
          <p:cNvPr id="3" name="Subtitle 2">
            <a:extLst>
              <a:ext uri="{FF2B5EF4-FFF2-40B4-BE49-F238E27FC236}">
                <a16:creationId xmlns:a16="http://schemas.microsoft.com/office/drawing/2014/main" id="{4E3A1765-F9CE-448B-BA1C-571650054F9A}"/>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F368AE-7262-4408-BF93-55D9A512DFB6}"/>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5" name="Footer Placeholder 4">
            <a:extLst>
              <a:ext uri="{FF2B5EF4-FFF2-40B4-BE49-F238E27FC236}">
                <a16:creationId xmlns:a16="http://schemas.microsoft.com/office/drawing/2014/main" id="{CB6A1730-10D7-4A04-8988-D510D6B5E4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84D1E-5B01-426C-890F-B9D7728DAD95}"/>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4892640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CBEC6-100E-4C3C-A71B-EB3A64755A6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FAB3DB-B5E5-4BA6-9C85-B302713E9E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5E17A7-4374-4BB7-B394-BDEB539843F2}"/>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5" name="Footer Placeholder 4">
            <a:extLst>
              <a:ext uri="{FF2B5EF4-FFF2-40B4-BE49-F238E27FC236}">
                <a16:creationId xmlns:a16="http://schemas.microsoft.com/office/drawing/2014/main" id="{714BB28D-78C2-4ED3-926D-1B84D3C4BB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7EF35B-469E-4122-96BC-B0D15FCBC77D}"/>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434234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CE506-AB25-41F1-8EA2-79BD37DF2987}"/>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71D1C5-01B2-4EB8-B44A-C18DB6D8910B}"/>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1EF121-EA53-418D-BF21-187E89CC2C3C}"/>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5" name="Footer Placeholder 4">
            <a:extLst>
              <a:ext uri="{FF2B5EF4-FFF2-40B4-BE49-F238E27FC236}">
                <a16:creationId xmlns:a16="http://schemas.microsoft.com/office/drawing/2014/main" id="{1631B589-9C6C-491E-9E83-B71EFF4302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7DEB5D-3C37-467D-A7FD-80D5BBA9CD8B}"/>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4062553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EBDA-26D1-6CC9-FB42-823634A1FF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307CB9-2924-7290-DCB8-2F99448C399E}"/>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4" name="Footer Placeholder 3">
            <a:extLst>
              <a:ext uri="{FF2B5EF4-FFF2-40B4-BE49-F238E27FC236}">
                <a16:creationId xmlns:a16="http://schemas.microsoft.com/office/drawing/2014/main" id="{4E518C4A-2085-1848-0526-FA0A7498E4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64EA00-CC7F-82E8-8BAA-0017FDE9C7AA}"/>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754621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AC8AF-9780-DCF0-6853-2222510A0E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571B432-4656-8596-953C-58C15872D6BD}"/>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4" name="Footer Placeholder 3">
            <a:extLst>
              <a:ext uri="{FF2B5EF4-FFF2-40B4-BE49-F238E27FC236}">
                <a16:creationId xmlns:a16="http://schemas.microsoft.com/office/drawing/2014/main" id="{900E023B-648A-D736-179A-09B5EB03E1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36E096-D81B-CFEA-8D4B-81DBAA09CAC5}"/>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277660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0DBF-4582-49F5-B80A-D40AB8796BB0}"/>
              </a:ext>
            </a:extLst>
          </p:cNvPr>
          <p:cNvSpPr>
            <a:spLocks noGrp="1"/>
          </p:cNvSpPr>
          <p:nvPr>
            <p:ph type="title"/>
          </p:nvPr>
        </p:nvSpPr>
        <p:spPr/>
        <p:txBody>
          <a:bodyPr/>
          <a:lstStyle>
            <a:lvl1pPr>
              <a:defRPr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49A24D-99BF-4BFD-8C99-2D5A4FE4B192}"/>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027547-A526-4C8F-A0D3-983EEAB1E108}"/>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5" name="Footer Placeholder 4">
            <a:extLst>
              <a:ext uri="{FF2B5EF4-FFF2-40B4-BE49-F238E27FC236}">
                <a16:creationId xmlns:a16="http://schemas.microsoft.com/office/drawing/2014/main" id="{F83063C4-EA66-40EB-BF3F-6363320DD7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5883D6-0E3C-4826-BCB7-BA32E332D8CD}"/>
              </a:ext>
            </a:extLst>
          </p:cNvPr>
          <p:cNvSpPr>
            <a:spLocks noGrp="1"/>
          </p:cNvSpPr>
          <p:nvPr>
            <p:ph type="sldNum" sz="quarter" idx="12"/>
          </p:nvPr>
        </p:nvSpPr>
        <p:spPr/>
        <p:txBody>
          <a:bodyPr/>
          <a:lstStyle/>
          <a:p>
            <a:fld id="{1CBB08B3-38D4-40D9-8853-E29D2A311736}" type="slidenum">
              <a:rPr lang="en-GB" smtClean="0"/>
              <a:t>‹#›</a:t>
            </a:fld>
            <a:endParaRPr lang="en-GB"/>
          </a:p>
        </p:txBody>
      </p:sp>
      <p:cxnSp>
        <p:nvCxnSpPr>
          <p:cNvPr id="11" name="Straight Connector 10">
            <a:extLst>
              <a:ext uri="{FF2B5EF4-FFF2-40B4-BE49-F238E27FC236}">
                <a16:creationId xmlns:a16="http://schemas.microsoft.com/office/drawing/2014/main" id="{E3F97CA8-BB3F-41AD-B66C-0EF21711879D}"/>
              </a:ext>
            </a:extLst>
          </p:cNvPr>
          <p:cNvCxnSpPr/>
          <p:nvPr userDrawn="1"/>
        </p:nvCxnSpPr>
        <p:spPr>
          <a:xfrm>
            <a:off x="0" y="1690692"/>
            <a:ext cx="12192000" cy="0"/>
          </a:xfrm>
          <a:prstGeom prst="line">
            <a:avLst/>
          </a:prstGeom>
          <a:ln w="31750">
            <a:solidFill>
              <a:srgbClr val="2C2E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086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9554-46C7-4A0C-8F48-9529597AC160}"/>
              </a:ext>
            </a:extLst>
          </p:cNvPr>
          <p:cNvSpPr>
            <a:spLocks noGrp="1"/>
          </p:cNvSpPr>
          <p:nvPr>
            <p:ph type="title"/>
          </p:nvPr>
        </p:nvSpPr>
        <p:spPr>
          <a:xfrm>
            <a:off x="831851" y="1709742"/>
            <a:ext cx="10515600" cy="2852737"/>
          </a:xfrm>
        </p:spPr>
        <p:txBody>
          <a:bodyPr anchor="b"/>
          <a:lstStyle>
            <a:lvl1pPr>
              <a:defRPr sz="6000" b="1"/>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447A1A-8DE8-41CC-81D1-8E2439F29ED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DBD39C-0370-4AFE-AFFC-E776E29699F7}"/>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5" name="Footer Placeholder 4">
            <a:extLst>
              <a:ext uri="{FF2B5EF4-FFF2-40B4-BE49-F238E27FC236}">
                <a16:creationId xmlns:a16="http://schemas.microsoft.com/office/drawing/2014/main" id="{A338E7F8-5402-4DEE-B446-5D4769E3D3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B988B5-E59C-49A7-A56D-7EDA231FDDF3}"/>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2303325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9D22-BB74-44E5-9D01-D437F72557B6}"/>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1C64AB-AA7B-41A4-9212-8AB613572F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28CC0F-C539-421B-B535-4874C014D5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76FCF2-1C2A-48FE-96EA-F50E55665B78}"/>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6" name="Footer Placeholder 5">
            <a:extLst>
              <a:ext uri="{FF2B5EF4-FFF2-40B4-BE49-F238E27FC236}">
                <a16:creationId xmlns:a16="http://schemas.microsoft.com/office/drawing/2014/main" id="{2CB66B05-8112-4A3F-8666-89508D0129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9F9EC-B3C4-41A2-82AD-1D69380F16BB}"/>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55794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D69-59C5-45B7-A731-260A6A9CB92F}"/>
              </a:ext>
            </a:extLst>
          </p:cNvPr>
          <p:cNvSpPr>
            <a:spLocks noGrp="1"/>
          </p:cNvSpPr>
          <p:nvPr>
            <p:ph type="title"/>
          </p:nvPr>
        </p:nvSpPr>
        <p:spPr>
          <a:xfrm>
            <a:off x="839788" y="365129"/>
            <a:ext cx="10515600" cy="1325563"/>
          </a:xfrm>
        </p:spPr>
        <p:txBody>
          <a:bodyPr/>
          <a:lstStyle>
            <a:lvl1pPr>
              <a:defRPr b="1"/>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1B7886F-437B-420F-9459-F4728FA169B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B305B-7797-400F-8084-99F476F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75B5A1-6764-4F15-A7D2-5DFABD312EBF}"/>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31E01B-EA4B-459E-BB18-E05F5CB6CD97}"/>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992CC0-18F8-4014-A0F9-447B02B90B0F}"/>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8" name="Footer Placeholder 7">
            <a:extLst>
              <a:ext uri="{FF2B5EF4-FFF2-40B4-BE49-F238E27FC236}">
                <a16:creationId xmlns:a16="http://schemas.microsoft.com/office/drawing/2014/main" id="{926EAA16-0251-4F54-A18B-8FAB116D6A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FD6AB4-5ECD-4BBC-AA19-2567E1E69816}"/>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567405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41B78-24FB-4C98-83C2-FB6724842183}"/>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19060F33-ED89-4AA0-9F6A-EE96A45F08C2}"/>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4" name="Footer Placeholder 3">
            <a:extLst>
              <a:ext uri="{FF2B5EF4-FFF2-40B4-BE49-F238E27FC236}">
                <a16:creationId xmlns:a16="http://schemas.microsoft.com/office/drawing/2014/main" id="{99632D47-156F-4AC6-8EE7-A14AB6819B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D2C74C0-0754-4BC8-B007-2A1735FEE846}"/>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1576609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5EA6D-81D5-4851-9183-C89E16A7A168}"/>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3" name="Footer Placeholder 2">
            <a:extLst>
              <a:ext uri="{FF2B5EF4-FFF2-40B4-BE49-F238E27FC236}">
                <a16:creationId xmlns:a16="http://schemas.microsoft.com/office/drawing/2014/main" id="{3DB2D28E-2B90-4546-88B6-4473FA0B97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90EA21-BF51-41DB-897C-69B333DFAD77}"/>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1385996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BD4B-BBC1-4A93-8710-0EC3DF6D0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D370AB8-903C-4CDF-A957-53707E2593A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7C51CC9-8492-42DE-830C-94F71A3D8EB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5582C-7318-4B80-A0A3-D36F316DF5C1}"/>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6" name="Footer Placeholder 5">
            <a:extLst>
              <a:ext uri="{FF2B5EF4-FFF2-40B4-BE49-F238E27FC236}">
                <a16:creationId xmlns:a16="http://schemas.microsoft.com/office/drawing/2014/main" id="{9473FC89-24E4-4341-B92B-D641FEF636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8EA822-F7B9-4E55-A21C-D7FCAD511B55}"/>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2425273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E43C-7789-439D-A8C6-29D85C947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202B6B-89CA-4AF4-BC85-6C178B4B1E11}"/>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CC8FD66-4FA8-4704-8098-24C38380D03E}"/>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90C43-33AB-4294-AF42-64F787256F30}"/>
              </a:ext>
            </a:extLst>
          </p:cNvPr>
          <p:cNvSpPr>
            <a:spLocks noGrp="1"/>
          </p:cNvSpPr>
          <p:nvPr>
            <p:ph type="dt" sz="half" idx="10"/>
          </p:nvPr>
        </p:nvSpPr>
        <p:spPr/>
        <p:txBody>
          <a:bodyPr/>
          <a:lstStyle/>
          <a:p>
            <a:fld id="{A82D3142-36EB-41BA-8424-CE858410143C}" type="datetimeFigureOut">
              <a:rPr lang="en-GB" smtClean="0"/>
              <a:t>24/01/2025</a:t>
            </a:fld>
            <a:endParaRPr lang="en-GB"/>
          </a:p>
        </p:txBody>
      </p:sp>
      <p:sp>
        <p:nvSpPr>
          <p:cNvPr id="6" name="Footer Placeholder 5">
            <a:extLst>
              <a:ext uri="{FF2B5EF4-FFF2-40B4-BE49-F238E27FC236}">
                <a16:creationId xmlns:a16="http://schemas.microsoft.com/office/drawing/2014/main" id="{70B9C8F5-BAEE-49B8-B08C-9591950A8D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818E8A-F427-4395-A7BC-D84FE4045818}"/>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3879766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BA521-C873-4AD4-8147-D5C3CD5A1C2F}"/>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86FEB6-C268-4173-97D1-6E02414E4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11EC2F-0ED9-4FB7-B74B-7269E417F382}"/>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D3142-36EB-41BA-8424-CE858410143C}" type="datetimeFigureOut">
              <a:rPr lang="en-GB" smtClean="0"/>
              <a:t>24/01/2025</a:t>
            </a:fld>
            <a:endParaRPr lang="en-GB"/>
          </a:p>
        </p:txBody>
      </p:sp>
      <p:pic>
        <p:nvPicPr>
          <p:cNvPr id="17" name="Picture 16">
            <a:extLst>
              <a:ext uri="{FF2B5EF4-FFF2-40B4-BE49-F238E27FC236}">
                <a16:creationId xmlns:a16="http://schemas.microsoft.com/office/drawing/2014/main" id="{D5BB67EF-86CC-BFD1-4EA3-89FFC69382DE}"/>
              </a:ext>
            </a:extLst>
          </p:cNvPr>
          <p:cNvPicPr>
            <a:picLocks noChangeAspect="1"/>
          </p:cNvPicPr>
          <p:nvPr userDrawn="1"/>
        </p:nvPicPr>
        <p:blipFill>
          <a:blip r:embed="rId15"/>
          <a:stretch>
            <a:fillRect/>
          </a:stretch>
        </p:blipFill>
        <p:spPr>
          <a:xfrm>
            <a:off x="0" y="6153346"/>
            <a:ext cx="6730567" cy="640135"/>
          </a:xfrm>
          <a:prstGeom prst="rect">
            <a:avLst/>
          </a:prstGeom>
        </p:spPr>
      </p:pic>
      <p:sp>
        <p:nvSpPr>
          <p:cNvPr id="5" name="Footer Placeholder 4">
            <a:extLst>
              <a:ext uri="{FF2B5EF4-FFF2-40B4-BE49-F238E27FC236}">
                <a16:creationId xmlns:a16="http://schemas.microsoft.com/office/drawing/2014/main" id="{FE93F6E8-7791-4160-B304-008FF5FD0923}"/>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62CF60-8E2C-4D89-A221-04F07EEEC22C}"/>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BB08B3-38D4-40D9-8853-E29D2A311736}" type="slidenum">
              <a:rPr lang="en-GB" smtClean="0"/>
              <a:t>‹#›</a:t>
            </a:fld>
            <a:endParaRPr lang="en-GB"/>
          </a:p>
        </p:txBody>
      </p:sp>
      <p:pic>
        <p:nvPicPr>
          <p:cNvPr id="8" name="Picture 7" descr="A close up of a logo&#10;&#10;Description automatically generated">
            <a:extLst>
              <a:ext uri="{FF2B5EF4-FFF2-40B4-BE49-F238E27FC236}">
                <a16:creationId xmlns:a16="http://schemas.microsoft.com/office/drawing/2014/main" id="{0DDAAE65-49C5-4581-8A9D-B4146357138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851542" y="230196"/>
            <a:ext cx="1024729" cy="1033340"/>
          </a:xfrm>
          <a:prstGeom prst="rect">
            <a:avLst/>
          </a:prstGeom>
        </p:spPr>
      </p:pic>
      <p:pic>
        <p:nvPicPr>
          <p:cNvPr id="10" name="Picture 9" descr="A picture containing screenshot, colorfulness, line, electric blue&#10;&#10;Description automatically generated">
            <a:extLst>
              <a:ext uri="{FF2B5EF4-FFF2-40B4-BE49-F238E27FC236}">
                <a16:creationId xmlns:a16="http://schemas.microsoft.com/office/drawing/2014/main" id="{16FBEE16-358B-A2FB-DB0C-4FD642B92CF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922361" y="6088828"/>
            <a:ext cx="4269639" cy="769172"/>
          </a:xfrm>
          <a:prstGeom prst="rect">
            <a:avLst/>
          </a:prstGeom>
        </p:spPr>
      </p:pic>
    </p:spTree>
    <p:extLst>
      <p:ext uri="{BB962C8B-B14F-4D97-AF65-F5344CB8AC3E}">
        <p14:creationId xmlns:p14="http://schemas.microsoft.com/office/powerpoint/2010/main" val="3436961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b="1" kern="1200">
          <a:solidFill>
            <a:srgbClr val="2C2E8D"/>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rgbClr val="2C2E8D"/>
          </a:solidFill>
          <a:latin typeface="+mn-lt"/>
          <a:ea typeface="+mn-ea"/>
          <a:cs typeface="+mn-cs"/>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rgbClr val="2C2E8D"/>
          </a:solidFill>
          <a:latin typeface="+mn-lt"/>
          <a:ea typeface="+mn-ea"/>
          <a:cs typeface="+mn-cs"/>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rgbClr val="2C2E8D"/>
          </a:solidFill>
          <a:latin typeface="+mn-lt"/>
          <a:ea typeface="+mn-ea"/>
          <a:cs typeface="+mn-cs"/>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rgbClr val="2C2E8D"/>
          </a:solidFill>
          <a:latin typeface="+mn-lt"/>
          <a:ea typeface="+mn-ea"/>
          <a:cs typeface="+mn-cs"/>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rgbClr val="2C2E8D"/>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ideo" Target="https://www.youtube.com/embed/rivf479bW8Q?feature=oembed" TargetMode="Externa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7.sv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video" Target="https://www.youtube.com/embed/UHPZw0zbHNE?feature=oembed" TargetMode="Externa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BDD9E7-D0E9-480E-F8B4-F63A2F844091}"/>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164" t="-555" r="-30" b="21388"/>
          <a:stretch/>
        </p:blipFill>
        <p:spPr>
          <a:xfrm>
            <a:off x="-8965" y="-35009"/>
            <a:ext cx="12215812" cy="5429250"/>
          </a:xfrm>
          <a:prstGeom prst="rect">
            <a:avLst/>
          </a:prstGeom>
        </p:spPr>
      </p:pic>
      <p:sp>
        <p:nvSpPr>
          <p:cNvPr id="2" name="Title 1">
            <a:extLst>
              <a:ext uri="{FF2B5EF4-FFF2-40B4-BE49-F238E27FC236}">
                <a16:creationId xmlns:a16="http://schemas.microsoft.com/office/drawing/2014/main" id="{6B529A52-33C2-9D75-20A9-85E8FE9EE459}"/>
              </a:ext>
            </a:extLst>
          </p:cNvPr>
          <p:cNvSpPr>
            <a:spLocks noGrp="1"/>
          </p:cNvSpPr>
          <p:nvPr>
            <p:ph type="ctrTitle"/>
          </p:nvPr>
        </p:nvSpPr>
        <p:spPr>
          <a:xfrm>
            <a:off x="1524000" y="137480"/>
            <a:ext cx="9144000" cy="2387600"/>
          </a:xfrm>
        </p:spPr>
        <p:txBody>
          <a:bodyPr/>
          <a:lstStyle/>
          <a:p>
            <a:r>
              <a:rPr lang="en-GB"/>
              <a:t>Net Zero Accelerator</a:t>
            </a:r>
          </a:p>
        </p:txBody>
      </p:sp>
      <p:sp>
        <p:nvSpPr>
          <p:cNvPr id="3" name="Subtitle 2">
            <a:extLst>
              <a:ext uri="{FF2B5EF4-FFF2-40B4-BE49-F238E27FC236}">
                <a16:creationId xmlns:a16="http://schemas.microsoft.com/office/drawing/2014/main" id="{D0C196A0-4944-FDEA-1DC2-88D106C4228B}"/>
              </a:ext>
            </a:extLst>
          </p:cNvPr>
          <p:cNvSpPr>
            <a:spLocks noGrp="1"/>
          </p:cNvSpPr>
          <p:nvPr>
            <p:ph type="subTitle" idx="1"/>
          </p:nvPr>
        </p:nvSpPr>
        <p:spPr>
          <a:xfrm>
            <a:off x="1524000" y="2617155"/>
            <a:ext cx="9144000" cy="1655762"/>
          </a:xfrm>
        </p:spPr>
        <p:txBody>
          <a:bodyPr>
            <a:normAutofit/>
          </a:bodyPr>
          <a:lstStyle/>
          <a:p>
            <a:r>
              <a:rPr lang="en-GB" sz="6000" b="1">
                <a:solidFill>
                  <a:srgbClr val="F8B100"/>
                </a:solidFill>
              </a:rPr>
              <a:t>Workshop Two</a:t>
            </a:r>
          </a:p>
        </p:txBody>
      </p:sp>
      <p:pic>
        <p:nvPicPr>
          <p:cNvPr id="17" name="Picture 16">
            <a:extLst>
              <a:ext uri="{FF2B5EF4-FFF2-40B4-BE49-F238E27FC236}">
                <a16:creationId xmlns:a16="http://schemas.microsoft.com/office/drawing/2014/main" id="{F661A5D4-36B4-914F-3D41-1ADF0AC350D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164" t="78980" r="-30" b="-368"/>
          <a:stretch/>
        </p:blipFill>
        <p:spPr>
          <a:xfrm>
            <a:off x="-23812" y="5394241"/>
            <a:ext cx="12215812" cy="1503205"/>
          </a:xfrm>
          <a:prstGeom prst="rect">
            <a:avLst/>
          </a:prstGeom>
        </p:spPr>
      </p:pic>
      <p:sp>
        <p:nvSpPr>
          <p:cNvPr id="4" name="Subtitle 2">
            <a:extLst>
              <a:ext uri="{FF2B5EF4-FFF2-40B4-BE49-F238E27FC236}">
                <a16:creationId xmlns:a16="http://schemas.microsoft.com/office/drawing/2014/main" id="{EE85F2B1-EB63-BA52-1126-37183A041633}"/>
              </a:ext>
            </a:extLst>
          </p:cNvPr>
          <p:cNvSpPr txBox="1">
            <a:spLocks/>
          </p:cNvSpPr>
          <p:nvPr/>
        </p:nvSpPr>
        <p:spPr>
          <a:xfrm>
            <a:off x="1558531" y="4918031"/>
            <a:ext cx="9144000" cy="1126300"/>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Wingdings" panose="05000000000000000000" pitchFamily="2" charset="2"/>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Wingdings" panose="05000000000000000000" pitchFamily="2" charset="2"/>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Wingdings" panose="05000000000000000000" pitchFamily="2" charset="2"/>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GB" sz="1800" b="1" i="0" u="none" strike="noStrike" kern="1200" cap="none" spc="0" normalizeH="0" baseline="0" noProof="0">
                <a:ln>
                  <a:noFill/>
                </a:ln>
                <a:solidFill>
                  <a:srgbClr val="002060"/>
                </a:solidFill>
                <a:effectLst/>
                <a:uLnTx/>
                <a:uFillTx/>
                <a:latin typeface="Open Sans"/>
                <a:ea typeface="+mn-ea"/>
                <a:cs typeface="+mn-cs"/>
              </a:rPr>
              <a:t>Tuesday 21 January 2025</a:t>
            </a:r>
          </a:p>
        </p:txBody>
      </p:sp>
    </p:spTree>
    <p:extLst>
      <p:ext uri="{BB962C8B-B14F-4D97-AF65-F5344CB8AC3E}">
        <p14:creationId xmlns:p14="http://schemas.microsoft.com/office/powerpoint/2010/main" val="1300063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E0B854-5D7D-B225-7A25-FE3141ACA347}"/>
              </a:ext>
            </a:extLst>
          </p:cNvPr>
          <p:cNvSpPr txBox="1"/>
          <p:nvPr/>
        </p:nvSpPr>
        <p:spPr>
          <a:xfrm>
            <a:off x="851662" y="1813052"/>
            <a:ext cx="8031636" cy="2328779"/>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Acknowledgements</a:t>
            </a:r>
            <a:br>
              <a:rPr lang="en-US" sz="3733" b="1">
                <a:highlight>
                  <a:srgbClr val="FF5237"/>
                </a:highlight>
                <a:latin typeface="Open Sans" panose="020B0606030504020204" pitchFamily="34" charset="0"/>
                <a:ea typeface="La unica" panose="02000000000000000000" pitchFamily="2" charset="0"/>
                <a:cs typeface="Aharoni" panose="02010803020104030203" pitchFamily="2" charset="-79"/>
              </a:rPr>
            </a:br>
            <a:endParaRPr lang="en-US" sz="3733"/>
          </a:p>
          <a:p>
            <a:pPr marL="380990" indent="-380990">
              <a:buFont typeface="Arial" panose="020B0604020202020204" pitchFamily="34" charset="0"/>
              <a:buChar char="•"/>
            </a:pPr>
            <a:r>
              <a:rPr lang="en-US" sz="2400">
                <a:solidFill>
                  <a:srgbClr val="2C2E8D"/>
                </a:solidFill>
                <a:latin typeface="Open Sans" panose="020B0606030504020204" pitchFamily="34" charset="0"/>
              </a:rPr>
              <a:t>Carbon Literacy Project</a:t>
            </a:r>
          </a:p>
          <a:p>
            <a:pPr marL="380990" indent="-380990">
              <a:buFont typeface="Arial" panose="020B0604020202020204" pitchFamily="34" charset="0"/>
              <a:buChar char="•"/>
            </a:pPr>
            <a:r>
              <a:rPr lang="en-US" sz="2400">
                <a:solidFill>
                  <a:srgbClr val="2C2E8D"/>
                </a:solidFill>
                <a:latin typeface="Open Sans" panose="020B0606030504020204" pitchFamily="34" charset="0"/>
              </a:rPr>
              <a:t>Manchester Metropolitan University</a:t>
            </a:r>
          </a:p>
          <a:p>
            <a:pPr marL="380990" indent="-380990">
              <a:buFont typeface="Arial" panose="020B0604020202020204" pitchFamily="34" charset="0"/>
              <a:buChar char="•"/>
            </a:pPr>
            <a:r>
              <a:rPr lang="en-US" sz="2400">
                <a:solidFill>
                  <a:srgbClr val="2C2E8D"/>
                </a:solidFill>
                <a:latin typeface="Open Sans" panose="020B0606030504020204" pitchFamily="34" charset="0"/>
              </a:rPr>
              <a:t>Centre for Alternative Technology</a:t>
            </a:r>
          </a:p>
        </p:txBody>
      </p:sp>
      <p:pic>
        <p:nvPicPr>
          <p:cNvPr id="4" name="Picture 3" descr="A black background with white text&#10;&#10;Description automatically generated">
            <a:extLst>
              <a:ext uri="{FF2B5EF4-FFF2-40B4-BE49-F238E27FC236}">
                <a16:creationId xmlns:a16="http://schemas.microsoft.com/office/drawing/2014/main" id="{5E0BA247-FDBE-70A2-C4F2-D3CF3B73A0A5}"/>
              </a:ext>
            </a:extLst>
          </p:cNvPr>
          <p:cNvPicPr>
            <a:picLocks noChangeAspect="1"/>
          </p:cNvPicPr>
          <p:nvPr/>
        </p:nvPicPr>
        <p:blipFill>
          <a:blip r:embed="rId3"/>
          <a:stretch>
            <a:fillRect/>
          </a:stretch>
        </p:blipFill>
        <p:spPr>
          <a:xfrm>
            <a:off x="8067584" y="499448"/>
            <a:ext cx="1847895" cy="1847895"/>
          </a:xfrm>
          <a:prstGeom prst="rect">
            <a:avLst/>
          </a:prstGeom>
        </p:spPr>
      </p:pic>
      <p:pic>
        <p:nvPicPr>
          <p:cNvPr id="6" name="Picture 5" descr="A green and white logo&#10;&#10;Description automatically generated">
            <a:extLst>
              <a:ext uri="{FF2B5EF4-FFF2-40B4-BE49-F238E27FC236}">
                <a16:creationId xmlns:a16="http://schemas.microsoft.com/office/drawing/2014/main" id="{0B8DB8F0-34F1-341C-F13C-3761AF5D916D}"/>
              </a:ext>
            </a:extLst>
          </p:cNvPr>
          <p:cNvPicPr>
            <a:picLocks noChangeAspect="1"/>
          </p:cNvPicPr>
          <p:nvPr/>
        </p:nvPicPr>
        <p:blipFill>
          <a:blip r:embed="rId4"/>
          <a:stretch>
            <a:fillRect/>
          </a:stretch>
        </p:blipFill>
        <p:spPr>
          <a:xfrm>
            <a:off x="8829606" y="2649398"/>
            <a:ext cx="2491716" cy="1042351"/>
          </a:xfrm>
          <a:prstGeom prst="rect">
            <a:avLst/>
          </a:prstGeom>
        </p:spPr>
      </p:pic>
      <p:pic>
        <p:nvPicPr>
          <p:cNvPr id="8" name="Picture 7" descr="A black and white text&#10;&#10;Description automatically generated">
            <a:extLst>
              <a:ext uri="{FF2B5EF4-FFF2-40B4-BE49-F238E27FC236}">
                <a16:creationId xmlns:a16="http://schemas.microsoft.com/office/drawing/2014/main" id="{E455EC04-3A0E-93CC-7E6F-72ACAF57388E}"/>
              </a:ext>
            </a:extLst>
          </p:cNvPr>
          <p:cNvPicPr>
            <a:picLocks noChangeAspect="1"/>
          </p:cNvPicPr>
          <p:nvPr/>
        </p:nvPicPr>
        <p:blipFill>
          <a:blip r:embed="rId5"/>
          <a:stretch>
            <a:fillRect/>
          </a:stretch>
        </p:blipFill>
        <p:spPr>
          <a:xfrm>
            <a:off x="7417538" y="4591913"/>
            <a:ext cx="2819851" cy="875477"/>
          </a:xfrm>
          <a:prstGeom prst="rect">
            <a:avLst/>
          </a:prstGeom>
        </p:spPr>
      </p:pic>
    </p:spTree>
    <p:extLst>
      <p:ext uri="{BB962C8B-B14F-4D97-AF65-F5344CB8AC3E}">
        <p14:creationId xmlns:p14="http://schemas.microsoft.com/office/powerpoint/2010/main" val="319732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761E5F-3391-ED32-214F-DDE9E5C6534E}"/>
              </a:ext>
            </a:extLst>
          </p:cNvPr>
          <p:cNvSpPr txBox="1"/>
          <p:nvPr/>
        </p:nvSpPr>
        <p:spPr>
          <a:xfrm>
            <a:off x="1447085" y="3054168"/>
            <a:ext cx="9477080" cy="1015663"/>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How do you feel about climate change?</a:t>
            </a:r>
          </a:p>
          <a:p>
            <a:endParaRPr lang="en-US" sz="2400"/>
          </a:p>
        </p:txBody>
      </p:sp>
    </p:spTree>
    <p:extLst>
      <p:ext uri="{BB962C8B-B14F-4D97-AF65-F5344CB8AC3E}">
        <p14:creationId xmlns:p14="http://schemas.microsoft.com/office/powerpoint/2010/main" val="1248488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761E5F-3391-ED32-214F-DDE9E5C6534E}"/>
              </a:ext>
            </a:extLst>
          </p:cNvPr>
          <p:cNvSpPr txBox="1"/>
          <p:nvPr/>
        </p:nvSpPr>
        <p:spPr>
          <a:xfrm>
            <a:off x="1472916" y="2912100"/>
            <a:ext cx="9477080" cy="1569660"/>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How confident do you feel in your climate change knowledge?</a:t>
            </a:r>
          </a:p>
          <a:p>
            <a:endParaRPr lang="en-US" sz="2400"/>
          </a:p>
        </p:txBody>
      </p:sp>
    </p:spTree>
    <p:extLst>
      <p:ext uri="{BB962C8B-B14F-4D97-AF65-F5344CB8AC3E}">
        <p14:creationId xmlns:p14="http://schemas.microsoft.com/office/powerpoint/2010/main" val="3386648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761E5F-3391-ED32-214F-DDE9E5C6534E}"/>
              </a:ext>
            </a:extLst>
          </p:cNvPr>
          <p:cNvSpPr txBox="1"/>
          <p:nvPr/>
        </p:nvSpPr>
        <p:spPr>
          <a:xfrm>
            <a:off x="1666645" y="2640879"/>
            <a:ext cx="9477080" cy="1569660"/>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How confident do you feel talking to other people about climate change?</a:t>
            </a:r>
          </a:p>
          <a:p>
            <a:endParaRPr lang="en-US" sz="2400"/>
          </a:p>
        </p:txBody>
      </p:sp>
    </p:spTree>
    <p:extLst>
      <p:ext uri="{BB962C8B-B14F-4D97-AF65-F5344CB8AC3E}">
        <p14:creationId xmlns:p14="http://schemas.microsoft.com/office/powerpoint/2010/main" val="2776501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CF718807-44FD-7132-26B1-97CE281F8185}"/>
              </a:ext>
            </a:extLst>
          </p:cNvPr>
          <p:cNvPicPr>
            <a:picLocks noChangeAspect="1"/>
          </p:cNvPicPr>
          <p:nvPr/>
        </p:nvPicPr>
        <p:blipFill>
          <a:blip r:embed="rId3"/>
          <a:stretch>
            <a:fillRect/>
          </a:stretch>
        </p:blipFill>
        <p:spPr>
          <a:xfrm>
            <a:off x="710059" y="327766"/>
            <a:ext cx="1274250" cy="1274250"/>
          </a:xfrm>
          <a:prstGeom prst="rect">
            <a:avLst/>
          </a:prstGeom>
        </p:spPr>
      </p:pic>
      <p:pic>
        <p:nvPicPr>
          <p:cNvPr id="4" name="Picture 3" descr="A close-up of a graph&#10;&#10;Description automatically generated">
            <a:extLst>
              <a:ext uri="{FF2B5EF4-FFF2-40B4-BE49-F238E27FC236}">
                <a16:creationId xmlns:a16="http://schemas.microsoft.com/office/drawing/2014/main" id="{B0F3DE15-125E-8DAD-0EE1-AB55B4995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8394" y="592195"/>
            <a:ext cx="6895212" cy="5265679"/>
          </a:xfrm>
          <a:prstGeom prst="rect">
            <a:avLst/>
          </a:prstGeom>
        </p:spPr>
      </p:pic>
    </p:spTree>
    <p:extLst>
      <p:ext uri="{BB962C8B-B14F-4D97-AF65-F5344CB8AC3E}">
        <p14:creationId xmlns:p14="http://schemas.microsoft.com/office/powerpoint/2010/main" val="881676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E83ED0-ECFB-65FB-A769-48FC82537646}"/>
              </a:ext>
            </a:extLst>
          </p:cNvPr>
          <p:cNvSpPr txBox="1"/>
          <p:nvPr/>
        </p:nvSpPr>
        <p:spPr>
          <a:xfrm>
            <a:off x="1319752" y="2702351"/>
            <a:ext cx="5910104" cy="1569660"/>
          </a:xfrm>
          <a:prstGeom prst="rect">
            <a:avLst/>
          </a:prstGeom>
          <a:noFill/>
        </p:spPr>
        <p:txBody>
          <a:bodyPr wrap="square" rtlCol="0">
            <a:spAutoFit/>
          </a:bodyPr>
          <a:lstStyle/>
          <a:p>
            <a:pPr marL="380990" indent="-380990">
              <a:buFont typeface="Arial" panose="020B0604020202020204" pitchFamily="34" charset="0"/>
              <a:buChar char="•"/>
            </a:pPr>
            <a:r>
              <a:rPr lang="en-US" sz="2400">
                <a:solidFill>
                  <a:srgbClr val="2C2E8D"/>
                </a:solidFill>
                <a:latin typeface="Open Sans" panose="020B0606030504020204" pitchFamily="34" charset="0"/>
              </a:rPr>
              <a:t>Attend a day’s worth of accredited Carbon Literacy training</a:t>
            </a:r>
          </a:p>
          <a:p>
            <a:pPr marL="380990" indent="-380990">
              <a:buFont typeface="Arial" panose="020B0604020202020204" pitchFamily="34" charset="0"/>
              <a:buChar char="•"/>
            </a:pPr>
            <a:r>
              <a:rPr lang="en-US" sz="2400">
                <a:solidFill>
                  <a:srgbClr val="2C2E8D"/>
                </a:solidFill>
                <a:latin typeface="Open Sans" panose="020B0606030504020204" pitchFamily="34" charset="0"/>
              </a:rPr>
              <a:t>Design two pledges to reduce carbon</a:t>
            </a:r>
          </a:p>
          <a:p>
            <a:pPr marL="380990" indent="-380990">
              <a:buFont typeface="Arial" panose="020B0604020202020204" pitchFamily="34" charset="0"/>
              <a:buChar char="•"/>
            </a:pPr>
            <a:r>
              <a:rPr lang="en-US" sz="2400">
                <a:solidFill>
                  <a:srgbClr val="2C2E8D"/>
                </a:solidFill>
                <a:latin typeface="Open Sans" panose="020B0606030504020204" pitchFamily="34" charset="0"/>
              </a:rPr>
              <a:t>Complete and submit evidence form</a:t>
            </a:r>
          </a:p>
        </p:txBody>
      </p:sp>
      <p:pic>
        <p:nvPicPr>
          <p:cNvPr id="4" name="Picture 3" descr="Timeline&#10;&#10;Description automatically generated with medium confidence">
            <a:extLst>
              <a:ext uri="{FF2B5EF4-FFF2-40B4-BE49-F238E27FC236}">
                <a16:creationId xmlns:a16="http://schemas.microsoft.com/office/drawing/2014/main" id="{6ECE58C2-AD6B-E50D-060F-66B3E20359DA}"/>
              </a:ext>
            </a:extLst>
          </p:cNvPr>
          <p:cNvPicPr>
            <a:picLocks noChangeAspect="1"/>
          </p:cNvPicPr>
          <p:nvPr/>
        </p:nvPicPr>
        <p:blipFill>
          <a:blip r:embed="rId3"/>
          <a:stretch>
            <a:fillRect/>
          </a:stretch>
        </p:blipFill>
        <p:spPr>
          <a:xfrm>
            <a:off x="7983651" y="1255210"/>
            <a:ext cx="2888597" cy="4094609"/>
          </a:xfrm>
          <a:prstGeom prst="rect">
            <a:avLst/>
          </a:prstGeom>
        </p:spPr>
      </p:pic>
      <p:sp>
        <p:nvSpPr>
          <p:cNvPr id="6" name="TextBox 5">
            <a:extLst>
              <a:ext uri="{FF2B5EF4-FFF2-40B4-BE49-F238E27FC236}">
                <a16:creationId xmlns:a16="http://schemas.microsoft.com/office/drawing/2014/main" id="{E24F9BD0-5AB4-FB56-38AE-D3205F186BAC}"/>
              </a:ext>
            </a:extLst>
          </p:cNvPr>
          <p:cNvSpPr txBox="1"/>
          <p:nvPr/>
        </p:nvSpPr>
        <p:spPr>
          <a:xfrm>
            <a:off x="865899" y="484032"/>
            <a:ext cx="9477080" cy="1015663"/>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Carbon Literacy certification </a:t>
            </a:r>
          </a:p>
          <a:p>
            <a:endParaRPr lang="en-US" sz="2400"/>
          </a:p>
        </p:txBody>
      </p:sp>
    </p:spTree>
    <p:extLst>
      <p:ext uri="{BB962C8B-B14F-4D97-AF65-F5344CB8AC3E}">
        <p14:creationId xmlns:p14="http://schemas.microsoft.com/office/powerpoint/2010/main" val="2321703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43A1058F-1D83-9AAB-A372-31D1E3060182}"/>
                  </a:ext>
                </a:extLst>
              </p14:cNvPr>
              <p14:cNvContentPartPr/>
              <p14:nvPr/>
            </p14:nvContentPartPr>
            <p14:xfrm>
              <a:off x="3865811" y="1602983"/>
              <a:ext cx="480" cy="480"/>
            </p14:xfrm>
          </p:contentPart>
        </mc:Choice>
        <mc:Fallback>
          <p:pic>
            <p:nvPicPr>
              <p:cNvPr id="5" name="Ink 4">
                <a:extLst>
                  <a:ext uri="{FF2B5EF4-FFF2-40B4-BE49-F238E27FC236}">
                    <a16:creationId xmlns:a16="http://schemas.microsoft.com/office/drawing/2014/main" id="{43A1058F-1D83-9AAB-A372-31D1E3060182}"/>
                  </a:ext>
                </a:extLst>
              </p:cNvPr>
              <p:cNvPicPr/>
              <p:nvPr/>
            </p:nvPicPr>
            <p:blipFill>
              <a:blip r:embed="rId4"/>
              <a:stretch>
                <a:fillRect/>
              </a:stretch>
            </p:blipFill>
            <p:spPr>
              <a:xfrm>
                <a:off x="3853811" y="1590983"/>
                <a:ext cx="24000" cy="24000"/>
              </a:xfrm>
              <a:prstGeom prst="rect">
                <a:avLst/>
              </a:prstGeom>
            </p:spPr>
          </p:pic>
        </mc:Fallback>
      </mc:AlternateContent>
      <p:pic>
        <p:nvPicPr>
          <p:cNvPr id="8" name="Picture 7" descr="A yellow sign with black x marks on a white wall&#10;&#10;Description automatically generated">
            <a:extLst>
              <a:ext uri="{FF2B5EF4-FFF2-40B4-BE49-F238E27FC236}">
                <a16:creationId xmlns:a16="http://schemas.microsoft.com/office/drawing/2014/main" id="{0C4F1A26-1167-CA89-4BD5-6574FF7532AB}"/>
              </a:ext>
            </a:extLst>
          </p:cNvPr>
          <p:cNvPicPr>
            <a:picLocks noChangeAspect="1"/>
          </p:cNvPicPr>
          <p:nvPr/>
        </p:nvPicPr>
        <p:blipFill>
          <a:blip r:embed="rId5"/>
          <a:stretch>
            <a:fillRect/>
          </a:stretch>
        </p:blipFill>
        <p:spPr>
          <a:xfrm>
            <a:off x="3095075" y="1604540"/>
            <a:ext cx="6633181" cy="4431713"/>
          </a:xfrm>
          <a:prstGeom prst="rect">
            <a:avLst/>
          </a:prstGeom>
        </p:spPr>
      </p:pic>
      <p:sp>
        <p:nvSpPr>
          <p:cNvPr id="3" name="TextBox 2">
            <a:extLst>
              <a:ext uri="{FF2B5EF4-FFF2-40B4-BE49-F238E27FC236}">
                <a16:creationId xmlns:a16="http://schemas.microsoft.com/office/drawing/2014/main" id="{DFDA6E13-EEEE-D5B9-14E7-FFE3ECD33DC4}"/>
              </a:ext>
            </a:extLst>
          </p:cNvPr>
          <p:cNvSpPr txBox="1"/>
          <p:nvPr/>
        </p:nvSpPr>
        <p:spPr>
          <a:xfrm>
            <a:off x="781451" y="697797"/>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Before we dive in…</a:t>
            </a:r>
          </a:p>
        </p:txBody>
      </p:sp>
    </p:spTree>
    <p:extLst>
      <p:ext uri="{BB962C8B-B14F-4D97-AF65-F5344CB8AC3E}">
        <p14:creationId xmlns:p14="http://schemas.microsoft.com/office/powerpoint/2010/main" val="3650992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57785F-4074-F602-2054-25CEEAF37689}"/>
              </a:ext>
            </a:extLst>
          </p:cNvPr>
          <p:cNvSpPr txBox="1"/>
          <p:nvPr/>
        </p:nvSpPr>
        <p:spPr>
          <a:xfrm>
            <a:off x="781451" y="416459"/>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Remember – it’s not just about Carbon…</a:t>
            </a:r>
          </a:p>
        </p:txBody>
      </p:sp>
      <p:pic>
        <p:nvPicPr>
          <p:cNvPr id="4" name="Picture 3" descr="A puzzle of a planet earth&#10;&#10;Description automatically generated">
            <a:extLst>
              <a:ext uri="{FF2B5EF4-FFF2-40B4-BE49-F238E27FC236}">
                <a16:creationId xmlns:a16="http://schemas.microsoft.com/office/drawing/2014/main" id="{5CB751DC-2AE8-0120-027C-7D591FAC747C}"/>
              </a:ext>
            </a:extLst>
          </p:cNvPr>
          <p:cNvPicPr>
            <a:picLocks noChangeAspect="1"/>
          </p:cNvPicPr>
          <p:nvPr/>
        </p:nvPicPr>
        <p:blipFill>
          <a:blip r:embed="rId3"/>
          <a:stretch>
            <a:fillRect/>
          </a:stretch>
        </p:blipFill>
        <p:spPr>
          <a:xfrm>
            <a:off x="3414092" y="1114086"/>
            <a:ext cx="5363817" cy="5363817"/>
          </a:xfrm>
          <a:prstGeom prst="rect">
            <a:avLst/>
          </a:prstGeom>
        </p:spPr>
      </p:pic>
    </p:spTree>
    <p:extLst>
      <p:ext uri="{BB962C8B-B14F-4D97-AF65-F5344CB8AC3E}">
        <p14:creationId xmlns:p14="http://schemas.microsoft.com/office/powerpoint/2010/main" val="3840319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screenshot, logo, font&#10;&#10;Description automatically generated">
            <a:extLst>
              <a:ext uri="{FF2B5EF4-FFF2-40B4-BE49-F238E27FC236}">
                <a16:creationId xmlns:a16="http://schemas.microsoft.com/office/drawing/2014/main" id="{0EEE635E-F3F5-A741-DE4D-B3F6A5C6FEF7}"/>
              </a:ext>
            </a:extLst>
          </p:cNvPr>
          <p:cNvPicPr>
            <a:picLocks noChangeAspect="1"/>
          </p:cNvPicPr>
          <p:nvPr/>
        </p:nvPicPr>
        <p:blipFill>
          <a:blip r:embed="rId3"/>
          <a:stretch>
            <a:fillRect/>
          </a:stretch>
        </p:blipFill>
        <p:spPr>
          <a:xfrm>
            <a:off x="2271619" y="1131993"/>
            <a:ext cx="7650639" cy="4590387"/>
          </a:xfrm>
          <a:prstGeom prst="rect">
            <a:avLst/>
          </a:prstGeom>
        </p:spPr>
      </p:pic>
    </p:spTree>
    <p:extLst>
      <p:ext uri="{BB962C8B-B14F-4D97-AF65-F5344CB8AC3E}">
        <p14:creationId xmlns:p14="http://schemas.microsoft.com/office/powerpoint/2010/main" val="4162533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103B56F-3775-AB2B-A67A-E24C617E1131}"/>
              </a:ext>
            </a:extLst>
          </p:cNvPr>
          <p:cNvSpPr txBox="1"/>
          <p:nvPr/>
        </p:nvSpPr>
        <p:spPr>
          <a:xfrm>
            <a:off x="1350264" y="1997982"/>
            <a:ext cx="6102096" cy="369332"/>
          </a:xfrm>
          <a:prstGeom prst="rect">
            <a:avLst/>
          </a:prstGeom>
          <a:noFill/>
        </p:spPr>
        <p:txBody>
          <a:bodyPr wrap="square">
            <a:spAutoFit/>
          </a:bodyPr>
          <a:lstStyle/>
          <a:p>
            <a:pPr marL="380990" indent="-380990">
              <a:buFont typeface="Arial" panose="020B0604020202020204" pitchFamily="34" charset="0"/>
              <a:buChar char="•"/>
            </a:pPr>
            <a:r>
              <a:rPr lang="en-GB">
                <a:solidFill>
                  <a:srgbClr val="2C2E8D"/>
                </a:solidFill>
                <a:latin typeface="Open Sans" panose="020B0606030504020204" pitchFamily="34" charset="0"/>
              </a:rPr>
              <a:t>We're in a climate emergency</a:t>
            </a:r>
          </a:p>
        </p:txBody>
      </p:sp>
      <p:sp>
        <p:nvSpPr>
          <p:cNvPr id="12" name="TextBox 11">
            <a:extLst>
              <a:ext uri="{FF2B5EF4-FFF2-40B4-BE49-F238E27FC236}">
                <a16:creationId xmlns:a16="http://schemas.microsoft.com/office/drawing/2014/main" id="{8A3300EE-A500-F287-F9B0-127ED8F98507}"/>
              </a:ext>
            </a:extLst>
          </p:cNvPr>
          <p:cNvSpPr txBox="1"/>
          <p:nvPr/>
        </p:nvSpPr>
        <p:spPr>
          <a:xfrm>
            <a:off x="1350264" y="2487169"/>
            <a:ext cx="6102096" cy="369332"/>
          </a:xfrm>
          <a:prstGeom prst="rect">
            <a:avLst/>
          </a:prstGeom>
          <a:noFill/>
        </p:spPr>
        <p:txBody>
          <a:bodyPr wrap="square">
            <a:spAutoFit/>
          </a:bodyPr>
          <a:lstStyle/>
          <a:p>
            <a:pPr marL="380990" indent="-380990">
              <a:buFont typeface="Arial" panose="020B0604020202020204" pitchFamily="34" charset="0"/>
              <a:buChar char="•"/>
            </a:pPr>
            <a:r>
              <a:rPr lang="en-GB">
                <a:solidFill>
                  <a:srgbClr val="2C2E8D"/>
                </a:solidFill>
                <a:latin typeface="Open Sans" panose="020B0606030504020204" pitchFamily="34" charset="0"/>
              </a:rPr>
              <a:t>Knowledge is power</a:t>
            </a:r>
          </a:p>
        </p:txBody>
      </p:sp>
      <p:sp>
        <p:nvSpPr>
          <p:cNvPr id="14" name="TextBox 13">
            <a:extLst>
              <a:ext uri="{FF2B5EF4-FFF2-40B4-BE49-F238E27FC236}">
                <a16:creationId xmlns:a16="http://schemas.microsoft.com/office/drawing/2014/main" id="{AEF338D9-E682-5EB2-5B04-3282FAA11C29}"/>
              </a:ext>
            </a:extLst>
          </p:cNvPr>
          <p:cNvSpPr txBox="1"/>
          <p:nvPr/>
        </p:nvSpPr>
        <p:spPr>
          <a:xfrm>
            <a:off x="1350264" y="3040529"/>
            <a:ext cx="6102096" cy="369332"/>
          </a:xfrm>
          <a:prstGeom prst="rect">
            <a:avLst/>
          </a:prstGeom>
          <a:noFill/>
        </p:spPr>
        <p:txBody>
          <a:bodyPr wrap="square">
            <a:spAutoFit/>
          </a:bodyPr>
          <a:lstStyle/>
          <a:p>
            <a:pPr marL="380990" indent="-380990">
              <a:buFont typeface="Arial" panose="020B0604020202020204" pitchFamily="34" charset="0"/>
              <a:buChar char="•"/>
            </a:pPr>
            <a:r>
              <a:rPr lang="en-GB">
                <a:solidFill>
                  <a:srgbClr val="2C2E8D"/>
                </a:solidFill>
                <a:latin typeface="Open Sans" panose="020B0606030504020204" pitchFamily="34" charset="0"/>
              </a:rPr>
              <a:t>Knowledge is confidence</a:t>
            </a:r>
          </a:p>
        </p:txBody>
      </p:sp>
      <p:sp>
        <p:nvSpPr>
          <p:cNvPr id="16" name="TextBox 15">
            <a:extLst>
              <a:ext uri="{FF2B5EF4-FFF2-40B4-BE49-F238E27FC236}">
                <a16:creationId xmlns:a16="http://schemas.microsoft.com/office/drawing/2014/main" id="{82497AF5-7343-1BA5-9D75-B590D9A0F693}"/>
              </a:ext>
            </a:extLst>
          </p:cNvPr>
          <p:cNvSpPr txBox="1"/>
          <p:nvPr/>
        </p:nvSpPr>
        <p:spPr>
          <a:xfrm>
            <a:off x="1350264" y="3529716"/>
            <a:ext cx="6102096" cy="369332"/>
          </a:xfrm>
          <a:prstGeom prst="rect">
            <a:avLst/>
          </a:prstGeom>
          <a:noFill/>
        </p:spPr>
        <p:txBody>
          <a:bodyPr wrap="square">
            <a:spAutoFit/>
          </a:bodyPr>
          <a:lstStyle/>
          <a:p>
            <a:pPr marL="380990" indent="-380990">
              <a:buFont typeface="Arial" panose="020B0604020202020204" pitchFamily="34" charset="0"/>
              <a:buChar char="•"/>
            </a:pPr>
            <a:r>
              <a:rPr lang="en-GB">
                <a:solidFill>
                  <a:srgbClr val="2C2E8D"/>
                </a:solidFill>
                <a:latin typeface="Open Sans" panose="020B0606030504020204" pitchFamily="34" charset="0"/>
              </a:rPr>
              <a:t>We need everyone on board</a:t>
            </a:r>
          </a:p>
        </p:txBody>
      </p:sp>
      <p:sp>
        <p:nvSpPr>
          <p:cNvPr id="18" name="TextBox 17">
            <a:extLst>
              <a:ext uri="{FF2B5EF4-FFF2-40B4-BE49-F238E27FC236}">
                <a16:creationId xmlns:a16="http://schemas.microsoft.com/office/drawing/2014/main" id="{90217B20-4A0B-4DCE-BA57-463870B43F46}"/>
              </a:ext>
            </a:extLst>
          </p:cNvPr>
          <p:cNvSpPr txBox="1"/>
          <p:nvPr/>
        </p:nvSpPr>
        <p:spPr>
          <a:xfrm>
            <a:off x="1350264" y="4022158"/>
            <a:ext cx="6102096" cy="369332"/>
          </a:xfrm>
          <a:prstGeom prst="rect">
            <a:avLst/>
          </a:prstGeom>
          <a:noFill/>
        </p:spPr>
        <p:txBody>
          <a:bodyPr wrap="square">
            <a:spAutoFit/>
          </a:bodyPr>
          <a:lstStyle/>
          <a:p>
            <a:pPr marL="380990" indent="-380990">
              <a:buFont typeface="Arial" panose="020B0604020202020204" pitchFamily="34" charset="0"/>
              <a:buChar char="•"/>
            </a:pPr>
            <a:r>
              <a:rPr lang="en-GB">
                <a:solidFill>
                  <a:srgbClr val="2C2E8D"/>
                </a:solidFill>
                <a:latin typeface="Open Sans" panose="020B0606030504020204" pitchFamily="34" charset="0"/>
              </a:rPr>
              <a:t>Nothing changes if nothing changes</a:t>
            </a:r>
          </a:p>
        </p:txBody>
      </p:sp>
      <p:sp>
        <p:nvSpPr>
          <p:cNvPr id="20" name="TextBox 19">
            <a:extLst>
              <a:ext uri="{FF2B5EF4-FFF2-40B4-BE49-F238E27FC236}">
                <a16:creationId xmlns:a16="http://schemas.microsoft.com/office/drawing/2014/main" id="{5FD28C85-A411-BC8D-2D0A-A471FC4AFD09}"/>
              </a:ext>
            </a:extLst>
          </p:cNvPr>
          <p:cNvSpPr txBox="1"/>
          <p:nvPr/>
        </p:nvSpPr>
        <p:spPr>
          <a:xfrm>
            <a:off x="1350264" y="4511345"/>
            <a:ext cx="6102096" cy="369332"/>
          </a:xfrm>
          <a:prstGeom prst="rect">
            <a:avLst/>
          </a:prstGeom>
          <a:noFill/>
        </p:spPr>
        <p:txBody>
          <a:bodyPr wrap="square">
            <a:spAutoFit/>
          </a:bodyPr>
          <a:lstStyle/>
          <a:p>
            <a:pPr marL="380990" indent="-380990">
              <a:buFont typeface="Arial" panose="020B0604020202020204" pitchFamily="34" charset="0"/>
              <a:buChar char="•"/>
            </a:pPr>
            <a:r>
              <a:rPr lang="en-GB">
                <a:solidFill>
                  <a:srgbClr val="2C2E8D"/>
                </a:solidFill>
                <a:latin typeface="Open Sans" panose="020B0606030504020204" pitchFamily="34" charset="0"/>
              </a:rPr>
              <a:t>Individual actions can and do make a difference</a:t>
            </a:r>
          </a:p>
        </p:txBody>
      </p:sp>
      <p:sp>
        <p:nvSpPr>
          <p:cNvPr id="22" name="TextBox 21">
            <a:extLst>
              <a:ext uri="{FF2B5EF4-FFF2-40B4-BE49-F238E27FC236}">
                <a16:creationId xmlns:a16="http://schemas.microsoft.com/office/drawing/2014/main" id="{84AD6873-369E-D782-BE6B-423F33DFC19B}"/>
              </a:ext>
            </a:extLst>
          </p:cNvPr>
          <p:cNvSpPr txBox="1"/>
          <p:nvPr/>
        </p:nvSpPr>
        <p:spPr>
          <a:xfrm>
            <a:off x="1350264" y="5000532"/>
            <a:ext cx="6102096" cy="369332"/>
          </a:xfrm>
          <a:prstGeom prst="rect">
            <a:avLst/>
          </a:prstGeom>
          <a:noFill/>
        </p:spPr>
        <p:txBody>
          <a:bodyPr wrap="square">
            <a:spAutoFit/>
          </a:bodyPr>
          <a:lstStyle/>
          <a:p>
            <a:pPr marL="380990" indent="-380990">
              <a:buFont typeface="Arial" panose="020B0604020202020204" pitchFamily="34" charset="0"/>
              <a:buChar char="•"/>
            </a:pPr>
            <a:r>
              <a:rPr lang="en-GB">
                <a:solidFill>
                  <a:srgbClr val="2C2E8D"/>
                </a:solidFill>
                <a:latin typeface="Open Sans" panose="020B0606030504020204" pitchFamily="34" charset="0"/>
              </a:rPr>
              <a:t>This is crunch time</a:t>
            </a:r>
            <a:endParaRPr lang="en-US">
              <a:solidFill>
                <a:srgbClr val="2C2E8D"/>
              </a:solidFill>
              <a:latin typeface="Open Sans" panose="020B0606030504020204" pitchFamily="34" charset="0"/>
            </a:endParaRPr>
          </a:p>
        </p:txBody>
      </p:sp>
      <p:sp>
        <p:nvSpPr>
          <p:cNvPr id="2" name="TextBox 1">
            <a:extLst>
              <a:ext uri="{FF2B5EF4-FFF2-40B4-BE49-F238E27FC236}">
                <a16:creationId xmlns:a16="http://schemas.microsoft.com/office/drawing/2014/main" id="{B6B13858-D76E-0C0F-096D-587DE2835BE9}"/>
              </a:ext>
            </a:extLst>
          </p:cNvPr>
          <p:cNvSpPr txBox="1"/>
          <p:nvPr/>
        </p:nvSpPr>
        <p:spPr>
          <a:xfrm>
            <a:off x="781451" y="697797"/>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Why is Carbon Literacy important..?</a:t>
            </a:r>
          </a:p>
        </p:txBody>
      </p:sp>
    </p:spTree>
    <p:extLst>
      <p:ext uri="{BB962C8B-B14F-4D97-AF65-F5344CB8AC3E}">
        <p14:creationId xmlns:p14="http://schemas.microsoft.com/office/powerpoint/2010/main" val="1543844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6" grpId="0"/>
      <p:bldP spid="18"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4496-9FB2-5016-7B27-679EE51A9A20}"/>
              </a:ext>
            </a:extLst>
          </p:cNvPr>
          <p:cNvSpPr>
            <a:spLocks noGrp="1"/>
          </p:cNvSpPr>
          <p:nvPr>
            <p:ph type="title"/>
          </p:nvPr>
        </p:nvSpPr>
        <p:spPr/>
        <p:txBody>
          <a:bodyPr/>
          <a:lstStyle/>
          <a:p>
            <a:r>
              <a:rPr lang="en-GB"/>
              <a:t>Housekeeping</a:t>
            </a:r>
          </a:p>
        </p:txBody>
      </p:sp>
      <p:sp>
        <p:nvSpPr>
          <p:cNvPr id="3" name="Content Placeholder 2">
            <a:extLst>
              <a:ext uri="{FF2B5EF4-FFF2-40B4-BE49-F238E27FC236}">
                <a16:creationId xmlns:a16="http://schemas.microsoft.com/office/drawing/2014/main" id="{9E73DA18-3B23-A4F6-556F-E3346B13EF6A}"/>
              </a:ext>
            </a:extLst>
          </p:cNvPr>
          <p:cNvSpPr>
            <a:spLocks noGrp="1"/>
          </p:cNvSpPr>
          <p:nvPr>
            <p:ph idx="1"/>
          </p:nvPr>
        </p:nvSpPr>
        <p:spPr>
          <a:xfrm>
            <a:off x="838200" y="2141533"/>
            <a:ext cx="10515600" cy="4351338"/>
          </a:xfrm>
        </p:spPr>
        <p:txBody>
          <a:bodyPr>
            <a:normAutofit/>
          </a:bodyPr>
          <a:lstStyle/>
          <a:p>
            <a:pPr>
              <a:lnSpc>
                <a:spcPct val="100000"/>
              </a:lnSpc>
            </a:pPr>
            <a:r>
              <a:rPr lang="en-US" sz="2400">
                <a:solidFill>
                  <a:srgbClr val="2C2E8D"/>
                </a:solidFill>
              </a:rPr>
              <a:t>Please have your cameras on</a:t>
            </a:r>
          </a:p>
          <a:p>
            <a:pPr>
              <a:lnSpc>
                <a:spcPct val="100000"/>
              </a:lnSpc>
            </a:pPr>
            <a:r>
              <a:rPr lang="en-US" sz="2400">
                <a:solidFill>
                  <a:srgbClr val="2C2E8D"/>
                </a:solidFill>
              </a:rPr>
              <a:t>Stay on mute if you’re not talking</a:t>
            </a:r>
          </a:p>
          <a:p>
            <a:pPr>
              <a:lnSpc>
                <a:spcPct val="100000"/>
              </a:lnSpc>
            </a:pPr>
            <a:r>
              <a:rPr lang="en-US" sz="2400">
                <a:solidFill>
                  <a:srgbClr val="2C2E8D"/>
                </a:solidFill>
              </a:rPr>
              <a:t>Pop your hand up if you have a question or comment</a:t>
            </a:r>
          </a:p>
          <a:p>
            <a:pPr>
              <a:lnSpc>
                <a:spcPct val="100000"/>
              </a:lnSpc>
            </a:pPr>
            <a:r>
              <a:rPr lang="en-US" sz="2400">
                <a:solidFill>
                  <a:srgbClr val="2C2E8D"/>
                </a:solidFill>
              </a:rPr>
              <a:t>Use the chat box to interact</a:t>
            </a:r>
          </a:p>
          <a:p>
            <a:pPr>
              <a:lnSpc>
                <a:spcPct val="100000"/>
              </a:lnSpc>
            </a:pPr>
            <a:r>
              <a:rPr lang="en-US" sz="2400">
                <a:solidFill>
                  <a:srgbClr val="2C2E8D"/>
                </a:solidFill>
              </a:rPr>
              <a:t>Join in!</a:t>
            </a:r>
          </a:p>
          <a:p>
            <a:pPr>
              <a:lnSpc>
                <a:spcPct val="100000"/>
              </a:lnSpc>
            </a:pPr>
            <a:r>
              <a:rPr lang="en-US" sz="2400">
                <a:solidFill>
                  <a:srgbClr val="2C2E8D"/>
                </a:solidFill>
              </a:rPr>
              <a:t>All the links and resources, along with a pdf of the slides will be available after the session</a:t>
            </a:r>
          </a:p>
        </p:txBody>
      </p:sp>
    </p:spTree>
    <p:extLst>
      <p:ext uri="{BB962C8B-B14F-4D97-AF65-F5344CB8AC3E}">
        <p14:creationId xmlns:p14="http://schemas.microsoft.com/office/powerpoint/2010/main" val="3118538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43A1058F-1D83-9AAB-A372-31D1E3060182}"/>
                  </a:ext>
                </a:extLst>
              </p14:cNvPr>
              <p14:cNvContentPartPr/>
              <p14:nvPr/>
            </p14:nvContentPartPr>
            <p14:xfrm>
              <a:off x="1953421" y="2046417"/>
              <a:ext cx="353" cy="353"/>
            </p14:xfrm>
          </p:contentPart>
        </mc:Choice>
        <mc:Fallback>
          <p:pic>
            <p:nvPicPr>
              <p:cNvPr id="5" name="Ink 4">
                <a:extLst>
                  <a:ext uri="{FF2B5EF4-FFF2-40B4-BE49-F238E27FC236}">
                    <a16:creationId xmlns:a16="http://schemas.microsoft.com/office/drawing/2014/main" id="{43A1058F-1D83-9AAB-A372-31D1E3060182}"/>
                  </a:ext>
                </a:extLst>
              </p:cNvPr>
              <p:cNvPicPr/>
              <p:nvPr/>
            </p:nvPicPr>
            <p:blipFill>
              <a:blip r:embed="rId4"/>
              <a:stretch>
                <a:fillRect/>
              </a:stretch>
            </p:blipFill>
            <p:spPr>
              <a:xfrm>
                <a:off x="1944596" y="2037592"/>
                <a:ext cx="17650" cy="17650"/>
              </a:xfrm>
              <a:prstGeom prst="rect">
                <a:avLst/>
              </a:prstGeom>
            </p:spPr>
          </p:pic>
        </mc:Fallback>
      </mc:AlternateContent>
      <p:pic>
        <p:nvPicPr>
          <p:cNvPr id="4" name="Picture 3">
            <a:extLst>
              <a:ext uri="{FF2B5EF4-FFF2-40B4-BE49-F238E27FC236}">
                <a16:creationId xmlns:a16="http://schemas.microsoft.com/office/drawing/2014/main" id="{7178DFDE-AC11-A7F2-4F30-A1394D45EEB6}"/>
              </a:ext>
            </a:extLst>
          </p:cNvPr>
          <p:cNvPicPr>
            <a:picLocks noChangeAspect="1"/>
          </p:cNvPicPr>
          <p:nvPr/>
        </p:nvPicPr>
        <p:blipFill>
          <a:blip r:embed="rId5"/>
          <a:stretch>
            <a:fillRect/>
          </a:stretch>
        </p:blipFill>
        <p:spPr>
          <a:xfrm>
            <a:off x="3510371" y="738187"/>
            <a:ext cx="5381625" cy="5381625"/>
          </a:xfrm>
          <a:prstGeom prst="rect">
            <a:avLst/>
          </a:prstGeom>
        </p:spPr>
      </p:pic>
    </p:spTree>
    <p:extLst>
      <p:ext uri="{BB962C8B-B14F-4D97-AF65-F5344CB8AC3E}">
        <p14:creationId xmlns:p14="http://schemas.microsoft.com/office/powerpoint/2010/main" val="7025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43A1058F-1D83-9AAB-A372-31D1E3060182}"/>
                  </a:ext>
                </a:extLst>
              </p14:cNvPr>
              <p14:cNvContentPartPr/>
              <p14:nvPr/>
            </p14:nvContentPartPr>
            <p14:xfrm>
              <a:off x="1953421" y="2046417"/>
              <a:ext cx="353" cy="353"/>
            </p14:xfrm>
          </p:contentPart>
        </mc:Choice>
        <mc:Fallback>
          <p:pic>
            <p:nvPicPr>
              <p:cNvPr id="5" name="Ink 4">
                <a:extLst>
                  <a:ext uri="{FF2B5EF4-FFF2-40B4-BE49-F238E27FC236}">
                    <a16:creationId xmlns:a16="http://schemas.microsoft.com/office/drawing/2014/main" id="{43A1058F-1D83-9AAB-A372-31D1E3060182}"/>
                  </a:ext>
                </a:extLst>
              </p:cNvPr>
              <p:cNvPicPr/>
              <p:nvPr/>
            </p:nvPicPr>
            <p:blipFill>
              <a:blip r:embed="rId4"/>
              <a:stretch>
                <a:fillRect/>
              </a:stretch>
            </p:blipFill>
            <p:spPr>
              <a:xfrm>
                <a:off x="1944596" y="2037592"/>
                <a:ext cx="17650" cy="17650"/>
              </a:xfrm>
              <a:prstGeom prst="rect">
                <a:avLst/>
              </a:prstGeom>
            </p:spPr>
          </p:pic>
        </mc:Fallback>
      </mc:AlternateContent>
      <p:pic>
        <p:nvPicPr>
          <p:cNvPr id="4" name="Picture 3">
            <a:extLst>
              <a:ext uri="{FF2B5EF4-FFF2-40B4-BE49-F238E27FC236}">
                <a16:creationId xmlns:a16="http://schemas.microsoft.com/office/drawing/2014/main" id="{B7E59E7C-6C44-14A4-DF33-07D90E4417FE}"/>
              </a:ext>
            </a:extLst>
          </p:cNvPr>
          <p:cNvPicPr>
            <a:picLocks noChangeAspect="1"/>
          </p:cNvPicPr>
          <p:nvPr/>
        </p:nvPicPr>
        <p:blipFill>
          <a:blip r:embed="rId5"/>
          <a:stretch>
            <a:fillRect/>
          </a:stretch>
        </p:blipFill>
        <p:spPr>
          <a:xfrm>
            <a:off x="10452834" y="5705789"/>
            <a:ext cx="1560711" cy="768163"/>
          </a:xfrm>
          <a:prstGeom prst="rect">
            <a:avLst/>
          </a:prstGeom>
        </p:spPr>
      </p:pic>
      <p:pic>
        <p:nvPicPr>
          <p:cNvPr id="6" name="Picture 5" descr="A person in a suit&#10;&#10;Description automatically generated">
            <a:extLst>
              <a:ext uri="{FF2B5EF4-FFF2-40B4-BE49-F238E27FC236}">
                <a16:creationId xmlns:a16="http://schemas.microsoft.com/office/drawing/2014/main" id="{1A8EEEA6-F4B3-0B50-EC6C-5054981E0DED}"/>
              </a:ext>
            </a:extLst>
          </p:cNvPr>
          <p:cNvPicPr>
            <a:picLocks noChangeAspect="1"/>
          </p:cNvPicPr>
          <p:nvPr/>
        </p:nvPicPr>
        <p:blipFill>
          <a:blip r:embed="rId6"/>
          <a:stretch>
            <a:fillRect/>
          </a:stretch>
        </p:blipFill>
        <p:spPr>
          <a:xfrm>
            <a:off x="3171825" y="241520"/>
            <a:ext cx="5848350" cy="5848350"/>
          </a:xfrm>
          <a:prstGeom prst="rect">
            <a:avLst/>
          </a:prstGeom>
        </p:spPr>
      </p:pic>
    </p:spTree>
    <p:extLst>
      <p:ext uri="{BB962C8B-B14F-4D97-AF65-F5344CB8AC3E}">
        <p14:creationId xmlns:p14="http://schemas.microsoft.com/office/powerpoint/2010/main" val="4013285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336304" y="2437283"/>
            <a:ext cx="11759323" cy="1241237"/>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Why is Carbon Literacy important </a:t>
            </a:r>
            <a:br>
              <a:rPr lang="en-US" sz="3600" b="1">
                <a:solidFill>
                  <a:srgbClr val="2C2E8D"/>
                </a:solidFill>
                <a:latin typeface="+mj-lt"/>
                <a:ea typeface="La unica" panose="02000000000000000000" pitchFamily="2" charset="0"/>
                <a:cs typeface="Aharoni" panose="02010803020104030203" pitchFamily="2" charset="-79"/>
              </a:rPr>
            </a:br>
            <a:r>
              <a:rPr lang="en-US" sz="3600" b="1">
                <a:solidFill>
                  <a:srgbClr val="2C2E8D"/>
                </a:solidFill>
                <a:latin typeface="+mj-lt"/>
                <a:ea typeface="La unica" panose="02000000000000000000" pitchFamily="2" charset="0"/>
                <a:cs typeface="Aharoni" panose="02010803020104030203" pitchFamily="2" charset="-79"/>
              </a:rPr>
              <a:t>for education?</a:t>
            </a:r>
          </a:p>
        </p:txBody>
      </p:sp>
    </p:spTree>
    <p:extLst>
      <p:ext uri="{BB962C8B-B14F-4D97-AF65-F5344CB8AC3E}">
        <p14:creationId xmlns:p14="http://schemas.microsoft.com/office/powerpoint/2010/main" val="3274116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1" descr="A picture containing person&#10;&#10;Description automatically generated">
            <a:extLst>
              <a:ext uri="{FF2B5EF4-FFF2-40B4-BE49-F238E27FC236}">
                <a16:creationId xmlns:a16="http://schemas.microsoft.com/office/drawing/2014/main" id="{1958CBD7-A4AF-4261-B2FB-D7AFB387377F}"/>
              </a:ext>
            </a:extLst>
          </p:cNvPr>
          <p:cNvPicPr>
            <a:picLocks noChangeAspect="1"/>
          </p:cNvPicPr>
          <p:nvPr/>
        </p:nvPicPr>
        <p:blipFill>
          <a:blip r:embed="rId3"/>
          <a:stretch>
            <a:fillRect/>
          </a:stretch>
        </p:blipFill>
        <p:spPr>
          <a:xfrm>
            <a:off x="7475519" y="4573482"/>
            <a:ext cx="4712523" cy="2283038"/>
          </a:xfrm>
          <a:prstGeom prst="rect">
            <a:avLst/>
          </a:prstGeom>
        </p:spPr>
      </p:pic>
      <p:pic>
        <p:nvPicPr>
          <p:cNvPr id="47" name="Picture 47">
            <a:extLst>
              <a:ext uri="{FF2B5EF4-FFF2-40B4-BE49-F238E27FC236}">
                <a16:creationId xmlns:a16="http://schemas.microsoft.com/office/drawing/2014/main" id="{8E4921E5-B71B-4417-B827-F1C9CC2DC298}"/>
              </a:ext>
            </a:extLst>
          </p:cNvPr>
          <p:cNvPicPr>
            <a:picLocks noChangeAspect="1"/>
          </p:cNvPicPr>
          <p:nvPr/>
        </p:nvPicPr>
        <p:blipFill>
          <a:blip r:embed="rId4"/>
          <a:stretch>
            <a:fillRect/>
          </a:stretch>
        </p:blipFill>
        <p:spPr>
          <a:xfrm flipH="1">
            <a:off x="43543" y="4485150"/>
            <a:ext cx="4237511" cy="2370635"/>
          </a:xfrm>
          <a:prstGeom prst="rect">
            <a:avLst/>
          </a:prstGeom>
        </p:spPr>
      </p:pic>
      <p:pic>
        <p:nvPicPr>
          <p:cNvPr id="41" name="Picture 42" descr="A picture containing colorful&#10;&#10;Description automatically generated">
            <a:extLst>
              <a:ext uri="{FF2B5EF4-FFF2-40B4-BE49-F238E27FC236}">
                <a16:creationId xmlns:a16="http://schemas.microsoft.com/office/drawing/2014/main" id="{13E71A37-25AA-4310-99A9-67CC63B9D58F}"/>
              </a:ext>
            </a:extLst>
          </p:cNvPr>
          <p:cNvPicPr>
            <a:picLocks noChangeAspect="1"/>
          </p:cNvPicPr>
          <p:nvPr/>
        </p:nvPicPr>
        <p:blipFill rotWithShape="1">
          <a:blip r:embed="rId5"/>
          <a:srcRect l="17679" t="11235" r="-1028" b="1993"/>
          <a:stretch/>
        </p:blipFill>
        <p:spPr>
          <a:xfrm rot="-3960000">
            <a:off x="538348" y="255060"/>
            <a:ext cx="2286455" cy="2434017"/>
          </a:xfrm>
          <a:prstGeom prst="rect">
            <a:avLst/>
          </a:prstGeom>
        </p:spPr>
      </p:pic>
      <p:grpSp>
        <p:nvGrpSpPr>
          <p:cNvPr id="2" name="Group 1">
            <a:extLst>
              <a:ext uri="{FF2B5EF4-FFF2-40B4-BE49-F238E27FC236}">
                <a16:creationId xmlns:a16="http://schemas.microsoft.com/office/drawing/2014/main" id="{9DB30E9E-A6CD-49AC-94E1-085C66A53878}"/>
              </a:ext>
            </a:extLst>
          </p:cNvPr>
          <p:cNvGrpSpPr/>
          <p:nvPr/>
        </p:nvGrpSpPr>
        <p:grpSpPr>
          <a:xfrm>
            <a:off x="2165968" y="412000"/>
            <a:ext cx="8649331" cy="6363600"/>
            <a:chOff x="2223168" y="352624"/>
            <a:chExt cx="8829637" cy="6363600"/>
          </a:xfrm>
        </p:grpSpPr>
        <p:sp>
          <p:nvSpPr>
            <p:cNvPr id="4" name="Google Shape;349;g9c8c5f1704_0_0">
              <a:extLst>
                <a:ext uri="{FF2B5EF4-FFF2-40B4-BE49-F238E27FC236}">
                  <a16:creationId xmlns:a16="http://schemas.microsoft.com/office/drawing/2014/main" id="{7C5BDF30-8664-452C-93C7-EC0274F4C147}"/>
                </a:ext>
              </a:extLst>
            </p:cNvPr>
            <p:cNvSpPr/>
            <p:nvPr/>
          </p:nvSpPr>
          <p:spPr>
            <a:xfrm>
              <a:off x="2223168" y="352624"/>
              <a:ext cx="6874500" cy="6363600"/>
            </a:xfrm>
            <a:prstGeom prst="ellipse">
              <a:avLst/>
            </a:prstGeom>
            <a:solidFill>
              <a:srgbClr val="F9E7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 name="Google Shape;350;g9c8c5f1704_0_0">
              <a:extLst>
                <a:ext uri="{FF2B5EF4-FFF2-40B4-BE49-F238E27FC236}">
                  <a16:creationId xmlns:a16="http://schemas.microsoft.com/office/drawing/2014/main" id="{2D139157-A5BD-490C-B5C9-FD561F48656B}"/>
                </a:ext>
              </a:extLst>
            </p:cNvPr>
            <p:cNvSpPr/>
            <p:nvPr/>
          </p:nvSpPr>
          <p:spPr>
            <a:xfrm>
              <a:off x="3133725" y="1265577"/>
              <a:ext cx="4980666" cy="4562949"/>
            </a:xfrm>
            <a:prstGeom prst="ellipse">
              <a:avLst/>
            </a:prstGeom>
            <a:solidFill>
              <a:srgbClr val="FF5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51;g9c8c5f1704_0_0">
              <a:extLst>
                <a:ext uri="{FF2B5EF4-FFF2-40B4-BE49-F238E27FC236}">
                  <a16:creationId xmlns:a16="http://schemas.microsoft.com/office/drawing/2014/main" id="{4CC0008D-443E-4BC5-9040-3F1CACF4F339}"/>
                </a:ext>
              </a:extLst>
            </p:cNvPr>
            <p:cNvSpPr/>
            <p:nvPr/>
          </p:nvSpPr>
          <p:spPr>
            <a:xfrm>
              <a:off x="3943668" y="1918425"/>
              <a:ext cx="3433500" cy="3261300"/>
            </a:xfrm>
            <a:prstGeom prst="ellipse">
              <a:avLst/>
            </a:prstGeom>
            <a:solidFill>
              <a:srgbClr val="F9E7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2;g9c8c5f1704_0_0">
              <a:extLst>
                <a:ext uri="{FF2B5EF4-FFF2-40B4-BE49-F238E27FC236}">
                  <a16:creationId xmlns:a16="http://schemas.microsoft.com/office/drawing/2014/main" id="{C95E8526-247F-4407-A6B1-C2D5D9818987}"/>
                </a:ext>
              </a:extLst>
            </p:cNvPr>
            <p:cNvSpPr/>
            <p:nvPr/>
          </p:nvSpPr>
          <p:spPr>
            <a:xfrm>
              <a:off x="5246030" y="1546374"/>
              <a:ext cx="860400" cy="1137000"/>
            </a:xfrm>
            <a:prstGeom prst="upArrow">
              <a:avLst>
                <a:gd name="adj1" fmla="val 50000"/>
                <a:gd name="adj2"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3;g9c8c5f1704_0_0">
              <a:extLst>
                <a:ext uri="{FF2B5EF4-FFF2-40B4-BE49-F238E27FC236}">
                  <a16:creationId xmlns:a16="http://schemas.microsoft.com/office/drawing/2014/main" id="{69963979-6CA9-4070-844B-D4F564EC61B9}"/>
                </a:ext>
              </a:extLst>
            </p:cNvPr>
            <p:cNvSpPr/>
            <p:nvPr/>
          </p:nvSpPr>
          <p:spPr>
            <a:xfrm rot="10800000">
              <a:off x="5245731" y="4412076"/>
              <a:ext cx="860400" cy="995400"/>
            </a:xfrm>
            <a:prstGeom prst="upArrow">
              <a:avLst>
                <a:gd name="adj1" fmla="val 50000"/>
                <a:gd name="adj2"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4;g9c8c5f1704_0_0">
              <a:extLst>
                <a:ext uri="{FF2B5EF4-FFF2-40B4-BE49-F238E27FC236}">
                  <a16:creationId xmlns:a16="http://schemas.microsoft.com/office/drawing/2014/main" id="{10D9471D-A1BF-4EF7-B003-20E75B67F5BD}"/>
                </a:ext>
              </a:extLst>
            </p:cNvPr>
            <p:cNvSpPr/>
            <p:nvPr/>
          </p:nvSpPr>
          <p:spPr>
            <a:xfrm>
              <a:off x="4667121" y="2589124"/>
              <a:ext cx="1968600" cy="1890600"/>
            </a:xfrm>
            <a:prstGeom prst="ellipse">
              <a:avLst/>
            </a:prstGeom>
            <a:solidFill>
              <a:srgbClr val="FF5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5;g9c8c5f1704_0_0">
              <a:extLst>
                <a:ext uri="{FF2B5EF4-FFF2-40B4-BE49-F238E27FC236}">
                  <a16:creationId xmlns:a16="http://schemas.microsoft.com/office/drawing/2014/main" id="{E32FA2F7-DD4E-468E-95A7-893B93E20712}"/>
                </a:ext>
              </a:extLst>
            </p:cNvPr>
            <p:cNvSpPr txBox="1"/>
            <p:nvPr/>
          </p:nvSpPr>
          <p:spPr>
            <a:xfrm>
              <a:off x="4982322" y="2726622"/>
              <a:ext cx="1387200" cy="50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500"/>
                <a:buFont typeface="Arial"/>
                <a:buNone/>
              </a:pPr>
              <a:r>
                <a:rPr lang="en-GB" sz="1400" b="1">
                  <a:latin typeface="Montserrat"/>
                  <a:ea typeface="Montserrat"/>
                  <a:cs typeface="Montserrat"/>
                  <a:sym typeface="Montserrat"/>
                </a:rPr>
                <a:t>SCHOOL</a:t>
              </a:r>
              <a:endParaRPr sz="1400" b="1">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6500"/>
                <a:buFont typeface="Arial"/>
                <a:buNone/>
              </a:pPr>
              <a:r>
                <a:rPr lang="en-GB" sz="1400" b="1">
                  <a:latin typeface="Montserrat"/>
                  <a:ea typeface="Montserrat"/>
                  <a:cs typeface="Montserrat"/>
                  <a:sym typeface="Montserrat"/>
                </a:rPr>
                <a:t>GROUNDS</a:t>
              </a:r>
              <a:endParaRPr sz="1400" b="1">
                <a:latin typeface="Montserrat"/>
                <a:ea typeface="Montserrat"/>
                <a:cs typeface="Montserrat"/>
                <a:sym typeface="Montserrat"/>
              </a:endParaRPr>
            </a:p>
          </p:txBody>
        </p:sp>
        <p:pic>
          <p:nvPicPr>
            <p:cNvPr id="11" name="Google Shape;356;g9c8c5f1704_0_0">
              <a:extLst>
                <a:ext uri="{FF2B5EF4-FFF2-40B4-BE49-F238E27FC236}">
                  <a16:creationId xmlns:a16="http://schemas.microsoft.com/office/drawing/2014/main" id="{ED50383B-EEE8-483F-8613-BDC2EC8CEFE6}"/>
                </a:ext>
              </a:extLst>
            </p:cNvPr>
            <p:cNvPicPr preferRelativeResize="0"/>
            <p:nvPr/>
          </p:nvPicPr>
          <p:blipFill>
            <a:blip r:embed="rId6">
              <a:alphaModFix/>
            </a:blip>
            <a:stretch>
              <a:fillRect/>
            </a:stretch>
          </p:blipFill>
          <p:spPr>
            <a:xfrm>
              <a:off x="5239904" y="3275070"/>
              <a:ext cx="860096" cy="868111"/>
            </a:xfrm>
            <a:prstGeom prst="rect">
              <a:avLst/>
            </a:prstGeom>
            <a:noFill/>
            <a:ln>
              <a:noFill/>
            </a:ln>
          </p:spPr>
        </p:pic>
        <p:sp>
          <p:nvSpPr>
            <p:cNvPr id="12" name="Google Shape;357;g9c8c5f1704_0_0">
              <a:extLst>
                <a:ext uri="{FF2B5EF4-FFF2-40B4-BE49-F238E27FC236}">
                  <a16:creationId xmlns:a16="http://schemas.microsoft.com/office/drawing/2014/main" id="{B467B7A0-C4A9-4145-8B27-68A67880C0F7}"/>
                </a:ext>
              </a:extLst>
            </p:cNvPr>
            <p:cNvSpPr/>
            <p:nvPr/>
          </p:nvSpPr>
          <p:spPr>
            <a:xfrm rot="3032497">
              <a:off x="6630957" y="2263602"/>
              <a:ext cx="221866" cy="821307"/>
            </a:xfrm>
            <a:prstGeom prst="upArrow">
              <a:avLst>
                <a:gd name="adj1" fmla="val 50000"/>
                <a:gd name="adj2"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8;g9c8c5f1704_0_0">
              <a:extLst>
                <a:ext uri="{FF2B5EF4-FFF2-40B4-BE49-F238E27FC236}">
                  <a16:creationId xmlns:a16="http://schemas.microsoft.com/office/drawing/2014/main" id="{B49477B1-B2D2-4E83-93D6-32EC686D521F}"/>
                </a:ext>
              </a:extLst>
            </p:cNvPr>
            <p:cNvSpPr txBox="1"/>
            <p:nvPr/>
          </p:nvSpPr>
          <p:spPr>
            <a:xfrm rot="18419259">
              <a:off x="2609596" y="1777409"/>
              <a:ext cx="1430583" cy="2988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b="1">
                  <a:latin typeface="Montserrat"/>
                  <a:ea typeface="Montserrat"/>
                  <a:cs typeface="Montserrat"/>
                  <a:sym typeface="Montserrat"/>
                </a:rPr>
                <a:t>PLANET</a:t>
              </a:r>
              <a:endParaRPr sz="2200" b="1">
                <a:latin typeface="Montserrat"/>
                <a:ea typeface="Montserrat"/>
                <a:cs typeface="Montserrat"/>
                <a:sym typeface="Montserrat"/>
              </a:endParaRPr>
            </a:p>
          </p:txBody>
        </p:sp>
        <p:sp>
          <p:nvSpPr>
            <p:cNvPr id="14" name="Google Shape;359;g9c8c5f1704_0_0">
              <a:extLst>
                <a:ext uri="{FF2B5EF4-FFF2-40B4-BE49-F238E27FC236}">
                  <a16:creationId xmlns:a16="http://schemas.microsoft.com/office/drawing/2014/main" id="{0F426973-3736-4CDE-B3D6-4AB4440A6ECC}"/>
                </a:ext>
              </a:extLst>
            </p:cNvPr>
            <p:cNvSpPr txBox="1"/>
            <p:nvPr/>
          </p:nvSpPr>
          <p:spPr>
            <a:xfrm rot="18480568">
              <a:off x="3386155" y="2232510"/>
              <a:ext cx="1221842" cy="29901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latin typeface="Montserrat"/>
                  <a:ea typeface="Montserrat"/>
                  <a:cs typeface="Montserrat"/>
                  <a:sym typeface="Montserrat"/>
                </a:rPr>
                <a:t>SOCIETY</a:t>
              </a:r>
              <a:endParaRPr sz="1600" b="1">
                <a:latin typeface="Montserrat"/>
                <a:ea typeface="Montserrat"/>
                <a:cs typeface="Montserrat"/>
                <a:sym typeface="Montserrat"/>
              </a:endParaRPr>
            </a:p>
          </p:txBody>
        </p:sp>
        <p:sp>
          <p:nvSpPr>
            <p:cNvPr id="15" name="Google Shape;360;g9c8c5f1704_0_0">
              <a:extLst>
                <a:ext uri="{FF2B5EF4-FFF2-40B4-BE49-F238E27FC236}">
                  <a16:creationId xmlns:a16="http://schemas.microsoft.com/office/drawing/2014/main" id="{23205C05-6541-4A23-8A48-3073EF909E02}"/>
                </a:ext>
              </a:extLst>
            </p:cNvPr>
            <p:cNvSpPr txBox="1"/>
            <p:nvPr/>
          </p:nvSpPr>
          <p:spPr>
            <a:xfrm rot="18600740">
              <a:off x="3708259" y="2461261"/>
              <a:ext cx="1703081" cy="29894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350" b="1">
                  <a:latin typeface="Montserrat"/>
                  <a:ea typeface="Montserrat"/>
                  <a:cs typeface="Montserrat"/>
                  <a:sym typeface="Montserrat"/>
                </a:rPr>
                <a:t>LOCAL </a:t>
              </a:r>
              <a:endParaRPr sz="1350" b="1">
                <a:latin typeface="Montserrat"/>
                <a:ea typeface="Montserrat"/>
                <a:cs typeface="Montserrat"/>
                <a:sym typeface="Montserrat"/>
              </a:endParaRPr>
            </a:p>
            <a:p>
              <a:pPr marL="0" lvl="0" indent="0" algn="ctr" rtl="0">
                <a:spcBef>
                  <a:spcPts val="0"/>
                </a:spcBef>
                <a:spcAft>
                  <a:spcPts val="0"/>
                </a:spcAft>
                <a:buNone/>
              </a:pPr>
              <a:r>
                <a:rPr lang="en-GB" sz="1350" b="1">
                  <a:latin typeface="Montserrat"/>
                  <a:ea typeface="Montserrat"/>
                  <a:cs typeface="Montserrat"/>
                  <a:sym typeface="Montserrat"/>
                </a:rPr>
                <a:t>COMMUNITY</a:t>
              </a:r>
              <a:endParaRPr sz="1350" b="1">
                <a:latin typeface="Montserrat"/>
                <a:ea typeface="Montserrat"/>
                <a:cs typeface="Montserrat"/>
                <a:sym typeface="Montserrat"/>
              </a:endParaRPr>
            </a:p>
          </p:txBody>
        </p:sp>
        <p:sp>
          <p:nvSpPr>
            <p:cNvPr id="16" name="Google Shape;361;g9c8c5f1704_0_0">
              <a:extLst>
                <a:ext uri="{FF2B5EF4-FFF2-40B4-BE49-F238E27FC236}">
                  <a16:creationId xmlns:a16="http://schemas.microsoft.com/office/drawing/2014/main" id="{781F1FC0-C5C6-42D6-8270-040D3B938C2D}"/>
                </a:ext>
              </a:extLst>
            </p:cNvPr>
            <p:cNvSpPr/>
            <p:nvPr/>
          </p:nvSpPr>
          <p:spPr>
            <a:xfrm>
              <a:off x="2704081" y="3350850"/>
              <a:ext cx="1656300" cy="568800"/>
            </a:xfrm>
            <a:prstGeom prst="roundRect">
              <a:avLst>
                <a:gd name="adj" fmla="val 16667"/>
              </a:avLst>
            </a:prstGeom>
            <a:solidFill>
              <a:srgbClr val="F6F6F6"/>
            </a:solidFill>
            <a:ln w="28575" cap="flat" cmpd="sng">
              <a:solidFill>
                <a:srgbClr val="FFEB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a:latin typeface="Montserrat"/>
                  <a:ea typeface="Montserrat"/>
                  <a:cs typeface="Montserrat"/>
                  <a:sym typeface="Montserrat"/>
                </a:rPr>
                <a:t>EMPLOYEES &amp; SUPPLIERS</a:t>
              </a:r>
              <a:endParaRPr sz="1400" b="1">
                <a:latin typeface="Montserrat"/>
                <a:ea typeface="Montserrat"/>
                <a:cs typeface="Montserrat"/>
                <a:sym typeface="Montserrat"/>
              </a:endParaRPr>
            </a:p>
          </p:txBody>
        </p:sp>
        <p:sp>
          <p:nvSpPr>
            <p:cNvPr id="17" name="Google Shape;362;g9c8c5f1704_0_0">
              <a:extLst>
                <a:ext uri="{FF2B5EF4-FFF2-40B4-BE49-F238E27FC236}">
                  <a16:creationId xmlns:a16="http://schemas.microsoft.com/office/drawing/2014/main" id="{F7CC3225-B7C9-4A4E-8695-4F34FA8E6E87}"/>
                </a:ext>
              </a:extLst>
            </p:cNvPr>
            <p:cNvSpPr/>
            <p:nvPr/>
          </p:nvSpPr>
          <p:spPr>
            <a:xfrm>
              <a:off x="4586351" y="5872434"/>
              <a:ext cx="2100900" cy="568800"/>
            </a:xfrm>
            <a:prstGeom prst="roundRect">
              <a:avLst>
                <a:gd name="adj" fmla="val 16667"/>
              </a:avLst>
            </a:prstGeom>
            <a:solidFill>
              <a:srgbClr val="F6F6F6"/>
            </a:solidFill>
            <a:ln w="28575" cap="flat" cmpd="sng">
              <a:solidFill>
                <a:srgbClr val="F9E70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a:latin typeface="Montserrat"/>
                  <a:ea typeface="Montserrat"/>
                  <a:cs typeface="Montserrat"/>
                  <a:sym typeface="Montserrat"/>
                </a:rPr>
                <a:t>BIODIVERSITY</a:t>
              </a:r>
              <a:endParaRPr sz="1400" b="1">
                <a:latin typeface="Montserrat"/>
                <a:ea typeface="Montserrat"/>
                <a:cs typeface="Montserrat"/>
                <a:sym typeface="Montserrat"/>
              </a:endParaRPr>
            </a:p>
            <a:p>
              <a:pPr marL="0" lvl="0" indent="0" algn="ctr" rtl="0">
                <a:spcBef>
                  <a:spcPts val="0"/>
                </a:spcBef>
                <a:spcAft>
                  <a:spcPts val="0"/>
                </a:spcAft>
                <a:buNone/>
              </a:pPr>
              <a:r>
                <a:rPr lang="en-GB" sz="1400" b="1">
                  <a:latin typeface="Montserrat"/>
                  <a:ea typeface="Montserrat"/>
                  <a:cs typeface="Montserrat"/>
                  <a:sym typeface="Montserrat"/>
                </a:rPr>
                <a:t>CONTRIBUTION</a:t>
              </a:r>
              <a:endParaRPr sz="1400" b="1">
                <a:latin typeface="Montserrat"/>
                <a:ea typeface="Montserrat"/>
                <a:cs typeface="Montserrat"/>
                <a:sym typeface="Montserrat"/>
              </a:endParaRPr>
            </a:p>
          </p:txBody>
        </p:sp>
        <p:sp>
          <p:nvSpPr>
            <p:cNvPr id="18" name="Google Shape;363;g9c8c5f1704_0_0">
              <a:extLst>
                <a:ext uri="{FF2B5EF4-FFF2-40B4-BE49-F238E27FC236}">
                  <a16:creationId xmlns:a16="http://schemas.microsoft.com/office/drawing/2014/main" id="{638988A4-72FA-411B-A874-F265057A2A70}"/>
                </a:ext>
              </a:extLst>
            </p:cNvPr>
            <p:cNvSpPr/>
            <p:nvPr/>
          </p:nvSpPr>
          <p:spPr>
            <a:xfrm>
              <a:off x="2880830" y="4364775"/>
              <a:ext cx="1968600" cy="640500"/>
            </a:xfrm>
            <a:prstGeom prst="roundRect">
              <a:avLst>
                <a:gd name="adj" fmla="val 16667"/>
              </a:avLst>
            </a:prstGeom>
            <a:solidFill>
              <a:srgbClr val="F6F6F6"/>
            </a:solidFill>
            <a:ln w="28575" cap="flat" cmpd="sng">
              <a:solidFill>
                <a:srgbClr val="F9E70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a:latin typeface="Montserrat"/>
                  <a:ea typeface="Montserrat"/>
                  <a:cs typeface="Montserrat"/>
                  <a:sym typeface="Montserrat"/>
                </a:rPr>
                <a:t>LOCAL DECISION MAKERS</a:t>
              </a:r>
              <a:endParaRPr sz="1400" b="1">
                <a:latin typeface="Montserrat"/>
                <a:ea typeface="Montserrat"/>
                <a:cs typeface="Montserrat"/>
                <a:sym typeface="Montserrat"/>
              </a:endParaRPr>
            </a:p>
          </p:txBody>
        </p:sp>
        <p:sp>
          <p:nvSpPr>
            <p:cNvPr id="19" name="Google Shape;364;g9c8c5f1704_0_0">
              <a:extLst>
                <a:ext uri="{FF2B5EF4-FFF2-40B4-BE49-F238E27FC236}">
                  <a16:creationId xmlns:a16="http://schemas.microsoft.com/office/drawing/2014/main" id="{5D636CA4-329B-4671-A701-A1A412177722}"/>
                </a:ext>
              </a:extLst>
            </p:cNvPr>
            <p:cNvSpPr/>
            <p:nvPr/>
          </p:nvSpPr>
          <p:spPr>
            <a:xfrm>
              <a:off x="4538201" y="704211"/>
              <a:ext cx="2197200" cy="640500"/>
            </a:xfrm>
            <a:prstGeom prst="roundRect">
              <a:avLst>
                <a:gd name="adj" fmla="val 16667"/>
              </a:avLst>
            </a:prstGeom>
            <a:solidFill>
              <a:srgbClr val="F6F6F6"/>
            </a:solidFill>
            <a:ln w="28575" cap="flat" cmpd="sng">
              <a:solidFill>
                <a:srgbClr val="F9E70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a:latin typeface="Montserrat"/>
                  <a:ea typeface="Montserrat"/>
                  <a:cs typeface="Montserrat"/>
                  <a:sym typeface="Montserrat"/>
                </a:rPr>
                <a:t>CARBON, WATER &amp; ENERGY FOOTPRINT</a:t>
              </a:r>
              <a:endParaRPr sz="1400" b="1">
                <a:latin typeface="Montserrat"/>
                <a:ea typeface="Montserrat"/>
                <a:cs typeface="Montserrat"/>
                <a:sym typeface="Montserrat"/>
              </a:endParaRPr>
            </a:p>
          </p:txBody>
        </p:sp>
        <p:sp>
          <p:nvSpPr>
            <p:cNvPr id="20" name="Google Shape;365;g9c8c5f1704_0_0">
              <a:extLst>
                <a:ext uri="{FF2B5EF4-FFF2-40B4-BE49-F238E27FC236}">
                  <a16:creationId xmlns:a16="http://schemas.microsoft.com/office/drawing/2014/main" id="{6B62A17C-5176-443B-8748-2DB70AFDF2A1}"/>
                </a:ext>
              </a:extLst>
            </p:cNvPr>
            <p:cNvSpPr/>
            <p:nvPr/>
          </p:nvSpPr>
          <p:spPr>
            <a:xfrm rot="4431809">
              <a:off x="6911823" y="2860621"/>
              <a:ext cx="222361" cy="799897"/>
            </a:xfrm>
            <a:prstGeom prst="upArrow">
              <a:avLst>
                <a:gd name="adj1" fmla="val 50000"/>
                <a:gd name="adj2"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6;g9c8c5f1704_0_0">
              <a:extLst>
                <a:ext uri="{FF2B5EF4-FFF2-40B4-BE49-F238E27FC236}">
                  <a16:creationId xmlns:a16="http://schemas.microsoft.com/office/drawing/2014/main" id="{BBCF6DB9-1190-42C2-8F5D-AE16CA2BE187}"/>
                </a:ext>
              </a:extLst>
            </p:cNvPr>
            <p:cNvSpPr/>
            <p:nvPr/>
          </p:nvSpPr>
          <p:spPr>
            <a:xfrm>
              <a:off x="4652501" y="2589124"/>
              <a:ext cx="1968600" cy="1890600"/>
            </a:xfrm>
            <a:prstGeom prst="ellipse">
              <a:avLst/>
            </a:prstGeom>
            <a:noFill/>
            <a:ln w="19050" cap="flat" cmpd="sng">
              <a:solidFill>
                <a:srgbClr val="FFFF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7;g9c8c5f1704_0_0">
              <a:extLst>
                <a:ext uri="{FF2B5EF4-FFF2-40B4-BE49-F238E27FC236}">
                  <a16:creationId xmlns:a16="http://schemas.microsoft.com/office/drawing/2014/main" id="{A2C20FDE-B807-45DF-9492-7D6351547F42}"/>
                </a:ext>
              </a:extLst>
            </p:cNvPr>
            <p:cNvSpPr/>
            <p:nvPr/>
          </p:nvSpPr>
          <p:spPr>
            <a:xfrm rot="6028645">
              <a:off x="6877596" y="3510762"/>
              <a:ext cx="222713" cy="818405"/>
            </a:xfrm>
            <a:prstGeom prst="upArrow">
              <a:avLst>
                <a:gd name="adj1" fmla="val 50000"/>
                <a:gd name="adj2"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8;g9c8c5f1704_0_0">
              <a:extLst>
                <a:ext uri="{FF2B5EF4-FFF2-40B4-BE49-F238E27FC236}">
                  <a16:creationId xmlns:a16="http://schemas.microsoft.com/office/drawing/2014/main" id="{0CD4E4B9-C13A-41E1-A00A-FD82C88041DB}"/>
                </a:ext>
              </a:extLst>
            </p:cNvPr>
            <p:cNvSpPr/>
            <p:nvPr/>
          </p:nvSpPr>
          <p:spPr>
            <a:xfrm rot="6927401">
              <a:off x="6630569" y="3978979"/>
              <a:ext cx="221949" cy="819756"/>
            </a:xfrm>
            <a:prstGeom prst="upArrow">
              <a:avLst>
                <a:gd name="adj1" fmla="val 50000"/>
                <a:gd name="adj2"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9;g9c8c5f1704_0_0">
              <a:extLst>
                <a:ext uri="{FF2B5EF4-FFF2-40B4-BE49-F238E27FC236}">
                  <a16:creationId xmlns:a16="http://schemas.microsoft.com/office/drawing/2014/main" id="{05A9EE86-E0D1-4C9E-BF89-076488A92714}"/>
                </a:ext>
              </a:extLst>
            </p:cNvPr>
            <p:cNvSpPr/>
            <p:nvPr/>
          </p:nvSpPr>
          <p:spPr>
            <a:xfrm rot="19110745">
              <a:off x="4739610" y="4061779"/>
              <a:ext cx="557470" cy="359179"/>
            </a:xfrm>
            <a:prstGeom prst="leftRightArrow">
              <a:avLst>
                <a:gd name="adj1" fmla="val 50000"/>
                <a:gd name="adj2"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70;g9c8c5f1704_0_0">
              <a:extLst>
                <a:ext uri="{FF2B5EF4-FFF2-40B4-BE49-F238E27FC236}">
                  <a16:creationId xmlns:a16="http://schemas.microsoft.com/office/drawing/2014/main" id="{6A621D87-89A2-4C49-A1D2-9B462A050A3C}"/>
                </a:ext>
              </a:extLst>
            </p:cNvPr>
            <p:cNvSpPr/>
            <p:nvPr/>
          </p:nvSpPr>
          <p:spPr>
            <a:xfrm>
              <a:off x="4360312" y="3460182"/>
              <a:ext cx="653400" cy="360900"/>
            </a:xfrm>
            <a:prstGeom prst="leftRightArrow">
              <a:avLst>
                <a:gd name="adj1" fmla="val 50000"/>
                <a:gd name="adj2" fmla="val 50000"/>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1;g9c8c5f1704_0_0">
              <a:extLst>
                <a:ext uri="{FF2B5EF4-FFF2-40B4-BE49-F238E27FC236}">
                  <a16:creationId xmlns:a16="http://schemas.microsoft.com/office/drawing/2014/main" id="{4BA554EB-79E7-4E0D-995D-86C189979536}"/>
                </a:ext>
              </a:extLst>
            </p:cNvPr>
            <p:cNvSpPr/>
            <p:nvPr/>
          </p:nvSpPr>
          <p:spPr>
            <a:xfrm>
              <a:off x="9267205" y="3005425"/>
              <a:ext cx="1785600" cy="916800"/>
            </a:xfrm>
            <a:prstGeom prst="roundRect">
              <a:avLst>
                <a:gd name="adj" fmla="val 16667"/>
              </a:avLst>
            </a:prstGeom>
            <a:solidFill>
              <a:srgbClr val="F6F6F6"/>
            </a:solidFill>
            <a:ln w="28575" cap="flat" cmpd="sng">
              <a:solidFill>
                <a:srgbClr val="F9E70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a:latin typeface="Montserrat"/>
                  <a:ea typeface="Montserrat"/>
                  <a:cs typeface="Montserrat"/>
                  <a:sym typeface="Montserrat"/>
                </a:rPr>
                <a:t>KNOWLEDGE</a:t>
              </a:r>
              <a:endParaRPr sz="1400" b="1">
                <a:latin typeface="Montserrat"/>
                <a:ea typeface="Montserrat"/>
                <a:cs typeface="Montserrat"/>
                <a:sym typeface="Montserrat"/>
              </a:endParaRPr>
            </a:p>
            <a:p>
              <a:pPr marL="0" lvl="0" indent="0" algn="ctr" rtl="0">
                <a:spcBef>
                  <a:spcPts val="0"/>
                </a:spcBef>
                <a:spcAft>
                  <a:spcPts val="0"/>
                </a:spcAft>
                <a:buNone/>
              </a:pPr>
              <a:r>
                <a:rPr lang="en-GB" sz="1400" b="1">
                  <a:latin typeface="Montserrat"/>
                  <a:ea typeface="Montserrat"/>
                  <a:cs typeface="Montserrat"/>
                  <a:sym typeface="Montserrat"/>
                </a:rPr>
                <a:t>VALUES </a:t>
              </a:r>
              <a:endParaRPr sz="1400" b="1">
                <a:latin typeface="Montserrat"/>
                <a:ea typeface="Montserrat"/>
                <a:cs typeface="Montserrat"/>
                <a:sym typeface="Montserrat"/>
              </a:endParaRPr>
            </a:p>
            <a:p>
              <a:pPr marL="0" lvl="0" indent="0" algn="ctr" rtl="0">
                <a:spcBef>
                  <a:spcPts val="0"/>
                </a:spcBef>
                <a:spcAft>
                  <a:spcPts val="0"/>
                </a:spcAft>
                <a:buNone/>
              </a:pPr>
              <a:r>
                <a:rPr lang="en-GB" sz="1400" b="1">
                  <a:latin typeface="Montserrat"/>
                  <a:ea typeface="Montserrat"/>
                  <a:cs typeface="Montserrat"/>
                  <a:sym typeface="Montserrat"/>
                </a:rPr>
                <a:t>BEHAVIOURS </a:t>
              </a:r>
              <a:endParaRPr sz="1400" b="1">
                <a:latin typeface="Montserrat"/>
                <a:ea typeface="Montserrat"/>
                <a:cs typeface="Montserrat"/>
                <a:sym typeface="Montserrat"/>
              </a:endParaRPr>
            </a:p>
            <a:p>
              <a:pPr marL="0" lvl="0" indent="0" algn="ctr" rtl="0">
                <a:spcBef>
                  <a:spcPts val="0"/>
                </a:spcBef>
                <a:spcAft>
                  <a:spcPts val="0"/>
                </a:spcAft>
                <a:buNone/>
              </a:pPr>
              <a:r>
                <a:rPr lang="en-GB" sz="1400" b="1">
                  <a:latin typeface="Montserrat"/>
                  <a:ea typeface="Montserrat"/>
                  <a:cs typeface="Montserrat"/>
                  <a:sym typeface="Montserrat"/>
                </a:rPr>
                <a:t>ACTIONS</a:t>
              </a:r>
              <a:endParaRPr sz="1400" b="1">
                <a:latin typeface="Montserrat"/>
                <a:ea typeface="Montserrat"/>
                <a:cs typeface="Montserrat"/>
                <a:sym typeface="Montserrat"/>
              </a:endParaRPr>
            </a:p>
          </p:txBody>
        </p:sp>
        <p:pic>
          <p:nvPicPr>
            <p:cNvPr id="27" name="Google Shape;373;g9c8c5f1704_0_0">
              <a:extLst>
                <a:ext uri="{FF2B5EF4-FFF2-40B4-BE49-F238E27FC236}">
                  <a16:creationId xmlns:a16="http://schemas.microsoft.com/office/drawing/2014/main" id="{7B9B4CD1-599E-4546-AEC7-24312B4D02ED}"/>
                </a:ext>
              </a:extLst>
            </p:cNvPr>
            <p:cNvPicPr preferRelativeResize="0"/>
            <p:nvPr/>
          </p:nvPicPr>
          <p:blipFill>
            <a:blip r:embed="rId7">
              <a:alphaModFix/>
            </a:blip>
            <a:stretch>
              <a:fillRect/>
            </a:stretch>
          </p:blipFill>
          <p:spPr>
            <a:xfrm>
              <a:off x="7114345" y="2070810"/>
              <a:ext cx="511475" cy="505034"/>
            </a:xfrm>
            <a:prstGeom prst="rect">
              <a:avLst/>
            </a:prstGeom>
            <a:noFill/>
            <a:ln>
              <a:noFill/>
            </a:ln>
          </p:spPr>
        </p:pic>
        <p:pic>
          <p:nvPicPr>
            <p:cNvPr id="28" name="Google Shape;374;g9c8c5f1704_0_0">
              <a:extLst>
                <a:ext uri="{FF2B5EF4-FFF2-40B4-BE49-F238E27FC236}">
                  <a16:creationId xmlns:a16="http://schemas.microsoft.com/office/drawing/2014/main" id="{7B99F8B5-24CA-4787-8621-DD8C22525159}"/>
                </a:ext>
              </a:extLst>
            </p:cNvPr>
            <p:cNvPicPr preferRelativeResize="0"/>
            <p:nvPr/>
          </p:nvPicPr>
          <p:blipFill>
            <a:blip r:embed="rId7">
              <a:alphaModFix/>
            </a:blip>
            <a:stretch>
              <a:fillRect/>
            </a:stretch>
          </p:blipFill>
          <p:spPr>
            <a:xfrm>
              <a:off x="7069519" y="4361110"/>
              <a:ext cx="511475" cy="505034"/>
            </a:xfrm>
            <a:prstGeom prst="rect">
              <a:avLst/>
            </a:prstGeom>
            <a:noFill/>
            <a:ln>
              <a:noFill/>
            </a:ln>
          </p:spPr>
        </p:pic>
        <p:pic>
          <p:nvPicPr>
            <p:cNvPr id="29" name="Google Shape;375;g9c8c5f1704_0_0">
              <a:extLst>
                <a:ext uri="{FF2B5EF4-FFF2-40B4-BE49-F238E27FC236}">
                  <a16:creationId xmlns:a16="http://schemas.microsoft.com/office/drawing/2014/main" id="{23FCB7C7-0F60-4A30-B5B8-21FD3AD8C210}"/>
                </a:ext>
              </a:extLst>
            </p:cNvPr>
            <p:cNvPicPr preferRelativeResize="0"/>
            <p:nvPr/>
          </p:nvPicPr>
          <p:blipFill>
            <a:blip r:embed="rId8">
              <a:alphaModFix/>
            </a:blip>
            <a:stretch>
              <a:fillRect/>
            </a:stretch>
          </p:blipFill>
          <p:spPr>
            <a:xfrm>
              <a:off x="7377092" y="3635376"/>
              <a:ext cx="576219" cy="568963"/>
            </a:xfrm>
            <a:prstGeom prst="rect">
              <a:avLst/>
            </a:prstGeom>
            <a:noFill/>
            <a:ln>
              <a:noFill/>
            </a:ln>
          </p:spPr>
        </p:pic>
        <p:pic>
          <p:nvPicPr>
            <p:cNvPr id="30" name="Google Shape;376;g9c8c5f1704_0_0">
              <a:extLst>
                <a:ext uri="{FF2B5EF4-FFF2-40B4-BE49-F238E27FC236}">
                  <a16:creationId xmlns:a16="http://schemas.microsoft.com/office/drawing/2014/main" id="{4576146F-88CB-48DC-9319-3C97045E3C61}"/>
                </a:ext>
              </a:extLst>
            </p:cNvPr>
            <p:cNvPicPr preferRelativeResize="0"/>
            <p:nvPr/>
          </p:nvPicPr>
          <p:blipFill>
            <a:blip r:embed="rId8">
              <a:alphaModFix/>
            </a:blip>
            <a:stretch>
              <a:fillRect/>
            </a:stretch>
          </p:blipFill>
          <p:spPr>
            <a:xfrm>
              <a:off x="7410902" y="2744937"/>
              <a:ext cx="576219" cy="568963"/>
            </a:xfrm>
            <a:prstGeom prst="rect">
              <a:avLst/>
            </a:prstGeom>
            <a:noFill/>
            <a:ln>
              <a:noFill/>
            </a:ln>
          </p:spPr>
        </p:pic>
        <p:pic>
          <p:nvPicPr>
            <p:cNvPr id="31" name="Google Shape;377;g9c8c5f1704_0_0">
              <a:extLst>
                <a:ext uri="{FF2B5EF4-FFF2-40B4-BE49-F238E27FC236}">
                  <a16:creationId xmlns:a16="http://schemas.microsoft.com/office/drawing/2014/main" id="{53FE2A21-8DE5-4FA6-9D89-B200A7FADA0D}"/>
                </a:ext>
              </a:extLst>
            </p:cNvPr>
            <p:cNvPicPr preferRelativeResize="0"/>
            <p:nvPr/>
          </p:nvPicPr>
          <p:blipFill>
            <a:blip r:embed="rId9">
              <a:alphaModFix/>
            </a:blip>
            <a:stretch>
              <a:fillRect/>
            </a:stretch>
          </p:blipFill>
          <p:spPr>
            <a:xfrm>
              <a:off x="7621922" y="1953040"/>
              <a:ext cx="496367" cy="505034"/>
            </a:xfrm>
            <a:prstGeom prst="rect">
              <a:avLst/>
            </a:prstGeom>
            <a:noFill/>
            <a:ln>
              <a:noFill/>
            </a:ln>
          </p:spPr>
        </p:pic>
        <p:pic>
          <p:nvPicPr>
            <p:cNvPr id="32" name="Google Shape;378;g9c8c5f1704_0_0">
              <a:extLst>
                <a:ext uri="{FF2B5EF4-FFF2-40B4-BE49-F238E27FC236}">
                  <a16:creationId xmlns:a16="http://schemas.microsoft.com/office/drawing/2014/main" id="{20FDDE4E-7400-47B4-8014-12527DC77268}"/>
                </a:ext>
              </a:extLst>
            </p:cNvPr>
            <p:cNvPicPr preferRelativeResize="0"/>
            <p:nvPr/>
          </p:nvPicPr>
          <p:blipFill>
            <a:blip r:embed="rId9">
              <a:alphaModFix/>
            </a:blip>
            <a:stretch>
              <a:fillRect/>
            </a:stretch>
          </p:blipFill>
          <p:spPr>
            <a:xfrm flipH="1">
              <a:off x="8131051" y="1954977"/>
              <a:ext cx="496369" cy="505034"/>
            </a:xfrm>
            <a:prstGeom prst="rect">
              <a:avLst/>
            </a:prstGeom>
            <a:noFill/>
            <a:ln>
              <a:noFill/>
            </a:ln>
          </p:spPr>
        </p:pic>
        <p:pic>
          <p:nvPicPr>
            <p:cNvPr id="33" name="Google Shape;379;g9c8c5f1704_0_0">
              <a:extLst>
                <a:ext uri="{FF2B5EF4-FFF2-40B4-BE49-F238E27FC236}">
                  <a16:creationId xmlns:a16="http://schemas.microsoft.com/office/drawing/2014/main" id="{7BA3D5B5-6D0F-48FD-8BF4-50E673E2ECFE}"/>
                </a:ext>
              </a:extLst>
            </p:cNvPr>
            <p:cNvPicPr preferRelativeResize="0"/>
            <p:nvPr/>
          </p:nvPicPr>
          <p:blipFill>
            <a:blip r:embed="rId9">
              <a:alphaModFix/>
            </a:blip>
            <a:stretch>
              <a:fillRect/>
            </a:stretch>
          </p:blipFill>
          <p:spPr>
            <a:xfrm>
              <a:off x="7953231" y="2726617"/>
              <a:ext cx="496367" cy="505034"/>
            </a:xfrm>
            <a:prstGeom prst="rect">
              <a:avLst/>
            </a:prstGeom>
            <a:noFill/>
            <a:ln>
              <a:noFill/>
            </a:ln>
          </p:spPr>
        </p:pic>
        <p:pic>
          <p:nvPicPr>
            <p:cNvPr id="34" name="Google Shape;380;g9c8c5f1704_0_0">
              <a:extLst>
                <a:ext uri="{FF2B5EF4-FFF2-40B4-BE49-F238E27FC236}">
                  <a16:creationId xmlns:a16="http://schemas.microsoft.com/office/drawing/2014/main" id="{F85E0793-281E-411A-946E-947EE2C3069D}"/>
                </a:ext>
              </a:extLst>
            </p:cNvPr>
            <p:cNvPicPr preferRelativeResize="0"/>
            <p:nvPr/>
          </p:nvPicPr>
          <p:blipFill>
            <a:blip r:embed="rId9">
              <a:alphaModFix/>
            </a:blip>
            <a:stretch>
              <a:fillRect/>
            </a:stretch>
          </p:blipFill>
          <p:spPr>
            <a:xfrm flipH="1">
              <a:off x="8449599" y="2726617"/>
              <a:ext cx="496369" cy="505034"/>
            </a:xfrm>
            <a:prstGeom prst="rect">
              <a:avLst/>
            </a:prstGeom>
            <a:noFill/>
            <a:ln>
              <a:noFill/>
            </a:ln>
          </p:spPr>
        </p:pic>
        <p:pic>
          <p:nvPicPr>
            <p:cNvPr id="35" name="Google Shape;381;g9c8c5f1704_0_0">
              <a:extLst>
                <a:ext uri="{FF2B5EF4-FFF2-40B4-BE49-F238E27FC236}">
                  <a16:creationId xmlns:a16="http://schemas.microsoft.com/office/drawing/2014/main" id="{3155722D-CD27-475F-8E2C-63248BCE37D5}"/>
                </a:ext>
              </a:extLst>
            </p:cNvPr>
            <p:cNvPicPr preferRelativeResize="0"/>
            <p:nvPr/>
          </p:nvPicPr>
          <p:blipFill>
            <a:blip r:embed="rId9">
              <a:alphaModFix/>
            </a:blip>
            <a:stretch>
              <a:fillRect/>
            </a:stretch>
          </p:blipFill>
          <p:spPr>
            <a:xfrm>
              <a:off x="7937444" y="3667429"/>
              <a:ext cx="496367" cy="505034"/>
            </a:xfrm>
            <a:prstGeom prst="rect">
              <a:avLst/>
            </a:prstGeom>
            <a:noFill/>
            <a:ln>
              <a:noFill/>
            </a:ln>
          </p:spPr>
        </p:pic>
        <p:pic>
          <p:nvPicPr>
            <p:cNvPr id="36" name="Google Shape;382;g9c8c5f1704_0_0">
              <a:extLst>
                <a:ext uri="{FF2B5EF4-FFF2-40B4-BE49-F238E27FC236}">
                  <a16:creationId xmlns:a16="http://schemas.microsoft.com/office/drawing/2014/main" id="{303826F3-2742-4E85-938A-39D14B7ADB0D}"/>
                </a:ext>
              </a:extLst>
            </p:cNvPr>
            <p:cNvPicPr preferRelativeResize="0"/>
            <p:nvPr/>
          </p:nvPicPr>
          <p:blipFill>
            <a:blip r:embed="rId9">
              <a:alphaModFix/>
            </a:blip>
            <a:stretch>
              <a:fillRect/>
            </a:stretch>
          </p:blipFill>
          <p:spPr>
            <a:xfrm flipH="1">
              <a:off x="8433813" y="3667429"/>
              <a:ext cx="496369" cy="505034"/>
            </a:xfrm>
            <a:prstGeom prst="rect">
              <a:avLst/>
            </a:prstGeom>
            <a:noFill/>
            <a:ln>
              <a:noFill/>
            </a:ln>
          </p:spPr>
        </p:pic>
        <p:pic>
          <p:nvPicPr>
            <p:cNvPr id="37" name="Google Shape;383;g9c8c5f1704_0_0">
              <a:extLst>
                <a:ext uri="{FF2B5EF4-FFF2-40B4-BE49-F238E27FC236}">
                  <a16:creationId xmlns:a16="http://schemas.microsoft.com/office/drawing/2014/main" id="{178A4045-F51B-4C64-A9D6-E79A158B8C44}"/>
                </a:ext>
              </a:extLst>
            </p:cNvPr>
            <p:cNvPicPr preferRelativeResize="0"/>
            <p:nvPr/>
          </p:nvPicPr>
          <p:blipFill>
            <a:blip r:embed="rId9">
              <a:alphaModFix/>
            </a:blip>
            <a:stretch>
              <a:fillRect/>
            </a:stretch>
          </p:blipFill>
          <p:spPr>
            <a:xfrm>
              <a:off x="7689260" y="4396745"/>
              <a:ext cx="496367" cy="505034"/>
            </a:xfrm>
            <a:prstGeom prst="rect">
              <a:avLst/>
            </a:prstGeom>
            <a:noFill/>
            <a:ln>
              <a:noFill/>
            </a:ln>
          </p:spPr>
        </p:pic>
        <p:pic>
          <p:nvPicPr>
            <p:cNvPr id="38" name="Google Shape;384;g9c8c5f1704_0_0">
              <a:extLst>
                <a:ext uri="{FF2B5EF4-FFF2-40B4-BE49-F238E27FC236}">
                  <a16:creationId xmlns:a16="http://schemas.microsoft.com/office/drawing/2014/main" id="{06F203EA-8016-4641-B34D-AAC2050AEE84}"/>
                </a:ext>
              </a:extLst>
            </p:cNvPr>
            <p:cNvPicPr preferRelativeResize="0"/>
            <p:nvPr/>
          </p:nvPicPr>
          <p:blipFill>
            <a:blip r:embed="rId9">
              <a:alphaModFix/>
            </a:blip>
            <a:stretch>
              <a:fillRect/>
            </a:stretch>
          </p:blipFill>
          <p:spPr>
            <a:xfrm flipH="1">
              <a:off x="8185628" y="4396745"/>
              <a:ext cx="496369" cy="505034"/>
            </a:xfrm>
            <a:prstGeom prst="rect">
              <a:avLst/>
            </a:prstGeom>
            <a:noFill/>
            <a:ln>
              <a:noFill/>
            </a:ln>
          </p:spPr>
        </p:pic>
        <p:sp>
          <p:nvSpPr>
            <p:cNvPr id="39" name="Google Shape;365;g9c8c5f1704_0_0">
              <a:extLst>
                <a:ext uri="{FF2B5EF4-FFF2-40B4-BE49-F238E27FC236}">
                  <a16:creationId xmlns:a16="http://schemas.microsoft.com/office/drawing/2014/main" id="{74F2764C-E4B2-48BC-A119-B8D1C44E1426}"/>
                </a:ext>
              </a:extLst>
            </p:cNvPr>
            <p:cNvSpPr/>
            <p:nvPr/>
          </p:nvSpPr>
          <p:spPr>
            <a:xfrm rot="5400000">
              <a:off x="8948488" y="3029871"/>
              <a:ext cx="222361" cy="799897"/>
            </a:xfrm>
            <a:prstGeom prst="upArrow">
              <a:avLst>
                <a:gd name="adj1" fmla="val 50000"/>
                <a:gd name="adj2" fmla="val 50000"/>
              </a:avLst>
            </a:prstGeom>
            <a:solidFill>
              <a:srgbClr val="FF5237"/>
            </a:solidFill>
            <a:ln>
              <a:solidFill>
                <a:srgbClr val="FF5237"/>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 name="Picture 41" descr="A picture containing text, clipart, vector graphics&#10;&#10;Description automatically generated">
            <a:extLst>
              <a:ext uri="{FF2B5EF4-FFF2-40B4-BE49-F238E27FC236}">
                <a16:creationId xmlns:a16="http://schemas.microsoft.com/office/drawing/2014/main" id="{DBCCBE87-5404-4CD7-8885-0DC5783856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27907" y="345042"/>
            <a:ext cx="1866715" cy="916800"/>
          </a:xfrm>
          <a:prstGeom prst="rect">
            <a:avLst/>
          </a:prstGeom>
        </p:spPr>
      </p:pic>
      <p:pic>
        <p:nvPicPr>
          <p:cNvPr id="3" name="Picture 2">
            <a:extLst>
              <a:ext uri="{FF2B5EF4-FFF2-40B4-BE49-F238E27FC236}">
                <a16:creationId xmlns:a16="http://schemas.microsoft.com/office/drawing/2014/main" id="{19C4B3C0-1062-8792-017D-10250E053C46}"/>
              </a:ext>
            </a:extLst>
          </p:cNvPr>
          <p:cNvPicPr>
            <a:picLocks noChangeAspect="1"/>
          </p:cNvPicPr>
          <p:nvPr/>
        </p:nvPicPr>
        <p:blipFill>
          <a:blip r:embed="rId11"/>
          <a:stretch>
            <a:fillRect/>
          </a:stretch>
        </p:blipFill>
        <p:spPr>
          <a:xfrm>
            <a:off x="10482320" y="1471440"/>
            <a:ext cx="1174165" cy="1174165"/>
          </a:xfrm>
          <a:prstGeom prst="rect">
            <a:avLst/>
          </a:prstGeom>
        </p:spPr>
      </p:pic>
    </p:spTree>
    <p:extLst>
      <p:ext uri="{BB962C8B-B14F-4D97-AF65-F5344CB8AC3E}">
        <p14:creationId xmlns:p14="http://schemas.microsoft.com/office/powerpoint/2010/main" val="3243570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43A1058F-1D83-9AAB-A372-31D1E3060182}"/>
                  </a:ext>
                </a:extLst>
              </p14:cNvPr>
              <p14:cNvContentPartPr/>
              <p14:nvPr/>
            </p14:nvContentPartPr>
            <p14:xfrm>
              <a:off x="3865811" y="1602983"/>
              <a:ext cx="480" cy="480"/>
            </p14:xfrm>
          </p:contentPart>
        </mc:Choice>
        <mc:Fallback>
          <p:pic>
            <p:nvPicPr>
              <p:cNvPr id="5" name="Ink 4">
                <a:extLst>
                  <a:ext uri="{FF2B5EF4-FFF2-40B4-BE49-F238E27FC236}">
                    <a16:creationId xmlns:a16="http://schemas.microsoft.com/office/drawing/2014/main" id="{43A1058F-1D83-9AAB-A372-31D1E3060182}"/>
                  </a:ext>
                </a:extLst>
              </p:cNvPr>
              <p:cNvPicPr/>
              <p:nvPr/>
            </p:nvPicPr>
            <p:blipFill>
              <a:blip r:embed="rId4"/>
              <a:stretch>
                <a:fillRect/>
              </a:stretch>
            </p:blipFill>
            <p:spPr>
              <a:xfrm>
                <a:off x="3853811" y="1590983"/>
                <a:ext cx="24000" cy="24000"/>
              </a:xfrm>
              <a:prstGeom prst="rect">
                <a:avLst/>
              </a:prstGeom>
            </p:spPr>
          </p:pic>
        </mc:Fallback>
      </mc:AlternateContent>
      <p:pic>
        <p:nvPicPr>
          <p:cNvPr id="3" name="Picture 2" descr="Text, whiteboard&#10;&#10;Description automatically generated">
            <a:extLst>
              <a:ext uri="{FF2B5EF4-FFF2-40B4-BE49-F238E27FC236}">
                <a16:creationId xmlns:a16="http://schemas.microsoft.com/office/drawing/2014/main" id="{84CB3055-8F90-83DB-C05B-79E13028928F}"/>
              </a:ext>
            </a:extLst>
          </p:cNvPr>
          <p:cNvPicPr>
            <a:picLocks noChangeAspect="1"/>
          </p:cNvPicPr>
          <p:nvPr/>
        </p:nvPicPr>
        <p:blipFill>
          <a:blip r:embed="rId5"/>
          <a:srcRect l="102" t="7364" r="12304"/>
          <a:stretch/>
        </p:blipFill>
        <p:spPr>
          <a:xfrm>
            <a:off x="5057246" y="1600173"/>
            <a:ext cx="3680652" cy="4595395"/>
          </a:xfrm>
          <a:prstGeom prst="rect">
            <a:avLst/>
          </a:prstGeom>
        </p:spPr>
      </p:pic>
      <p:sp>
        <p:nvSpPr>
          <p:cNvPr id="4" name="TextBox 3">
            <a:extLst>
              <a:ext uri="{FF2B5EF4-FFF2-40B4-BE49-F238E27FC236}">
                <a16:creationId xmlns:a16="http://schemas.microsoft.com/office/drawing/2014/main" id="{B8111494-0CC7-E317-2272-90771214186D}"/>
              </a:ext>
            </a:extLst>
          </p:cNvPr>
          <p:cNvSpPr txBox="1"/>
          <p:nvPr/>
        </p:nvSpPr>
        <p:spPr>
          <a:xfrm>
            <a:off x="132296" y="5497639"/>
            <a:ext cx="6103088" cy="523220"/>
          </a:xfrm>
          <a:prstGeom prst="rect">
            <a:avLst/>
          </a:prstGeom>
          <a:noFill/>
        </p:spPr>
        <p:txBody>
          <a:bodyPr wrap="square">
            <a:spAutoFit/>
          </a:bodyPr>
          <a:lstStyle/>
          <a:p>
            <a:pPr marL="76198">
              <a:spcBef>
                <a:spcPts val="1333"/>
              </a:spcBef>
              <a:buClr>
                <a:schemeClr val="accent1"/>
              </a:buClr>
              <a:buSzPct val="80000"/>
            </a:pPr>
            <a:r>
              <a:rPr lang="en-US" sz="1400">
                <a:latin typeface="Open Sans" panose="020B0606030504020204" pitchFamily="34" charset="0"/>
              </a:rPr>
              <a:t>Image credit: Prof Kimberley Nicholas</a:t>
            </a:r>
            <a:br>
              <a:rPr lang="en-US" sz="1400">
                <a:latin typeface="Open Sans" panose="020B0606030504020204" pitchFamily="34" charset="0"/>
              </a:rPr>
            </a:br>
            <a:r>
              <a:rPr lang="en-US" sz="1400">
                <a:latin typeface="Open Sans" panose="020B0606030504020204" pitchFamily="34" charset="0"/>
              </a:rPr>
              <a:t>www.kimnicholas.com</a:t>
            </a:r>
          </a:p>
        </p:txBody>
      </p:sp>
      <p:sp>
        <p:nvSpPr>
          <p:cNvPr id="7" name="TextBox 6">
            <a:extLst>
              <a:ext uri="{FF2B5EF4-FFF2-40B4-BE49-F238E27FC236}">
                <a16:creationId xmlns:a16="http://schemas.microsoft.com/office/drawing/2014/main" id="{FE322C38-CDE6-E3F5-8CA7-1BFA26D42B85}"/>
              </a:ext>
            </a:extLst>
          </p:cNvPr>
          <p:cNvSpPr txBox="1"/>
          <p:nvPr/>
        </p:nvSpPr>
        <p:spPr>
          <a:xfrm>
            <a:off x="602342" y="628988"/>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Climate Science in twelve words…</a:t>
            </a:r>
          </a:p>
        </p:txBody>
      </p:sp>
    </p:spTree>
    <p:extLst>
      <p:ext uri="{BB962C8B-B14F-4D97-AF65-F5344CB8AC3E}">
        <p14:creationId xmlns:p14="http://schemas.microsoft.com/office/powerpoint/2010/main" val="2966318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336304" y="2437283"/>
            <a:ext cx="11759323" cy="666786"/>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What is Climate Change?</a:t>
            </a:r>
          </a:p>
        </p:txBody>
      </p:sp>
    </p:spTree>
    <p:extLst>
      <p:ext uri="{BB962C8B-B14F-4D97-AF65-F5344CB8AC3E}">
        <p14:creationId xmlns:p14="http://schemas.microsoft.com/office/powerpoint/2010/main" val="2453964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43A1058F-1D83-9AAB-A372-31D1E3060182}"/>
                  </a:ext>
                </a:extLst>
              </p14:cNvPr>
              <p14:cNvContentPartPr/>
              <p14:nvPr/>
            </p14:nvContentPartPr>
            <p14:xfrm>
              <a:off x="3865811" y="1602983"/>
              <a:ext cx="480" cy="480"/>
            </p14:xfrm>
          </p:contentPart>
        </mc:Choice>
        <mc:Fallback>
          <p:pic>
            <p:nvPicPr>
              <p:cNvPr id="5" name="Ink 4">
                <a:extLst>
                  <a:ext uri="{FF2B5EF4-FFF2-40B4-BE49-F238E27FC236}">
                    <a16:creationId xmlns:a16="http://schemas.microsoft.com/office/drawing/2014/main" id="{43A1058F-1D83-9AAB-A372-31D1E3060182}"/>
                  </a:ext>
                </a:extLst>
              </p:cNvPr>
              <p:cNvPicPr/>
              <p:nvPr/>
            </p:nvPicPr>
            <p:blipFill>
              <a:blip r:embed="rId4"/>
              <a:stretch>
                <a:fillRect/>
              </a:stretch>
            </p:blipFill>
            <p:spPr>
              <a:xfrm>
                <a:off x="3853811" y="1590983"/>
                <a:ext cx="24000" cy="24000"/>
              </a:xfrm>
              <a:prstGeom prst="rect">
                <a:avLst/>
              </a:prstGeom>
            </p:spPr>
          </p:pic>
        </mc:Fallback>
      </mc:AlternateContent>
      <p:sp>
        <p:nvSpPr>
          <p:cNvPr id="3" name="TextBox 2">
            <a:extLst>
              <a:ext uri="{FF2B5EF4-FFF2-40B4-BE49-F238E27FC236}">
                <a16:creationId xmlns:a16="http://schemas.microsoft.com/office/drawing/2014/main" id="{1DB5C78B-7CAD-B9AC-28E0-37E13493BA0D}"/>
              </a:ext>
            </a:extLst>
          </p:cNvPr>
          <p:cNvSpPr txBox="1"/>
          <p:nvPr/>
        </p:nvSpPr>
        <p:spPr>
          <a:xfrm>
            <a:off x="1620540" y="2133219"/>
            <a:ext cx="9474200" cy="2308324"/>
          </a:xfrm>
          <a:prstGeom prst="rect">
            <a:avLst/>
          </a:prstGeom>
          <a:noFill/>
        </p:spPr>
        <p:txBody>
          <a:bodyPr wrap="square" rtlCol="0">
            <a:spAutoFit/>
          </a:bodyPr>
          <a:lstStyle/>
          <a:p>
            <a:pPr algn="ctr">
              <a:spcBef>
                <a:spcPts val="567"/>
              </a:spcBef>
              <a:spcAft>
                <a:spcPts val="567"/>
              </a:spcAft>
            </a:pPr>
            <a:r>
              <a:rPr lang="en-GB" sz="3600">
                <a:solidFill>
                  <a:srgbClr val="2C2E8D"/>
                </a:solidFill>
                <a:latin typeface="Open Sans" panose="020B0606030504020204" pitchFamily="34" charset="0"/>
              </a:rPr>
              <a:t>“Climate change refers to a large-scale, long-term shift in the planet's weather patterns and average temperatures.”</a:t>
            </a:r>
            <a:br>
              <a:rPr lang="en-GB" sz="3600">
                <a:solidFill>
                  <a:srgbClr val="2C2E8D"/>
                </a:solidFill>
                <a:latin typeface="Open Sans" panose="020B0606030504020204" pitchFamily="34" charset="0"/>
              </a:rPr>
            </a:br>
            <a:r>
              <a:rPr lang="en-GB" sz="3600">
                <a:solidFill>
                  <a:srgbClr val="2C2E8D"/>
                </a:solidFill>
                <a:latin typeface="Open Sans" panose="020B0606030504020204" pitchFamily="34" charset="0"/>
              </a:rPr>
              <a:t>UK Met Office</a:t>
            </a:r>
            <a:endParaRPr lang="en-GB" sz="3600">
              <a:solidFill>
                <a:srgbClr val="2C2E8D"/>
              </a:solidFill>
              <a:latin typeface="Open Sans" panose="020B0606030504020204" pitchFamily="34" charset="0"/>
              <a:ea typeface="Times New Roman" panose="02020603050405020304" pitchFamily="18" charset="0"/>
            </a:endParaRPr>
          </a:p>
        </p:txBody>
      </p:sp>
    </p:spTree>
    <p:extLst>
      <p:ext uri="{BB962C8B-B14F-4D97-AF65-F5344CB8AC3E}">
        <p14:creationId xmlns:p14="http://schemas.microsoft.com/office/powerpoint/2010/main" val="3376110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6D0DF-C0EB-5876-0B46-3A974856E0E9}"/>
              </a:ext>
            </a:extLst>
          </p:cNvPr>
          <p:cNvSpPr txBox="1"/>
          <p:nvPr/>
        </p:nvSpPr>
        <p:spPr>
          <a:xfrm>
            <a:off x="1588804" y="590294"/>
            <a:ext cx="9167314" cy="666786"/>
          </a:xfrm>
          <a:prstGeom prst="rect">
            <a:avLst/>
          </a:prstGeom>
          <a:noFill/>
        </p:spPr>
        <p:txBody>
          <a:bodyPr wrap="square" lIns="91440" tIns="45720" rIns="91440" bIns="45720" rtlCol="0" anchor="t">
            <a:spAutoFit/>
          </a:bodyPr>
          <a:lstStyle/>
          <a:p>
            <a:pPr algn="ctr"/>
            <a:r>
              <a:rPr lang="en-US" sz="3700" b="1">
                <a:solidFill>
                  <a:srgbClr val="2C2E8D"/>
                </a:solidFill>
                <a:latin typeface="+mj-lt"/>
                <a:ea typeface="La unica" panose="02000000000000000000" pitchFamily="2" charset="0"/>
                <a:cs typeface="Aharoni"/>
              </a:rPr>
              <a:t>Weather	        	Vs		   Climate</a:t>
            </a:r>
          </a:p>
        </p:txBody>
      </p:sp>
      <p:sp>
        <p:nvSpPr>
          <p:cNvPr id="5" name="TextBox 4">
            <a:extLst>
              <a:ext uri="{FF2B5EF4-FFF2-40B4-BE49-F238E27FC236}">
                <a16:creationId xmlns:a16="http://schemas.microsoft.com/office/drawing/2014/main" id="{F30CF9BC-727C-8375-C55B-798CC7663655}"/>
              </a:ext>
            </a:extLst>
          </p:cNvPr>
          <p:cNvSpPr txBox="1"/>
          <p:nvPr/>
        </p:nvSpPr>
        <p:spPr>
          <a:xfrm>
            <a:off x="903688" y="1459344"/>
            <a:ext cx="4436883" cy="1569660"/>
          </a:xfrm>
          <a:prstGeom prst="rect">
            <a:avLst/>
          </a:prstGeom>
          <a:noFill/>
        </p:spPr>
        <p:txBody>
          <a:bodyPr wrap="square" rtlCol="0">
            <a:spAutoFit/>
          </a:bodyPr>
          <a:lstStyle/>
          <a:p>
            <a:pPr algn="ctr"/>
            <a:r>
              <a:rPr lang="en-US">
                <a:latin typeface="Open Sans" panose="020B0606030504020204" pitchFamily="34" charset="0"/>
              </a:rPr>
              <a:t>- </a:t>
            </a:r>
            <a:r>
              <a:rPr lang="en-US" sz="2400">
                <a:solidFill>
                  <a:srgbClr val="2C2E8D"/>
                </a:solidFill>
                <a:latin typeface="Open Sans" panose="020B0606030504020204" pitchFamily="34" charset="0"/>
              </a:rPr>
              <a:t>What you see when you look out of the window</a:t>
            </a:r>
          </a:p>
          <a:p>
            <a:pPr algn="ctr"/>
            <a:r>
              <a:rPr lang="en-US" sz="2400" err="1">
                <a:solidFill>
                  <a:srgbClr val="2C2E8D"/>
                </a:solidFill>
                <a:latin typeface="Open Sans" panose="020B0606030504020204" pitchFamily="34" charset="0"/>
              </a:rPr>
              <a:t>eg</a:t>
            </a:r>
            <a:r>
              <a:rPr lang="en-US" sz="2400">
                <a:solidFill>
                  <a:srgbClr val="2C2E8D"/>
                </a:solidFill>
                <a:latin typeface="Open Sans" panose="020B0606030504020204" pitchFamily="34" charset="0"/>
              </a:rPr>
              <a:t> wind, rain, snow </a:t>
            </a:r>
            <a:r>
              <a:rPr lang="en-US" sz="2400" err="1">
                <a:solidFill>
                  <a:srgbClr val="2C2E8D"/>
                </a:solidFill>
                <a:latin typeface="Open Sans" panose="020B0606030504020204" pitchFamily="34" charset="0"/>
              </a:rPr>
              <a:t>etc</a:t>
            </a:r>
            <a:endParaRPr lang="en-US" sz="2400">
              <a:solidFill>
                <a:srgbClr val="2C2E8D"/>
              </a:solidFill>
              <a:latin typeface="Open Sans" panose="020B0606030504020204" pitchFamily="34" charset="0"/>
            </a:endParaRPr>
          </a:p>
          <a:p>
            <a:pPr algn="ctr"/>
            <a:r>
              <a:rPr lang="en-US" sz="2400">
                <a:solidFill>
                  <a:srgbClr val="2C2E8D"/>
                </a:solidFill>
                <a:latin typeface="Open Sans" panose="020B0606030504020204" pitchFamily="34" charset="0"/>
              </a:rPr>
              <a:t>- Hours/days</a:t>
            </a:r>
            <a:endParaRPr lang="en-US">
              <a:solidFill>
                <a:srgbClr val="2C2E8D"/>
              </a:solidFill>
              <a:latin typeface="Open Sans" panose="020B0606030504020204" pitchFamily="34" charset="0"/>
            </a:endParaRPr>
          </a:p>
        </p:txBody>
      </p:sp>
      <p:sp>
        <p:nvSpPr>
          <p:cNvPr id="6" name="TextBox 5">
            <a:extLst>
              <a:ext uri="{FF2B5EF4-FFF2-40B4-BE49-F238E27FC236}">
                <a16:creationId xmlns:a16="http://schemas.microsoft.com/office/drawing/2014/main" id="{C849281E-CB66-2511-BBE7-F1200FE33A89}"/>
              </a:ext>
            </a:extLst>
          </p:cNvPr>
          <p:cNvSpPr txBox="1"/>
          <p:nvPr/>
        </p:nvSpPr>
        <p:spPr>
          <a:xfrm>
            <a:off x="6629745" y="1464792"/>
            <a:ext cx="4436883" cy="1569660"/>
          </a:xfrm>
          <a:prstGeom prst="rect">
            <a:avLst/>
          </a:prstGeom>
          <a:noFill/>
        </p:spPr>
        <p:txBody>
          <a:bodyPr wrap="square" rtlCol="0">
            <a:spAutoFit/>
          </a:bodyPr>
          <a:lstStyle/>
          <a:p>
            <a:pPr algn="ctr"/>
            <a:r>
              <a:rPr lang="en-US" sz="2400">
                <a:solidFill>
                  <a:srgbClr val="2C2E8D"/>
                </a:solidFill>
                <a:latin typeface="Open Sans" panose="020B0606030504020204" pitchFamily="34" charset="0"/>
              </a:rPr>
              <a:t>- The weather conditions that are expected in a region at a particular time of year</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Years/decades</a:t>
            </a:r>
          </a:p>
        </p:txBody>
      </p:sp>
      <p:pic>
        <p:nvPicPr>
          <p:cNvPr id="8" name="Picture 7" descr="A picture containing text, picture frame, sign&#10;&#10;Description automatically generated">
            <a:extLst>
              <a:ext uri="{FF2B5EF4-FFF2-40B4-BE49-F238E27FC236}">
                <a16:creationId xmlns:a16="http://schemas.microsoft.com/office/drawing/2014/main" id="{F5802B95-EF9C-C4F4-CB65-B1C9EF934B20}"/>
              </a:ext>
            </a:extLst>
          </p:cNvPr>
          <p:cNvPicPr>
            <a:picLocks noChangeAspect="1"/>
          </p:cNvPicPr>
          <p:nvPr/>
        </p:nvPicPr>
        <p:blipFill>
          <a:blip r:embed="rId3"/>
          <a:stretch>
            <a:fillRect/>
          </a:stretch>
        </p:blipFill>
        <p:spPr>
          <a:xfrm>
            <a:off x="1588804" y="3204603"/>
            <a:ext cx="3196560" cy="2269827"/>
          </a:xfrm>
          <a:prstGeom prst="rect">
            <a:avLst/>
          </a:prstGeom>
        </p:spPr>
      </p:pic>
      <p:pic>
        <p:nvPicPr>
          <p:cNvPr id="10" name="Picture 9" descr="A tree with white flowers&#10;&#10;Description automatically generated with medium confidence">
            <a:extLst>
              <a:ext uri="{FF2B5EF4-FFF2-40B4-BE49-F238E27FC236}">
                <a16:creationId xmlns:a16="http://schemas.microsoft.com/office/drawing/2014/main" id="{B74AD9CF-6FC6-E2D3-438F-81CA0D246A22}"/>
              </a:ext>
            </a:extLst>
          </p:cNvPr>
          <p:cNvPicPr>
            <a:picLocks noChangeAspect="1"/>
          </p:cNvPicPr>
          <p:nvPr/>
        </p:nvPicPr>
        <p:blipFill>
          <a:blip r:embed="rId4"/>
          <a:stretch>
            <a:fillRect/>
          </a:stretch>
        </p:blipFill>
        <p:spPr>
          <a:xfrm>
            <a:off x="6940254" y="3242164"/>
            <a:ext cx="3815864" cy="2060567"/>
          </a:xfrm>
          <a:prstGeom prst="rect">
            <a:avLst/>
          </a:prstGeom>
        </p:spPr>
      </p:pic>
      <p:sp>
        <p:nvSpPr>
          <p:cNvPr id="11" name="TextBox 10">
            <a:extLst>
              <a:ext uri="{FF2B5EF4-FFF2-40B4-BE49-F238E27FC236}">
                <a16:creationId xmlns:a16="http://schemas.microsoft.com/office/drawing/2014/main" id="{AE3046A3-7D0F-BDC1-F447-07AB08941A68}"/>
              </a:ext>
            </a:extLst>
          </p:cNvPr>
          <p:cNvSpPr txBox="1"/>
          <p:nvPr/>
        </p:nvSpPr>
        <p:spPr>
          <a:xfrm>
            <a:off x="2239690" y="5513911"/>
            <a:ext cx="7865541" cy="646331"/>
          </a:xfrm>
          <a:prstGeom prst="rect">
            <a:avLst/>
          </a:prstGeom>
          <a:solidFill>
            <a:srgbClr val="F9E701"/>
          </a:solidFill>
          <a:ln>
            <a:solidFill>
              <a:srgbClr val="F9E70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i="1">
                <a:solidFill>
                  <a:srgbClr val="2C2E8D"/>
                </a:solidFill>
                <a:latin typeface="Open Sans" panose="020B0606030504020204" pitchFamily="34" charset="0"/>
              </a:rPr>
              <a:t>”Climate is what we expect, weather is what we get.”</a:t>
            </a:r>
            <a:br>
              <a:rPr lang="en-US" sz="2400">
                <a:solidFill>
                  <a:srgbClr val="2C2E8D"/>
                </a:solidFill>
                <a:latin typeface="Open Sans" panose="020B0606030504020204" pitchFamily="34" charset="0"/>
              </a:rPr>
            </a:br>
            <a:r>
              <a:rPr lang="en-US" sz="1600">
                <a:solidFill>
                  <a:srgbClr val="2C2E8D"/>
                </a:solidFill>
                <a:latin typeface="Open Sans" panose="020B0606030504020204" pitchFamily="34" charset="0"/>
              </a:rPr>
              <a:t>Robert A. Heinlein</a:t>
            </a:r>
          </a:p>
        </p:txBody>
      </p:sp>
    </p:spTree>
    <p:extLst>
      <p:ext uri="{BB962C8B-B14F-4D97-AF65-F5344CB8AC3E}">
        <p14:creationId xmlns:p14="http://schemas.microsoft.com/office/powerpoint/2010/main" val="1467222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4D75C-ED44-8EC0-7F2C-86DF3509CCA4}"/>
              </a:ext>
            </a:extLst>
          </p:cNvPr>
          <p:cNvSpPr txBox="1"/>
          <p:nvPr/>
        </p:nvSpPr>
        <p:spPr>
          <a:xfrm>
            <a:off x="2488676" y="1372251"/>
            <a:ext cx="7214648" cy="4113498"/>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GLOBAL WARMING</a:t>
            </a:r>
          </a:p>
          <a:p>
            <a:pPr algn="ctr"/>
            <a:r>
              <a:rPr lang="en-US" sz="3600" b="1">
                <a:solidFill>
                  <a:srgbClr val="2C2E8D"/>
                </a:solidFill>
                <a:latin typeface="+mj-lt"/>
                <a:ea typeface="La unica" panose="02000000000000000000" pitchFamily="2" charset="0"/>
                <a:cs typeface="Aharoni" panose="02010803020104030203" pitchFamily="2" charset="-79"/>
              </a:rPr>
              <a:t>CLIMATE CHANGE</a:t>
            </a:r>
          </a:p>
          <a:p>
            <a:pPr algn="ctr"/>
            <a:r>
              <a:rPr lang="en-US" sz="3600" b="1">
                <a:solidFill>
                  <a:srgbClr val="2C2E8D"/>
                </a:solidFill>
                <a:latin typeface="+mj-lt"/>
                <a:ea typeface="La unica" panose="02000000000000000000" pitchFamily="2" charset="0"/>
                <a:cs typeface="Aharoni" panose="02010803020104030203" pitchFamily="2" charset="-79"/>
              </a:rPr>
              <a:t>=</a:t>
            </a:r>
          </a:p>
          <a:p>
            <a:pPr algn="ctr"/>
            <a:r>
              <a:rPr lang="en-US" sz="3600" b="1">
                <a:solidFill>
                  <a:srgbClr val="2C2E8D"/>
                </a:solidFill>
                <a:latin typeface="+mj-lt"/>
                <a:ea typeface="La unica" panose="02000000000000000000" pitchFamily="2" charset="0"/>
                <a:cs typeface="Aharoni" panose="02010803020104030203" pitchFamily="2" charset="-79"/>
              </a:rPr>
              <a:t>CLIMATE CRISIS</a:t>
            </a:r>
            <a:br>
              <a:rPr lang="en-US" sz="3600" b="1">
                <a:solidFill>
                  <a:srgbClr val="2C2E8D"/>
                </a:solidFill>
                <a:latin typeface="+mj-lt"/>
                <a:ea typeface="La unica" panose="02000000000000000000" pitchFamily="2" charset="0"/>
                <a:cs typeface="Aharoni" panose="02010803020104030203" pitchFamily="2" charset="-79"/>
              </a:rPr>
            </a:br>
            <a:r>
              <a:rPr lang="en-US" sz="3600" b="1">
                <a:solidFill>
                  <a:srgbClr val="2C2E8D"/>
                </a:solidFill>
                <a:latin typeface="+mj-lt"/>
                <a:ea typeface="La unica" panose="02000000000000000000" pitchFamily="2" charset="0"/>
                <a:cs typeface="Aharoni" panose="02010803020104030203" pitchFamily="2" charset="-79"/>
              </a:rPr>
              <a:t>CLIMATE EMERGENCY</a:t>
            </a:r>
            <a:br>
              <a:rPr lang="en-US" sz="3600" b="1">
                <a:solidFill>
                  <a:srgbClr val="2C2E8D"/>
                </a:solidFill>
                <a:latin typeface="+mj-lt"/>
                <a:ea typeface="La unica" panose="02000000000000000000" pitchFamily="2" charset="0"/>
                <a:cs typeface="Aharoni" panose="02010803020104030203" pitchFamily="2" charset="-79"/>
              </a:rPr>
            </a:br>
            <a:r>
              <a:rPr lang="en-US" sz="3600" b="1">
                <a:solidFill>
                  <a:srgbClr val="2C2E8D"/>
                </a:solidFill>
                <a:latin typeface="+mj-lt"/>
                <a:ea typeface="La unica" panose="02000000000000000000" pitchFamily="2" charset="0"/>
                <a:cs typeface="Aharoni" panose="02010803020104030203" pitchFamily="2" charset="-79"/>
              </a:rPr>
              <a:t>CLIMATE BREAKDOWN</a:t>
            </a:r>
            <a:br>
              <a:rPr lang="en-US" sz="3600" b="1">
                <a:solidFill>
                  <a:srgbClr val="2C2E8D"/>
                </a:solidFill>
                <a:latin typeface="+mj-lt"/>
                <a:ea typeface="La unica" panose="02000000000000000000" pitchFamily="2" charset="0"/>
                <a:cs typeface="Aharoni" panose="02010803020104030203" pitchFamily="2" charset="-79"/>
              </a:rPr>
            </a:br>
            <a:r>
              <a:rPr lang="en-US" sz="3600" b="1">
                <a:solidFill>
                  <a:srgbClr val="2C2E8D"/>
                </a:solidFill>
                <a:latin typeface="+mj-lt"/>
                <a:ea typeface="La unica" panose="02000000000000000000" pitchFamily="2" charset="0"/>
                <a:cs typeface="Aharoni" panose="02010803020104030203" pitchFamily="2" charset="-79"/>
              </a:rPr>
              <a:t>GLOBAL HEATING</a:t>
            </a:r>
          </a:p>
        </p:txBody>
      </p:sp>
    </p:spTree>
    <p:extLst>
      <p:ext uri="{BB962C8B-B14F-4D97-AF65-F5344CB8AC3E}">
        <p14:creationId xmlns:p14="http://schemas.microsoft.com/office/powerpoint/2010/main" val="1973436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whiteboard&#10;&#10;Description automatically generated">
            <a:extLst>
              <a:ext uri="{FF2B5EF4-FFF2-40B4-BE49-F238E27FC236}">
                <a16:creationId xmlns:a16="http://schemas.microsoft.com/office/drawing/2014/main" id="{61E93605-D6E6-C1D1-3879-6EB2C2F14CBB}"/>
              </a:ext>
            </a:extLst>
          </p:cNvPr>
          <p:cNvPicPr>
            <a:picLocks noChangeAspect="1"/>
          </p:cNvPicPr>
          <p:nvPr/>
        </p:nvPicPr>
        <p:blipFill>
          <a:blip r:embed="rId3"/>
          <a:stretch>
            <a:fillRect/>
          </a:stretch>
        </p:blipFill>
        <p:spPr>
          <a:xfrm>
            <a:off x="3800733" y="1152094"/>
            <a:ext cx="3867564" cy="4590387"/>
          </a:xfrm>
          <a:prstGeom prst="rect">
            <a:avLst/>
          </a:prstGeom>
        </p:spPr>
      </p:pic>
      <p:sp>
        <p:nvSpPr>
          <p:cNvPr id="18" name="Right Arrow 17">
            <a:extLst>
              <a:ext uri="{FF2B5EF4-FFF2-40B4-BE49-F238E27FC236}">
                <a16:creationId xmlns:a16="http://schemas.microsoft.com/office/drawing/2014/main" id="{03ED522C-A386-4317-2B82-50F2F882C9C4}"/>
              </a:ext>
            </a:extLst>
          </p:cNvPr>
          <p:cNvSpPr/>
          <p:nvPr/>
        </p:nvSpPr>
        <p:spPr>
          <a:xfrm rot="10800000">
            <a:off x="6339113" y="2433362"/>
            <a:ext cx="1561611" cy="389641"/>
          </a:xfrm>
          <a:prstGeom prst="rightArrow">
            <a:avLst/>
          </a:prstGeom>
          <a:solidFill>
            <a:srgbClr val="F9E701"/>
          </a:solidFill>
          <a:ln>
            <a:solidFill>
              <a:srgbClr val="F9E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38743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glasses smiling&#10;&#10;Description automatically generated">
            <a:extLst>
              <a:ext uri="{FF2B5EF4-FFF2-40B4-BE49-F238E27FC236}">
                <a16:creationId xmlns:a16="http://schemas.microsoft.com/office/drawing/2014/main" id="{EA1C21A8-7494-6C98-289D-A5746F33D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062" y="600891"/>
            <a:ext cx="3700943" cy="5548640"/>
          </a:xfrm>
          <a:prstGeom prst="rect">
            <a:avLst/>
          </a:prstGeom>
        </p:spPr>
      </p:pic>
      <p:sp>
        <p:nvSpPr>
          <p:cNvPr id="8" name="TextBox 7">
            <a:extLst>
              <a:ext uri="{FF2B5EF4-FFF2-40B4-BE49-F238E27FC236}">
                <a16:creationId xmlns:a16="http://schemas.microsoft.com/office/drawing/2014/main" id="{FD202DFB-59D4-4798-AD8D-D371320A4F7E}"/>
              </a:ext>
            </a:extLst>
          </p:cNvPr>
          <p:cNvSpPr txBox="1"/>
          <p:nvPr/>
        </p:nvSpPr>
        <p:spPr>
          <a:xfrm>
            <a:off x="5382274" y="2055821"/>
            <a:ext cx="6130458" cy="3323987"/>
          </a:xfrm>
          <a:prstGeom prst="rect">
            <a:avLst/>
          </a:prstGeom>
          <a:noFill/>
        </p:spPr>
        <p:txBody>
          <a:bodyPr wrap="square" lIns="91440" tIns="45720" rIns="91440" bIns="45720" rtlCol="0" anchor="t">
            <a:spAutoFit/>
          </a:bodyPr>
          <a:lstStyle/>
          <a:p>
            <a:pPr marL="0" lvl="1">
              <a:tabLst>
                <a:tab pos="176213" algn="l"/>
              </a:tabLst>
            </a:pPr>
            <a:endParaRPr lang="en-US" sz="2400">
              <a:latin typeface="Open Sans" panose="020B0606030504020204" pitchFamily="34" charset="0"/>
              <a:ea typeface="Open Sans" panose="020B0606030504020204" pitchFamily="34" charset="0"/>
              <a:cs typeface="Open Sans" panose="020B0606030504020204" pitchFamily="34" charset="0"/>
            </a:endParaRPr>
          </a:p>
          <a:p>
            <a:pPr marL="342900" lvl="1" indent="-342900">
              <a:buFont typeface="Arial" panose="020B0604020202020204" pitchFamily="34" charset="0"/>
              <a:buChar char="•"/>
              <a:tabLst>
                <a:tab pos="176213" algn="l"/>
              </a:tabLst>
            </a:pPr>
            <a:r>
              <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rPr>
              <a:t>Let’s Go Zero Climate Action Advisor in the South-West</a:t>
            </a:r>
            <a:br>
              <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rPr>
            </a:br>
            <a:endPar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buFont typeface="Arial" panose="020B0604020202020204" pitchFamily="34" charset="0"/>
              <a:buChar char="•"/>
              <a:tabLst>
                <a:tab pos="176213" algn="l"/>
              </a:tabLst>
            </a:pPr>
            <a:r>
              <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rPr>
              <a:t>Carbon Literacy Trainer</a:t>
            </a:r>
            <a:br>
              <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rPr>
            </a:br>
            <a:endPar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endParaRPr>
          </a:p>
          <a:p>
            <a:pPr marL="342900" lvl="1" indent="-342900">
              <a:buFont typeface="Arial" panose="020B0604020202020204" pitchFamily="34" charset="0"/>
              <a:buChar char="•"/>
              <a:tabLst>
                <a:tab pos="176213" algn="l"/>
              </a:tabLst>
            </a:pPr>
            <a:r>
              <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rPr>
              <a:t>Background in climate education, comms and engagement</a:t>
            </a:r>
          </a:p>
          <a:p>
            <a:pPr marL="0" lvl="1">
              <a:tabLst>
                <a:tab pos="176213" algn="l"/>
              </a:tabLst>
            </a:pP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76B6E3D4-68AA-0B05-3F0C-6BDDF33FE2F6}"/>
              </a:ext>
            </a:extLst>
          </p:cNvPr>
          <p:cNvSpPr txBox="1">
            <a:spLocks/>
          </p:cNvSpPr>
          <p:nvPr/>
        </p:nvSpPr>
        <p:spPr>
          <a:xfrm>
            <a:off x="5042262" y="1201783"/>
            <a:ext cx="6311537" cy="854038"/>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6000" b="1" kern="1200">
                <a:solidFill>
                  <a:srgbClr val="2C2E8D"/>
                </a:solidFill>
                <a:latin typeface="+mj-lt"/>
                <a:ea typeface="+mj-ea"/>
                <a:cs typeface="+mj-cs"/>
              </a:defRPr>
            </a:lvl1pPr>
          </a:lstStyle>
          <a:p>
            <a:r>
              <a:rPr lang="en-GB" sz="3600"/>
              <a:t>Facilitator Intro – Jen Gale</a:t>
            </a:r>
          </a:p>
        </p:txBody>
      </p:sp>
    </p:spTree>
    <p:extLst>
      <p:ext uri="{BB962C8B-B14F-4D97-AF65-F5344CB8AC3E}">
        <p14:creationId xmlns:p14="http://schemas.microsoft.com/office/powerpoint/2010/main" val="2055292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090AAC7-2081-3899-BAD5-196EB4FAAD41}"/>
              </a:ext>
            </a:extLst>
          </p:cNvPr>
          <p:cNvPicPr>
            <a:picLocks noChangeAspect="1"/>
          </p:cNvPicPr>
          <p:nvPr/>
        </p:nvPicPr>
        <p:blipFill>
          <a:blip r:embed="rId3"/>
          <a:stretch>
            <a:fillRect/>
          </a:stretch>
        </p:blipFill>
        <p:spPr>
          <a:xfrm>
            <a:off x="2087878" y="1009461"/>
            <a:ext cx="8377285" cy="4710491"/>
          </a:xfrm>
          <a:prstGeom prst="rect">
            <a:avLst/>
          </a:prstGeom>
        </p:spPr>
      </p:pic>
      <p:sp>
        <p:nvSpPr>
          <p:cNvPr id="3" name="TextBox 2">
            <a:extLst>
              <a:ext uri="{FF2B5EF4-FFF2-40B4-BE49-F238E27FC236}">
                <a16:creationId xmlns:a16="http://schemas.microsoft.com/office/drawing/2014/main" id="{398BF03A-2AC3-E797-1071-BE980DC1952E}"/>
              </a:ext>
            </a:extLst>
          </p:cNvPr>
          <p:cNvSpPr txBox="1"/>
          <p:nvPr/>
        </p:nvSpPr>
        <p:spPr>
          <a:xfrm>
            <a:off x="3180887" y="5859885"/>
            <a:ext cx="6103088" cy="379656"/>
          </a:xfrm>
          <a:prstGeom prst="rect">
            <a:avLst/>
          </a:prstGeom>
          <a:noFill/>
        </p:spPr>
        <p:txBody>
          <a:bodyPr wrap="square">
            <a:spAutoFit/>
          </a:bodyPr>
          <a:lstStyle/>
          <a:p>
            <a:pPr marL="76198" algn="ctr">
              <a:spcBef>
                <a:spcPts val="1333"/>
              </a:spcBef>
              <a:buClr>
                <a:schemeClr val="accent1"/>
              </a:buClr>
              <a:buSzPct val="80000"/>
            </a:pPr>
            <a:r>
              <a:rPr lang="en-US" sz="1867">
                <a:solidFill>
                  <a:srgbClr val="2C2E8D"/>
                </a:solidFill>
                <a:latin typeface="Avenir Next" panose="020B0503020202020204" pitchFamily="34" charset="0"/>
              </a:rPr>
              <a:t>www.showyourstripes.info</a:t>
            </a:r>
          </a:p>
        </p:txBody>
      </p:sp>
    </p:spTree>
    <p:extLst>
      <p:ext uri="{BB962C8B-B14F-4D97-AF65-F5344CB8AC3E}">
        <p14:creationId xmlns:p14="http://schemas.microsoft.com/office/powerpoint/2010/main" val="2163294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568C136A-DD7E-07A2-2822-501EF1A2689E}"/>
              </a:ext>
            </a:extLst>
          </p:cNvPr>
          <p:cNvPicPr>
            <a:picLocks noChangeAspect="1"/>
          </p:cNvPicPr>
          <p:nvPr/>
        </p:nvPicPr>
        <p:blipFill>
          <a:blip r:embed="rId3"/>
          <a:stretch>
            <a:fillRect/>
          </a:stretch>
        </p:blipFill>
        <p:spPr>
          <a:xfrm>
            <a:off x="2016593" y="1131993"/>
            <a:ext cx="8160688" cy="4590387"/>
          </a:xfrm>
          <a:prstGeom prst="rect">
            <a:avLst/>
          </a:prstGeom>
        </p:spPr>
      </p:pic>
    </p:spTree>
    <p:extLst>
      <p:ext uri="{BB962C8B-B14F-4D97-AF65-F5344CB8AC3E}">
        <p14:creationId xmlns:p14="http://schemas.microsoft.com/office/powerpoint/2010/main" val="464520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9FBA602-72A9-F96E-4B29-FB2A5542ABA6}"/>
              </a:ext>
            </a:extLst>
          </p:cNvPr>
          <p:cNvSpPr txBox="1"/>
          <p:nvPr/>
        </p:nvSpPr>
        <p:spPr>
          <a:xfrm>
            <a:off x="9390265" y="868478"/>
            <a:ext cx="2506460" cy="1015663"/>
          </a:xfrm>
          <a:prstGeom prst="rect">
            <a:avLst/>
          </a:prstGeom>
          <a:noFill/>
        </p:spPr>
        <p:txBody>
          <a:bodyPr wrap="square" rtlCol="0">
            <a:spAutoFit/>
          </a:bodyPr>
          <a:lstStyle/>
          <a:p>
            <a:r>
              <a:rPr lang="en-US" sz="1200" b="0" i="0">
                <a:effectLst/>
                <a:latin typeface="Open Sans" panose="020B0606030504020204" pitchFamily="34" charset="0"/>
              </a:rPr>
              <a:t>The climate stripes adorn a gas-powered Reading Buses bus, launched in July 2022</a:t>
            </a:r>
            <a:br>
              <a:rPr lang="en-US" sz="1200" b="0" i="0">
                <a:effectLst/>
                <a:latin typeface="Open Sans" panose="020B0606030504020204" pitchFamily="34" charset="0"/>
              </a:rPr>
            </a:br>
            <a:r>
              <a:rPr lang="en-US" sz="1200" b="0" i="0">
                <a:effectLst/>
                <a:latin typeface="Open Sans" panose="020B0606030504020204" pitchFamily="34" charset="0"/>
              </a:rPr>
              <a:t>Image: www.showyourstripes.info</a:t>
            </a:r>
            <a:endParaRPr lang="en-US" sz="1200">
              <a:latin typeface="Open Sans" panose="020B0606030504020204" pitchFamily="34" charset="0"/>
            </a:endParaRPr>
          </a:p>
        </p:txBody>
      </p:sp>
      <p:pic>
        <p:nvPicPr>
          <p:cNvPr id="16" name="Picture 15" descr="A picture containing person, posing&#10;&#10;Description automatically generated">
            <a:extLst>
              <a:ext uri="{FF2B5EF4-FFF2-40B4-BE49-F238E27FC236}">
                <a16:creationId xmlns:a16="http://schemas.microsoft.com/office/drawing/2014/main" id="{7C4F5E6A-8E99-A7B3-451C-DD0039E7B028}"/>
              </a:ext>
            </a:extLst>
          </p:cNvPr>
          <p:cNvPicPr>
            <a:picLocks noChangeAspect="1"/>
          </p:cNvPicPr>
          <p:nvPr/>
        </p:nvPicPr>
        <p:blipFill>
          <a:blip r:embed="rId3"/>
          <a:stretch>
            <a:fillRect/>
          </a:stretch>
        </p:blipFill>
        <p:spPr>
          <a:xfrm>
            <a:off x="1272037" y="3592163"/>
            <a:ext cx="3737485" cy="2491657"/>
          </a:xfrm>
          <a:prstGeom prst="rect">
            <a:avLst/>
          </a:prstGeom>
        </p:spPr>
      </p:pic>
      <p:sp>
        <p:nvSpPr>
          <p:cNvPr id="17" name="TextBox 16">
            <a:extLst>
              <a:ext uri="{FF2B5EF4-FFF2-40B4-BE49-F238E27FC236}">
                <a16:creationId xmlns:a16="http://schemas.microsoft.com/office/drawing/2014/main" id="{0078E352-A86B-FF3D-BDDD-D560CB0D20C3}"/>
              </a:ext>
            </a:extLst>
          </p:cNvPr>
          <p:cNvSpPr txBox="1"/>
          <p:nvPr/>
        </p:nvSpPr>
        <p:spPr>
          <a:xfrm>
            <a:off x="1554661" y="6178030"/>
            <a:ext cx="3331036" cy="276999"/>
          </a:xfrm>
          <a:prstGeom prst="rect">
            <a:avLst/>
          </a:prstGeom>
          <a:noFill/>
        </p:spPr>
        <p:txBody>
          <a:bodyPr wrap="square" rtlCol="0">
            <a:spAutoFit/>
          </a:bodyPr>
          <a:lstStyle/>
          <a:p>
            <a:r>
              <a:rPr lang="en-US" sz="1200">
                <a:latin typeface="Open Sans" panose="020B0606030504020204" pitchFamily="34" charset="0"/>
              </a:rPr>
              <a:t>Ed Hawkins with the new Reading FC kit</a:t>
            </a:r>
          </a:p>
        </p:txBody>
      </p:sp>
      <p:sp>
        <p:nvSpPr>
          <p:cNvPr id="18" name="TextBox 17">
            <a:extLst>
              <a:ext uri="{FF2B5EF4-FFF2-40B4-BE49-F238E27FC236}">
                <a16:creationId xmlns:a16="http://schemas.microsoft.com/office/drawing/2014/main" id="{87DCBF7A-D005-668E-E6EC-36C6D103F3A2}"/>
              </a:ext>
            </a:extLst>
          </p:cNvPr>
          <p:cNvSpPr txBox="1"/>
          <p:nvPr/>
        </p:nvSpPr>
        <p:spPr>
          <a:xfrm>
            <a:off x="361748" y="2913222"/>
            <a:ext cx="3884205" cy="461665"/>
          </a:xfrm>
          <a:prstGeom prst="rect">
            <a:avLst/>
          </a:prstGeom>
          <a:noFill/>
        </p:spPr>
        <p:txBody>
          <a:bodyPr wrap="square" rtlCol="0">
            <a:spAutoFit/>
          </a:bodyPr>
          <a:lstStyle/>
          <a:p>
            <a:pPr algn="ctr"/>
            <a:r>
              <a:rPr lang="en-US" sz="1200" i="0">
                <a:effectLst/>
                <a:latin typeface="Open Sans" panose="020B0606030504020204" pitchFamily="34" charset="0"/>
              </a:rPr>
              <a:t>Glass artist Cathryn Shilling. </a:t>
            </a:r>
            <a:br>
              <a:rPr lang="en-US" sz="1200" i="0">
                <a:effectLst/>
                <a:latin typeface="Open Sans" panose="020B0606030504020204" pitchFamily="34" charset="0"/>
              </a:rPr>
            </a:br>
            <a:r>
              <a:rPr lang="en-US" sz="1200" i="0">
                <a:effectLst/>
                <a:latin typeface="Open Sans" panose="020B0606030504020204" pitchFamily="34" charset="0"/>
              </a:rPr>
              <a:t>Image: www.showyourstripes.info </a:t>
            </a:r>
            <a:endParaRPr lang="en-US" sz="1200">
              <a:latin typeface="Open Sans" panose="020B0606030504020204" pitchFamily="34" charset="0"/>
            </a:endParaRPr>
          </a:p>
        </p:txBody>
      </p:sp>
      <p:sp>
        <p:nvSpPr>
          <p:cNvPr id="15" name="TextBox 14">
            <a:extLst>
              <a:ext uri="{FF2B5EF4-FFF2-40B4-BE49-F238E27FC236}">
                <a16:creationId xmlns:a16="http://schemas.microsoft.com/office/drawing/2014/main" id="{294AF165-B20C-6B84-F5F4-B673F3B4E812}"/>
              </a:ext>
            </a:extLst>
          </p:cNvPr>
          <p:cNvSpPr txBox="1"/>
          <p:nvPr/>
        </p:nvSpPr>
        <p:spPr>
          <a:xfrm>
            <a:off x="9846218" y="4021963"/>
            <a:ext cx="2050507" cy="1384995"/>
          </a:xfrm>
          <a:prstGeom prst="rect">
            <a:avLst/>
          </a:prstGeom>
          <a:noFill/>
        </p:spPr>
        <p:txBody>
          <a:bodyPr wrap="square" rtlCol="0">
            <a:spAutoFit/>
          </a:bodyPr>
          <a:lstStyle/>
          <a:p>
            <a:r>
              <a:rPr lang="en-US" sz="1200">
                <a:latin typeface="Open Sans" panose="020B0606030504020204" pitchFamily="34" charset="0"/>
              </a:rPr>
              <a:t>Pupils at Radstock primary school in Somerset recreating the stripes in person!</a:t>
            </a:r>
            <a:br>
              <a:rPr lang="en-US" sz="1200">
                <a:latin typeface="Open Sans" panose="020B0606030504020204" pitchFamily="34" charset="0"/>
              </a:rPr>
            </a:br>
            <a:r>
              <a:rPr lang="en-US" sz="1200">
                <a:latin typeface="Open Sans" panose="020B0606030504020204" pitchFamily="34" charset="0"/>
              </a:rPr>
              <a:t>Image: www.showyourstripes.info</a:t>
            </a:r>
          </a:p>
        </p:txBody>
      </p:sp>
      <p:pic>
        <p:nvPicPr>
          <p:cNvPr id="3" name="Picture 2">
            <a:extLst>
              <a:ext uri="{FF2B5EF4-FFF2-40B4-BE49-F238E27FC236}">
                <a16:creationId xmlns:a16="http://schemas.microsoft.com/office/drawing/2014/main" id="{BE597FAA-DFB7-DD94-91E5-8FF8169EC2C0}"/>
              </a:ext>
            </a:extLst>
          </p:cNvPr>
          <p:cNvPicPr>
            <a:picLocks noChangeAspect="1"/>
          </p:cNvPicPr>
          <p:nvPr/>
        </p:nvPicPr>
        <p:blipFill>
          <a:blip r:embed="rId4"/>
          <a:stretch>
            <a:fillRect/>
          </a:stretch>
        </p:blipFill>
        <p:spPr>
          <a:xfrm>
            <a:off x="5667912" y="3686373"/>
            <a:ext cx="4022246" cy="2491657"/>
          </a:xfrm>
          <a:prstGeom prst="rect">
            <a:avLst/>
          </a:prstGeom>
        </p:spPr>
      </p:pic>
      <p:pic>
        <p:nvPicPr>
          <p:cNvPr id="5" name="Picture 4" descr="A blue bus parked on the side of the road&#10;&#10;Description automatically generated">
            <a:extLst>
              <a:ext uri="{FF2B5EF4-FFF2-40B4-BE49-F238E27FC236}">
                <a16:creationId xmlns:a16="http://schemas.microsoft.com/office/drawing/2014/main" id="{9AFB1B4F-C9F4-7012-EC77-925CCA6BD1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287" y="541470"/>
            <a:ext cx="3738026" cy="2492017"/>
          </a:xfrm>
          <a:prstGeom prst="rect">
            <a:avLst/>
          </a:prstGeom>
        </p:spPr>
      </p:pic>
      <p:pic>
        <p:nvPicPr>
          <p:cNvPr id="13" name="Picture 12" descr="A person standing in front of a display of colorful art&#10;&#10;Description automatically generated">
            <a:extLst>
              <a:ext uri="{FF2B5EF4-FFF2-40B4-BE49-F238E27FC236}">
                <a16:creationId xmlns:a16="http://schemas.microsoft.com/office/drawing/2014/main" id="{873F45F4-7A4D-08FD-5E28-64C61E69F2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951" y="451865"/>
            <a:ext cx="3583800" cy="2389200"/>
          </a:xfrm>
          <a:prstGeom prst="rect">
            <a:avLst/>
          </a:prstGeom>
        </p:spPr>
      </p:pic>
    </p:spTree>
    <p:extLst>
      <p:ext uri="{BB962C8B-B14F-4D97-AF65-F5344CB8AC3E}">
        <p14:creationId xmlns:p14="http://schemas.microsoft.com/office/powerpoint/2010/main" val="4063071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whiteboard&#10;&#10;Description automatically generated">
            <a:extLst>
              <a:ext uri="{FF2B5EF4-FFF2-40B4-BE49-F238E27FC236}">
                <a16:creationId xmlns:a16="http://schemas.microsoft.com/office/drawing/2014/main" id="{61E93605-D6E6-C1D1-3879-6EB2C2F14CBB}"/>
              </a:ext>
            </a:extLst>
          </p:cNvPr>
          <p:cNvPicPr>
            <a:picLocks noChangeAspect="1"/>
          </p:cNvPicPr>
          <p:nvPr/>
        </p:nvPicPr>
        <p:blipFill>
          <a:blip r:embed="rId3"/>
          <a:stretch>
            <a:fillRect/>
          </a:stretch>
        </p:blipFill>
        <p:spPr>
          <a:xfrm>
            <a:off x="3800733" y="1152094"/>
            <a:ext cx="3867564" cy="4590387"/>
          </a:xfrm>
          <a:prstGeom prst="rect">
            <a:avLst/>
          </a:prstGeom>
        </p:spPr>
      </p:pic>
      <p:sp>
        <p:nvSpPr>
          <p:cNvPr id="18" name="Right Arrow 17">
            <a:extLst>
              <a:ext uri="{FF2B5EF4-FFF2-40B4-BE49-F238E27FC236}">
                <a16:creationId xmlns:a16="http://schemas.microsoft.com/office/drawing/2014/main" id="{03ED522C-A386-4317-2B82-50F2F882C9C4}"/>
              </a:ext>
            </a:extLst>
          </p:cNvPr>
          <p:cNvSpPr/>
          <p:nvPr/>
        </p:nvSpPr>
        <p:spPr>
          <a:xfrm rot="10800000">
            <a:off x="6096000" y="2853986"/>
            <a:ext cx="1561611" cy="389641"/>
          </a:xfrm>
          <a:prstGeom prst="rightArrow">
            <a:avLst/>
          </a:prstGeom>
          <a:solidFill>
            <a:srgbClr val="F9E701"/>
          </a:solidFill>
          <a:ln>
            <a:solidFill>
              <a:srgbClr val="F9E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01198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Why reducing our carbon emissions matters (a little story about climate change)">
            <a:hlinkClick r:id="" action="ppaction://media"/>
            <a:extLst>
              <a:ext uri="{FF2B5EF4-FFF2-40B4-BE49-F238E27FC236}">
                <a16:creationId xmlns:a16="http://schemas.microsoft.com/office/drawing/2014/main" id="{3EC5975A-07F9-0E7E-028D-D6BD2CA3F61A}"/>
              </a:ext>
            </a:extLst>
          </p:cNvPr>
          <p:cNvPicPr>
            <a:picLocks noRot="1" noChangeAspect="1"/>
          </p:cNvPicPr>
          <p:nvPr>
            <a:videoFile r:link="rId1"/>
          </p:nvPr>
        </p:nvPicPr>
        <p:blipFill>
          <a:blip r:embed="rId4"/>
          <a:stretch>
            <a:fillRect/>
          </a:stretch>
        </p:blipFill>
        <p:spPr>
          <a:xfrm>
            <a:off x="1954204" y="322652"/>
            <a:ext cx="8283592" cy="6212695"/>
          </a:xfrm>
          <a:prstGeom prst="rect">
            <a:avLst/>
          </a:prstGeom>
        </p:spPr>
      </p:pic>
    </p:spTree>
    <p:extLst>
      <p:ext uri="{BB962C8B-B14F-4D97-AF65-F5344CB8AC3E}">
        <p14:creationId xmlns:p14="http://schemas.microsoft.com/office/powerpoint/2010/main" val="267972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CC3958-9DEC-82AD-85A4-94194F211D2A}"/>
              </a:ext>
            </a:extLst>
          </p:cNvPr>
          <p:cNvSpPr txBox="1"/>
          <p:nvPr/>
        </p:nvSpPr>
        <p:spPr>
          <a:xfrm>
            <a:off x="2972988" y="951398"/>
            <a:ext cx="6246024" cy="4955203"/>
          </a:xfrm>
          <a:prstGeom prst="rect">
            <a:avLst/>
          </a:prstGeom>
          <a:noFill/>
        </p:spPr>
        <p:txBody>
          <a:bodyPr wrap="square" lIns="91440" tIns="45720" rIns="91440" bIns="45720" rtlCol="0" anchor="t">
            <a:spAutoFit/>
          </a:bodyPr>
          <a:lstStyle/>
          <a:p>
            <a:pPr algn="ctr"/>
            <a:r>
              <a:rPr lang="en-US" sz="3200">
                <a:solidFill>
                  <a:srgbClr val="2C2E8D"/>
                </a:solidFill>
                <a:latin typeface="Open Sans" panose="020B0606030504020204" pitchFamily="34" charset="0"/>
              </a:rPr>
              <a:t>Greenhouse gases are gases in Earth’s atmosphere that trap heat.</a:t>
            </a:r>
            <a:br>
              <a:rPr lang="en-US" sz="3200">
                <a:solidFill>
                  <a:srgbClr val="2C2E8D"/>
                </a:solidFill>
                <a:latin typeface="Open Sans" panose="020B0606030504020204" pitchFamily="34" charset="0"/>
              </a:rPr>
            </a:br>
            <a:r>
              <a:rPr lang="en-US" sz="3200">
                <a:solidFill>
                  <a:srgbClr val="2C2E8D"/>
                </a:solidFill>
                <a:latin typeface="Open Sans" panose="020B0606030504020204" pitchFamily="34" charset="0"/>
              </a:rPr>
              <a:t>They let sunlight pass through the atmosphere, but they prevent the heat that the sunlight brings from leaving the atmosphere.</a:t>
            </a:r>
          </a:p>
          <a:p>
            <a:pPr algn="ctr"/>
            <a:endParaRPr lang="en-US" sz="3600">
              <a:solidFill>
                <a:srgbClr val="2C2E8D"/>
              </a:solidFill>
              <a:latin typeface="Open Sans" panose="020B0606030504020204" pitchFamily="34" charset="0"/>
            </a:endParaRPr>
          </a:p>
          <a:p>
            <a:pPr algn="ctr"/>
            <a:r>
              <a:rPr lang="en-US" sz="2400">
                <a:solidFill>
                  <a:srgbClr val="2C2E8D"/>
                </a:solidFill>
                <a:latin typeface="Open Sans" panose="020B0606030504020204" pitchFamily="34" charset="0"/>
              </a:rPr>
              <a:t>www.climatekids.nasa.gov</a:t>
            </a:r>
          </a:p>
        </p:txBody>
      </p:sp>
    </p:spTree>
    <p:extLst>
      <p:ext uri="{BB962C8B-B14F-4D97-AF65-F5344CB8AC3E}">
        <p14:creationId xmlns:p14="http://schemas.microsoft.com/office/powerpoint/2010/main" val="3218301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336304" y="2437283"/>
            <a:ext cx="11759323" cy="1241237"/>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What are the main </a:t>
            </a:r>
            <a:br>
              <a:rPr lang="en-US" sz="3600" b="1">
                <a:solidFill>
                  <a:srgbClr val="2C2E8D"/>
                </a:solidFill>
                <a:latin typeface="+mj-lt"/>
                <a:ea typeface="La unica" panose="02000000000000000000" pitchFamily="2" charset="0"/>
                <a:cs typeface="Aharoni" panose="02010803020104030203" pitchFamily="2" charset="-79"/>
              </a:rPr>
            </a:br>
            <a:r>
              <a:rPr lang="en-US" sz="3600" b="1">
                <a:solidFill>
                  <a:srgbClr val="2C2E8D"/>
                </a:solidFill>
                <a:latin typeface="+mj-lt"/>
                <a:ea typeface="La unica" panose="02000000000000000000" pitchFamily="2" charset="0"/>
                <a:cs typeface="Aharoni" panose="02010803020104030203" pitchFamily="2" charset="-79"/>
              </a:rPr>
              <a:t>greenhouse gases?</a:t>
            </a:r>
          </a:p>
        </p:txBody>
      </p:sp>
    </p:spTree>
    <p:extLst>
      <p:ext uri="{BB962C8B-B14F-4D97-AF65-F5344CB8AC3E}">
        <p14:creationId xmlns:p14="http://schemas.microsoft.com/office/powerpoint/2010/main" val="2600192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timeline, bubble chart&#10;&#10;Description automatically generated">
            <a:extLst>
              <a:ext uri="{FF2B5EF4-FFF2-40B4-BE49-F238E27FC236}">
                <a16:creationId xmlns:a16="http://schemas.microsoft.com/office/drawing/2014/main" id="{B4300894-47D7-A96D-44DF-7A0ECFBC59CE}"/>
              </a:ext>
            </a:extLst>
          </p:cNvPr>
          <p:cNvPicPr>
            <a:picLocks noChangeAspect="1"/>
          </p:cNvPicPr>
          <p:nvPr/>
        </p:nvPicPr>
        <p:blipFill>
          <a:blip r:embed="rId3"/>
          <a:stretch>
            <a:fillRect/>
          </a:stretch>
        </p:blipFill>
        <p:spPr>
          <a:xfrm>
            <a:off x="5467547" y="2177907"/>
            <a:ext cx="6025871" cy="2889959"/>
          </a:xfrm>
          <a:prstGeom prst="rect">
            <a:avLst/>
          </a:prstGeom>
        </p:spPr>
      </p:pic>
      <p:sp>
        <p:nvSpPr>
          <p:cNvPr id="6" name="TextBox 5">
            <a:extLst>
              <a:ext uri="{FF2B5EF4-FFF2-40B4-BE49-F238E27FC236}">
                <a16:creationId xmlns:a16="http://schemas.microsoft.com/office/drawing/2014/main" id="{2FDEBC5E-3A9A-DE21-A292-43960A71F85C}"/>
              </a:ext>
            </a:extLst>
          </p:cNvPr>
          <p:cNvSpPr txBox="1"/>
          <p:nvPr/>
        </p:nvSpPr>
        <p:spPr>
          <a:xfrm>
            <a:off x="1632123" y="2746161"/>
            <a:ext cx="3522912" cy="1938992"/>
          </a:xfrm>
          <a:prstGeom prst="rect">
            <a:avLst/>
          </a:prstGeom>
          <a:noFill/>
        </p:spPr>
        <p:txBody>
          <a:bodyPr wrap="square" lIns="91440" tIns="45720" rIns="91440" bIns="45720" rtlCol="0" anchor="t">
            <a:spAutoFit/>
          </a:bodyPr>
          <a:lstStyle/>
          <a:p>
            <a:pPr algn="ctr"/>
            <a:r>
              <a:rPr lang="en-US" sz="2400">
                <a:solidFill>
                  <a:srgbClr val="2C2E8D"/>
                </a:solidFill>
                <a:latin typeface="Open Sans" panose="020B0606030504020204" pitchFamily="34" charset="0"/>
              </a:rPr>
              <a:t>Water </a:t>
            </a:r>
            <a:r>
              <a:rPr lang="en-US" sz="2400" err="1">
                <a:solidFill>
                  <a:srgbClr val="2C2E8D"/>
                </a:solidFill>
                <a:latin typeface="Open Sans" panose="020B0606030504020204" pitchFamily="34" charset="0"/>
              </a:rPr>
              <a:t>vapour</a:t>
            </a:r>
            <a:endParaRPr lang="en-US" sz="2400">
              <a:solidFill>
                <a:srgbClr val="2C2E8D"/>
              </a:solidFill>
              <a:latin typeface="Open Sans" panose="020B0606030504020204" pitchFamily="34" charset="0"/>
            </a:endParaRPr>
          </a:p>
          <a:p>
            <a:pPr algn="ctr"/>
            <a:r>
              <a:rPr lang="en-US" sz="2400">
                <a:solidFill>
                  <a:srgbClr val="2C2E8D"/>
                </a:solidFill>
                <a:latin typeface="Open Sans" panose="020B0606030504020204" pitchFamily="34" charset="0"/>
              </a:rPr>
              <a:t>Carbon dioxide (CO2)</a:t>
            </a:r>
          </a:p>
          <a:p>
            <a:pPr algn="ctr"/>
            <a:r>
              <a:rPr lang="en-US" sz="2400">
                <a:solidFill>
                  <a:srgbClr val="2C2E8D"/>
                </a:solidFill>
                <a:latin typeface="Open Sans" panose="020B0606030504020204" pitchFamily="34" charset="0"/>
              </a:rPr>
              <a:t>Methane (CH4)</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Nitrous Oxide (N2O)</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F-gases</a:t>
            </a:r>
          </a:p>
        </p:txBody>
      </p:sp>
      <p:sp>
        <p:nvSpPr>
          <p:cNvPr id="4" name="TextBox 3">
            <a:extLst>
              <a:ext uri="{FF2B5EF4-FFF2-40B4-BE49-F238E27FC236}">
                <a16:creationId xmlns:a16="http://schemas.microsoft.com/office/drawing/2014/main" id="{BA893945-CF11-513D-1082-27B87BAF8A58}"/>
              </a:ext>
            </a:extLst>
          </p:cNvPr>
          <p:cNvSpPr txBox="1"/>
          <p:nvPr/>
        </p:nvSpPr>
        <p:spPr>
          <a:xfrm>
            <a:off x="781451" y="697797"/>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The main greenhouse gases</a:t>
            </a:r>
          </a:p>
        </p:txBody>
      </p:sp>
    </p:spTree>
    <p:extLst>
      <p:ext uri="{BB962C8B-B14F-4D97-AF65-F5344CB8AC3E}">
        <p14:creationId xmlns:p14="http://schemas.microsoft.com/office/powerpoint/2010/main" val="2369515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336304" y="2437283"/>
            <a:ext cx="11759323" cy="1241237"/>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Where do they </a:t>
            </a:r>
            <a:br>
              <a:rPr lang="en-US" sz="3600" b="1">
                <a:solidFill>
                  <a:srgbClr val="2C2E8D"/>
                </a:solidFill>
                <a:latin typeface="+mj-lt"/>
                <a:ea typeface="La unica" panose="02000000000000000000" pitchFamily="2" charset="0"/>
                <a:cs typeface="Aharoni" panose="02010803020104030203" pitchFamily="2" charset="-79"/>
              </a:rPr>
            </a:br>
            <a:r>
              <a:rPr lang="en-US" sz="3600" b="1">
                <a:solidFill>
                  <a:srgbClr val="2C2E8D"/>
                </a:solidFill>
                <a:latin typeface="+mj-lt"/>
                <a:ea typeface="La unica" panose="02000000000000000000" pitchFamily="2" charset="0"/>
                <a:cs typeface="Aharoni" panose="02010803020104030203" pitchFamily="2" charset="-79"/>
              </a:rPr>
              <a:t>come from?</a:t>
            </a:r>
          </a:p>
        </p:txBody>
      </p:sp>
    </p:spTree>
    <p:extLst>
      <p:ext uri="{BB962C8B-B14F-4D97-AF65-F5344CB8AC3E}">
        <p14:creationId xmlns:p14="http://schemas.microsoft.com/office/powerpoint/2010/main" val="330571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2-01-26 at 11.3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680" y="261003"/>
            <a:ext cx="1631000" cy="1740647"/>
          </a:xfrm>
          <a:prstGeom prst="rect">
            <a:avLst/>
          </a:prstGeom>
        </p:spPr>
      </p:pic>
      <p:pic>
        <p:nvPicPr>
          <p:cNvPr id="4" name="Picture 3" descr="Screen Shot 2022-01-26 at 11.30.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295" y="261003"/>
            <a:ext cx="1354741" cy="1735287"/>
          </a:xfrm>
          <a:prstGeom prst="rect">
            <a:avLst/>
          </a:prstGeom>
        </p:spPr>
      </p:pic>
      <p:pic>
        <p:nvPicPr>
          <p:cNvPr id="5" name="Picture 4" descr="Screen Shot 2022-01-26 at 11.30.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1300" y="261004"/>
            <a:ext cx="1488221" cy="1574080"/>
          </a:xfrm>
          <a:prstGeom prst="rect">
            <a:avLst/>
          </a:prstGeom>
        </p:spPr>
      </p:pic>
      <p:pic>
        <p:nvPicPr>
          <p:cNvPr id="27" name="Picture 26" descr="Screen Shot 2022-02-01 at 11.56.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6936" y="261004"/>
            <a:ext cx="1354741" cy="1574080"/>
          </a:xfrm>
          <a:prstGeom prst="rect">
            <a:avLst/>
          </a:prstGeom>
        </p:spPr>
      </p:pic>
      <p:pic>
        <p:nvPicPr>
          <p:cNvPr id="9" name="Picture 8" descr="A sign with a black and white picture of a cement truck&#10;&#10;Description automatically generated">
            <a:extLst>
              <a:ext uri="{FF2B5EF4-FFF2-40B4-BE49-F238E27FC236}">
                <a16:creationId xmlns:a16="http://schemas.microsoft.com/office/drawing/2014/main" id="{8A4CF68A-3373-D0B0-FF86-9B6BBA93AF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6189" y="4188784"/>
            <a:ext cx="2160000" cy="2160000"/>
          </a:xfrm>
          <a:prstGeom prst="rect">
            <a:avLst/>
          </a:prstGeom>
        </p:spPr>
      </p:pic>
      <p:pic>
        <p:nvPicPr>
          <p:cNvPr id="11" name="Picture 10" descr="A cow head in a circle with text&#10;&#10;Description automatically generated">
            <a:extLst>
              <a:ext uri="{FF2B5EF4-FFF2-40B4-BE49-F238E27FC236}">
                <a16:creationId xmlns:a16="http://schemas.microsoft.com/office/drawing/2014/main" id="{85E3BCFD-8895-FEE9-EACF-9A8AB8A7F4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4276" y="1940160"/>
            <a:ext cx="2160000" cy="2160000"/>
          </a:xfrm>
          <a:prstGeom prst="rect">
            <a:avLst/>
          </a:prstGeom>
        </p:spPr>
      </p:pic>
      <p:pic>
        <p:nvPicPr>
          <p:cNvPr id="13" name="Picture 12" descr="A sign with food in a basket&#10;&#10;Description automatically generated">
            <a:extLst>
              <a:ext uri="{FF2B5EF4-FFF2-40B4-BE49-F238E27FC236}">
                <a16:creationId xmlns:a16="http://schemas.microsoft.com/office/drawing/2014/main" id="{85EA8307-0219-68A0-F6E3-D3A71A58EC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4916" y="4309284"/>
            <a:ext cx="2160000" cy="2160000"/>
          </a:xfrm>
          <a:prstGeom prst="rect">
            <a:avLst/>
          </a:prstGeom>
        </p:spPr>
      </p:pic>
      <p:pic>
        <p:nvPicPr>
          <p:cNvPr id="15" name="Picture 14" descr="A red square with a black background and a sign with smoke coming out of it&#10;&#10;Description automatically generated">
            <a:extLst>
              <a:ext uri="{FF2B5EF4-FFF2-40B4-BE49-F238E27FC236}">
                <a16:creationId xmlns:a16="http://schemas.microsoft.com/office/drawing/2014/main" id="{906A369D-1BA6-D7F9-88D4-10FDC56842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58103" y="2456344"/>
            <a:ext cx="2160000" cy="2160000"/>
          </a:xfrm>
          <a:prstGeom prst="rect">
            <a:avLst/>
          </a:prstGeom>
        </p:spPr>
      </p:pic>
      <p:pic>
        <p:nvPicPr>
          <p:cNvPr id="17" name="Picture 16" descr="A yellow tractor with a bucket on a table&#10;&#10;Description automatically generated with medium confidence">
            <a:extLst>
              <a:ext uri="{FF2B5EF4-FFF2-40B4-BE49-F238E27FC236}">
                <a16:creationId xmlns:a16="http://schemas.microsoft.com/office/drawing/2014/main" id="{CA636E1A-1E89-01CB-03A2-532F496D40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56936" y="1887622"/>
            <a:ext cx="2160000" cy="2160000"/>
          </a:xfrm>
          <a:prstGeom prst="rect">
            <a:avLst/>
          </a:prstGeom>
        </p:spPr>
      </p:pic>
      <p:pic>
        <p:nvPicPr>
          <p:cNvPr id="25" name="Picture 24" descr="A red sign with a refrigerator&#10;&#10;Description automatically generated">
            <a:extLst>
              <a:ext uri="{FF2B5EF4-FFF2-40B4-BE49-F238E27FC236}">
                <a16:creationId xmlns:a16="http://schemas.microsoft.com/office/drawing/2014/main" id="{FAE7BB8C-07CC-7866-966C-215999B185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7724" y="1857638"/>
            <a:ext cx="2160000" cy="2160000"/>
          </a:xfrm>
          <a:prstGeom prst="rect">
            <a:avLst/>
          </a:prstGeom>
        </p:spPr>
      </p:pic>
      <p:pic>
        <p:nvPicPr>
          <p:cNvPr id="29" name="Picture 28" descr="A sign with blue flames on it&#10;&#10;Description automatically generated">
            <a:extLst>
              <a:ext uri="{FF2B5EF4-FFF2-40B4-BE49-F238E27FC236}">
                <a16:creationId xmlns:a16="http://schemas.microsoft.com/office/drawing/2014/main" id="{06177A85-03AD-711E-9FB4-DBE1BDDB85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88295" y="4206249"/>
            <a:ext cx="2160000" cy="2160000"/>
          </a:xfrm>
          <a:prstGeom prst="rect">
            <a:avLst/>
          </a:prstGeom>
        </p:spPr>
      </p:pic>
      <p:pic>
        <p:nvPicPr>
          <p:cNvPr id="31" name="Picture 30" descr="A sign with black and white outline&#10;&#10;Description automatically generated">
            <a:extLst>
              <a:ext uri="{FF2B5EF4-FFF2-40B4-BE49-F238E27FC236}">
                <a16:creationId xmlns:a16="http://schemas.microsoft.com/office/drawing/2014/main" id="{0D83DF3F-AB11-B94E-7884-669A6AC448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046" y="4206249"/>
            <a:ext cx="2160000" cy="2160000"/>
          </a:xfrm>
          <a:prstGeom prst="rect">
            <a:avLst/>
          </a:prstGeom>
        </p:spPr>
      </p:pic>
      <p:pic>
        <p:nvPicPr>
          <p:cNvPr id="33" name="Picture 32" descr="A red square with a sign with a picture of a air conditioner&#10;&#10;Description automatically generated">
            <a:extLst>
              <a:ext uri="{FF2B5EF4-FFF2-40B4-BE49-F238E27FC236}">
                <a16:creationId xmlns:a16="http://schemas.microsoft.com/office/drawing/2014/main" id="{0BF3629F-E0BE-2B88-8A1A-885AD0D567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7046" y="2023949"/>
            <a:ext cx="2160000" cy="2160000"/>
          </a:xfrm>
          <a:prstGeom prst="rect">
            <a:avLst/>
          </a:prstGeom>
        </p:spPr>
      </p:pic>
    </p:spTree>
    <p:extLst>
      <p:ext uri="{BB962C8B-B14F-4D97-AF65-F5344CB8AC3E}">
        <p14:creationId xmlns:p14="http://schemas.microsoft.com/office/powerpoint/2010/main" val="1658246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ople, crowd&#10;&#10;Description automatically generated">
            <a:extLst>
              <a:ext uri="{FF2B5EF4-FFF2-40B4-BE49-F238E27FC236}">
                <a16:creationId xmlns:a16="http://schemas.microsoft.com/office/drawing/2014/main" id="{A0B38905-D208-D3AF-6AAD-BFBE5CE2F8FE}"/>
              </a:ext>
            </a:extLst>
          </p:cNvPr>
          <p:cNvPicPr>
            <a:picLocks noChangeAspect="1"/>
          </p:cNvPicPr>
          <p:nvPr/>
        </p:nvPicPr>
        <p:blipFill>
          <a:blip r:embed="rId3"/>
          <a:stretch>
            <a:fillRect/>
          </a:stretch>
        </p:blipFill>
        <p:spPr>
          <a:xfrm>
            <a:off x="2914537" y="1083659"/>
            <a:ext cx="4726128" cy="4690682"/>
          </a:xfrm>
          <a:prstGeom prst="rect">
            <a:avLst/>
          </a:prstGeom>
        </p:spPr>
      </p:pic>
    </p:spTree>
    <p:extLst>
      <p:ext uri="{BB962C8B-B14F-4D97-AF65-F5344CB8AC3E}">
        <p14:creationId xmlns:p14="http://schemas.microsoft.com/office/powerpoint/2010/main" val="427400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2-01-26 at 11.3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680" y="261003"/>
            <a:ext cx="1631000" cy="1740647"/>
          </a:xfrm>
          <a:prstGeom prst="rect">
            <a:avLst/>
          </a:prstGeom>
        </p:spPr>
      </p:pic>
      <p:pic>
        <p:nvPicPr>
          <p:cNvPr id="4" name="Picture 3" descr="Screen Shot 2022-01-26 at 11.30.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295" y="261003"/>
            <a:ext cx="1354741" cy="1735287"/>
          </a:xfrm>
          <a:prstGeom prst="rect">
            <a:avLst/>
          </a:prstGeom>
        </p:spPr>
      </p:pic>
      <p:pic>
        <p:nvPicPr>
          <p:cNvPr id="5" name="Picture 4" descr="Screen Shot 2022-01-26 at 11.30.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1300" y="261004"/>
            <a:ext cx="1488221" cy="1574080"/>
          </a:xfrm>
          <a:prstGeom prst="rect">
            <a:avLst/>
          </a:prstGeom>
        </p:spPr>
      </p:pic>
      <p:pic>
        <p:nvPicPr>
          <p:cNvPr id="27" name="Picture 26" descr="Screen Shot 2022-02-01 at 11.56.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6936" y="261004"/>
            <a:ext cx="1354741" cy="1574080"/>
          </a:xfrm>
          <a:prstGeom prst="rect">
            <a:avLst/>
          </a:prstGeom>
        </p:spPr>
      </p:pic>
      <p:pic>
        <p:nvPicPr>
          <p:cNvPr id="9" name="Picture 8" descr="A sign with a black and white picture of a cement truck&#10;&#10;Description automatically generated">
            <a:extLst>
              <a:ext uri="{FF2B5EF4-FFF2-40B4-BE49-F238E27FC236}">
                <a16:creationId xmlns:a16="http://schemas.microsoft.com/office/drawing/2014/main" id="{8A4CF68A-3373-D0B0-FF86-9B6BBA93AF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535" y="3593398"/>
            <a:ext cx="2160000" cy="2160000"/>
          </a:xfrm>
          <a:prstGeom prst="rect">
            <a:avLst/>
          </a:prstGeom>
        </p:spPr>
      </p:pic>
      <p:pic>
        <p:nvPicPr>
          <p:cNvPr id="11" name="Picture 10" descr="A cow head in a circle with text&#10;&#10;Description automatically generated">
            <a:extLst>
              <a:ext uri="{FF2B5EF4-FFF2-40B4-BE49-F238E27FC236}">
                <a16:creationId xmlns:a16="http://schemas.microsoft.com/office/drawing/2014/main" id="{85E3BCFD-8895-FEE9-EACF-9A8AB8A7F4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5655" y="1735862"/>
            <a:ext cx="2160000" cy="2160000"/>
          </a:xfrm>
          <a:prstGeom prst="rect">
            <a:avLst/>
          </a:prstGeom>
        </p:spPr>
      </p:pic>
      <p:pic>
        <p:nvPicPr>
          <p:cNvPr id="13" name="Picture 12" descr="A sign with food in a basket&#10;&#10;Description automatically generated">
            <a:extLst>
              <a:ext uri="{FF2B5EF4-FFF2-40B4-BE49-F238E27FC236}">
                <a16:creationId xmlns:a16="http://schemas.microsoft.com/office/drawing/2014/main" id="{85EA8307-0219-68A0-F6E3-D3A71A58EC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5153" y="3651931"/>
            <a:ext cx="2160000" cy="2160000"/>
          </a:xfrm>
          <a:prstGeom prst="rect">
            <a:avLst/>
          </a:prstGeom>
        </p:spPr>
      </p:pic>
      <p:pic>
        <p:nvPicPr>
          <p:cNvPr id="15" name="Picture 14" descr="A red square with a black background and a sign with smoke coming out of it&#10;&#10;Description automatically generated">
            <a:extLst>
              <a:ext uri="{FF2B5EF4-FFF2-40B4-BE49-F238E27FC236}">
                <a16:creationId xmlns:a16="http://schemas.microsoft.com/office/drawing/2014/main" id="{906A369D-1BA6-D7F9-88D4-10FDC56842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069" y="1677329"/>
            <a:ext cx="2160000" cy="2160000"/>
          </a:xfrm>
          <a:prstGeom prst="rect">
            <a:avLst/>
          </a:prstGeom>
        </p:spPr>
      </p:pic>
      <p:pic>
        <p:nvPicPr>
          <p:cNvPr id="17" name="Picture 16" descr="A yellow tractor with a bucket on a table&#10;&#10;Description automatically generated with medium confidence">
            <a:extLst>
              <a:ext uri="{FF2B5EF4-FFF2-40B4-BE49-F238E27FC236}">
                <a16:creationId xmlns:a16="http://schemas.microsoft.com/office/drawing/2014/main" id="{CA636E1A-1E89-01CB-03A2-532F496D40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6619" y="3651931"/>
            <a:ext cx="2160000" cy="2160000"/>
          </a:xfrm>
          <a:prstGeom prst="rect">
            <a:avLst/>
          </a:prstGeom>
        </p:spPr>
      </p:pic>
      <p:pic>
        <p:nvPicPr>
          <p:cNvPr id="25" name="Picture 24" descr="A red sign with a refrigerator&#10;&#10;Description automatically generated">
            <a:extLst>
              <a:ext uri="{FF2B5EF4-FFF2-40B4-BE49-F238E27FC236}">
                <a16:creationId xmlns:a16="http://schemas.microsoft.com/office/drawing/2014/main" id="{FAE7BB8C-07CC-7866-966C-215999B185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68746" y="1713730"/>
            <a:ext cx="2160000" cy="2160000"/>
          </a:xfrm>
          <a:prstGeom prst="rect">
            <a:avLst/>
          </a:prstGeom>
        </p:spPr>
      </p:pic>
      <p:pic>
        <p:nvPicPr>
          <p:cNvPr id="29" name="Picture 28" descr="A sign with blue flames on it&#10;&#10;Description automatically generated">
            <a:extLst>
              <a:ext uri="{FF2B5EF4-FFF2-40B4-BE49-F238E27FC236}">
                <a16:creationId xmlns:a16="http://schemas.microsoft.com/office/drawing/2014/main" id="{06177A85-03AD-711E-9FB4-DBE1BDDB85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560771"/>
            <a:ext cx="2160000" cy="2160000"/>
          </a:xfrm>
          <a:prstGeom prst="rect">
            <a:avLst/>
          </a:prstGeom>
        </p:spPr>
      </p:pic>
      <p:pic>
        <p:nvPicPr>
          <p:cNvPr id="31" name="Picture 30" descr="A sign with black and white outline&#10;&#10;Description automatically generated">
            <a:extLst>
              <a:ext uri="{FF2B5EF4-FFF2-40B4-BE49-F238E27FC236}">
                <a16:creationId xmlns:a16="http://schemas.microsoft.com/office/drawing/2014/main" id="{0D83DF3F-AB11-B94E-7884-669A6AC448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81120" y="1713730"/>
            <a:ext cx="2160000" cy="2160000"/>
          </a:xfrm>
          <a:prstGeom prst="rect">
            <a:avLst/>
          </a:prstGeom>
        </p:spPr>
      </p:pic>
      <p:pic>
        <p:nvPicPr>
          <p:cNvPr id="33" name="Picture 32" descr="A red square with a sign with a picture of a air conditioner&#10;&#10;Description automatically generated">
            <a:extLst>
              <a:ext uri="{FF2B5EF4-FFF2-40B4-BE49-F238E27FC236}">
                <a16:creationId xmlns:a16="http://schemas.microsoft.com/office/drawing/2014/main" id="{0BF3629F-E0BE-2B88-8A1A-885AD0D567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68746" y="3545634"/>
            <a:ext cx="2160000" cy="2160000"/>
          </a:xfrm>
          <a:prstGeom prst="rect">
            <a:avLst/>
          </a:prstGeom>
        </p:spPr>
      </p:pic>
    </p:spTree>
    <p:extLst>
      <p:ext uri="{BB962C8B-B14F-4D97-AF65-F5344CB8AC3E}">
        <p14:creationId xmlns:p14="http://schemas.microsoft.com/office/powerpoint/2010/main" val="3176622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1CD385-3DD8-3AB7-08B2-3FA86FE2E846}"/>
              </a:ext>
            </a:extLst>
          </p:cNvPr>
          <p:cNvSpPr txBox="1"/>
          <p:nvPr/>
        </p:nvSpPr>
        <p:spPr>
          <a:xfrm>
            <a:off x="715818" y="1251498"/>
            <a:ext cx="6020585" cy="3785652"/>
          </a:xfrm>
          <a:prstGeom prst="rect">
            <a:avLst/>
          </a:prstGeom>
          <a:noFill/>
        </p:spPr>
        <p:txBody>
          <a:bodyPr wrap="square" rtlCol="0">
            <a:spAutoFit/>
          </a:bodyPr>
          <a:lstStyle/>
          <a:p>
            <a:pPr algn="ctr"/>
            <a:r>
              <a:rPr lang="en-US" sz="2400">
                <a:solidFill>
                  <a:srgbClr val="2C2E8D"/>
                </a:solidFill>
                <a:latin typeface="Open Sans" panose="020B0606030504020204" pitchFamily="34" charset="0"/>
              </a:rPr>
              <a:t>The greenhouse effect is a process that occurs when gases in Earth’s atmosphere trap the sun’s heat. This process makes Earth much warmer than it would be without an atmosphere. The greenhouse effect is one of the things that makes Earth a comfortable place to live.</a:t>
            </a:r>
          </a:p>
          <a:p>
            <a:pPr algn="ctr"/>
            <a:endParaRPr lang="en-US" sz="2400">
              <a:solidFill>
                <a:srgbClr val="2C2E8D"/>
              </a:solidFill>
              <a:latin typeface="Open Sans" panose="020B0606030504020204" pitchFamily="34" charset="0"/>
            </a:endParaRPr>
          </a:p>
          <a:p>
            <a:pPr algn="ctr"/>
            <a:r>
              <a:rPr lang="en-US" sz="2000">
                <a:solidFill>
                  <a:srgbClr val="2C2E8D"/>
                </a:solidFill>
                <a:latin typeface="Open Sans" panose="020B0606030504020204" pitchFamily="34" charset="0"/>
              </a:rPr>
              <a:t>www.climatekids.nasa.gov</a:t>
            </a:r>
          </a:p>
        </p:txBody>
      </p:sp>
      <p:pic>
        <p:nvPicPr>
          <p:cNvPr id="6" name="Picture 5" descr="A picture containing text&#10;&#10;Description automatically generated">
            <a:extLst>
              <a:ext uri="{FF2B5EF4-FFF2-40B4-BE49-F238E27FC236}">
                <a16:creationId xmlns:a16="http://schemas.microsoft.com/office/drawing/2014/main" id="{4139AE69-6989-7263-9F23-E1EF44CA4555}"/>
              </a:ext>
            </a:extLst>
          </p:cNvPr>
          <p:cNvPicPr>
            <a:picLocks noChangeAspect="1"/>
          </p:cNvPicPr>
          <p:nvPr/>
        </p:nvPicPr>
        <p:blipFill>
          <a:blip r:embed="rId3"/>
          <a:stretch>
            <a:fillRect/>
          </a:stretch>
        </p:blipFill>
        <p:spPr>
          <a:xfrm>
            <a:off x="7436176" y="1625335"/>
            <a:ext cx="4244986" cy="3607330"/>
          </a:xfrm>
          <a:prstGeom prst="rect">
            <a:avLst/>
          </a:prstGeom>
        </p:spPr>
      </p:pic>
    </p:spTree>
    <p:extLst>
      <p:ext uri="{BB962C8B-B14F-4D97-AF65-F5344CB8AC3E}">
        <p14:creationId xmlns:p14="http://schemas.microsoft.com/office/powerpoint/2010/main" val="2324867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FD8436FB-33B8-0B00-2611-B2EC0A927F72}"/>
              </a:ext>
            </a:extLst>
          </p:cNvPr>
          <p:cNvPicPr>
            <a:picLocks noChangeAspect="1"/>
          </p:cNvPicPr>
          <p:nvPr/>
        </p:nvPicPr>
        <p:blipFill>
          <a:blip r:embed="rId3"/>
          <a:stretch>
            <a:fillRect/>
          </a:stretch>
        </p:blipFill>
        <p:spPr>
          <a:xfrm>
            <a:off x="2156691" y="1131993"/>
            <a:ext cx="7880493" cy="4590387"/>
          </a:xfrm>
          <a:prstGeom prst="rect">
            <a:avLst/>
          </a:prstGeom>
        </p:spPr>
      </p:pic>
      <p:sp>
        <p:nvSpPr>
          <p:cNvPr id="4" name="TextBox 3">
            <a:extLst>
              <a:ext uri="{FF2B5EF4-FFF2-40B4-BE49-F238E27FC236}">
                <a16:creationId xmlns:a16="http://schemas.microsoft.com/office/drawing/2014/main" id="{345C57ED-3298-447E-7E97-DC04F435284C}"/>
              </a:ext>
            </a:extLst>
          </p:cNvPr>
          <p:cNvSpPr txBox="1"/>
          <p:nvPr/>
        </p:nvSpPr>
        <p:spPr>
          <a:xfrm>
            <a:off x="4769978" y="5803939"/>
            <a:ext cx="2272549" cy="379656"/>
          </a:xfrm>
          <a:prstGeom prst="rect">
            <a:avLst/>
          </a:prstGeom>
          <a:noFill/>
        </p:spPr>
        <p:txBody>
          <a:bodyPr wrap="square" rtlCol="0">
            <a:spAutoFit/>
          </a:bodyPr>
          <a:lstStyle/>
          <a:p>
            <a:pPr algn="ctr"/>
            <a:r>
              <a:rPr lang="en-US" sz="1867">
                <a:solidFill>
                  <a:srgbClr val="2C2E8D"/>
                </a:solidFill>
              </a:rPr>
              <a:t>www.nps.gov</a:t>
            </a:r>
          </a:p>
        </p:txBody>
      </p:sp>
    </p:spTree>
    <p:extLst>
      <p:ext uri="{BB962C8B-B14F-4D97-AF65-F5344CB8AC3E}">
        <p14:creationId xmlns:p14="http://schemas.microsoft.com/office/powerpoint/2010/main" val="2140394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93945-CF11-513D-1082-27B87BAF8A58}"/>
              </a:ext>
            </a:extLst>
          </p:cNvPr>
          <p:cNvSpPr txBox="1"/>
          <p:nvPr/>
        </p:nvSpPr>
        <p:spPr>
          <a:xfrm>
            <a:off x="572954" y="504135"/>
            <a:ext cx="10138589" cy="1754326"/>
          </a:xfrm>
          <a:prstGeom prst="rect">
            <a:avLst/>
          </a:prstGeom>
          <a:noFill/>
        </p:spPr>
        <p:txBody>
          <a:bodyPr wrap="square" rtlCol="0">
            <a:spAutoFit/>
          </a:bodyPr>
          <a:lstStyle/>
          <a:p>
            <a:pPr algn="ctr"/>
            <a:r>
              <a:rPr lang="en-US" sz="3600" b="1">
                <a:solidFill>
                  <a:srgbClr val="2C2E8D"/>
                </a:solidFill>
                <a:latin typeface="Open Sans" panose="020B0606030504020204" pitchFamily="34" charset="0"/>
                <a:ea typeface="La unica" panose="02000000000000000000" pitchFamily="2" charset="0"/>
                <a:cs typeface="Aharoni" panose="02010803020104030203" pitchFamily="2" charset="-79"/>
              </a:rPr>
              <a:t>What would the average temperature on earth be without the </a:t>
            </a:r>
            <a:br>
              <a:rPr lang="en-US" sz="3600" b="1">
                <a:solidFill>
                  <a:srgbClr val="2C2E8D"/>
                </a:solidFill>
                <a:latin typeface="Open Sans" panose="020B0606030504020204" pitchFamily="34" charset="0"/>
                <a:ea typeface="La unica" panose="02000000000000000000" pitchFamily="2" charset="0"/>
                <a:cs typeface="Aharoni" panose="02010803020104030203" pitchFamily="2" charset="-79"/>
              </a:rPr>
            </a:br>
            <a:r>
              <a:rPr lang="en-US" sz="3600" b="1">
                <a:solidFill>
                  <a:srgbClr val="2C2E8D"/>
                </a:solidFill>
                <a:latin typeface="Open Sans" panose="020B0606030504020204" pitchFamily="34" charset="0"/>
                <a:ea typeface="La unica" panose="02000000000000000000" pitchFamily="2" charset="0"/>
                <a:cs typeface="Aharoni" panose="02010803020104030203" pitchFamily="2" charset="-79"/>
              </a:rPr>
              <a:t>natural greenhouse effect?</a:t>
            </a:r>
          </a:p>
        </p:txBody>
      </p:sp>
      <p:sp>
        <p:nvSpPr>
          <p:cNvPr id="2" name="TextBox 1">
            <a:extLst>
              <a:ext uri="{FF2B5EF4-FFF2-40B4-BE49-F238E27FC236}">
                <a16:creationId xmlns:a16="http://schemas.microsoft.com/office/drawing/2014/main" id="{56550B99-F312-6A2B-D304-AB8B66104F12}"/>
              </a:ext>
            </a:extLst>
          </p:cNvPr>
          <p:cNvSpPr txBox="1"/>
          <p:nvPr/>
        </p:nvSpPr>
        <p:spPr>
          <a:xfrm>
            <a:off x="1588008" y="4242816"/>
            <a:ext cx="3017520" cy="923330"/>
          </a:xfrm>
          <a:prstGeom prst="rect">
            <a:avLst/>
          </a:prstGeom>
          <a:solidFill>
            <a:srgbClr val="F9E701"/>
          </a:solidFill>
          <a:ln>
            <a:solidFill>
              <a:srgbClr val="F9E701"/>
            </a:solidFill>
          </a:ln>
        </p:spPr>
        <p:txBody>
          <a:bodyPr wrap="square" rtlCol="0">
            <a:spAutoFit/>
          </a:bodyPr>
          <a:lstStyle/>
          <a:p>
            <a:endParaRPr lang="en-US"/>
          </a:p>
          <a:p>
            <a:pPr algn="ctr"/>
            <a:r>
              <a:rPr lang="en-GB" b="1">
                <a:solidFill>
                  <a:srgbClr val="2C2E8D"/>
                </a:solidFill>
                <a:latin typeface="Open Sans" panose="020B0606030504020204" pitchFamily="34" charset="0"/>
              </a:rPr>
              <a:t>O°C</a:t>
            </a:r>
            <a:br>
              <a:rPr lang="en-GB" b="1">
                <a:solidFill>
                  <a:srgbClr val="2C2E8D"/>
                </a:solidFill>
                <a:latin typeface="Open Sans" panose="020B0606030504020204" pitchFamily="34" charset="0"/>
              </a:rPr>
            </a:br>
            <a:endParaRPr lang="en-GB" b="1">
              <a:solidFill>
                <a:srgbClr val="2C2E8D"/>
              </a:solidFill>
              <a:latin typeface="Open Sans" panose="020B0606030504020204" pitchFamily="34" charset="0"/>
            </a:endParaRPr>
          </a:p>
        </p:txBody>
      </p:sp>
      <p:sp>
        <p:nvSpPr>
          <p:cNvPr id="3" name="TextBox 2">
            <a:extLst>
              <a:ext uri="{FF2B5EF4-FFF2-40B4-BE49-F238E27FC236}">
                <a16:creationId xmlns:a16="http://schemas.microsoft.com/office/drawing/2014/main" id="{38ABF205-C901-5554-733F-C074528230C8}"/>
              </a:ext>
            </a:extLst>
          </p:cNvPr>
          <p:cNvSpPr txBox="1"/>
          <p:nvPr/>
        </p:nvSpPr>
        <p:spPr>
          <a:xfrm>
            <a:off x="6077714" y="2612136"/>
            <a:ext cx="3017520" cy="923330"/>
          </a:xfrm>
          <a:prstGeom prst="rect">
            <a:avLst/>
          </a:prstGeom>
          <a:solidFill>
            <a:srgbClr val="F9E701"/>
          </a:solidFill>
          <a:ln>
            <a:solidFill>
              <a:srgbClr val="F9E701"/>
            </a:solidFill>
          </a:ln>
        </p:spPr>
        <p:txBody>
          <a:bodyPr wrap="square" rtlCol="0">
            <a:spAutoFit/>
          </a:bodyPr>
          <a:lstStyle/>
          <a:p>
            <a:endParaRPr lang="en-US"/>
          </a:p>
          <a:p>
            <a:pPr algn="ctr"/>
            <a:r>
              <a:rPr lang="en-GB" b="1">
                <a:solidFill>
                  <a:srgbClr val="2C2E8D"/>
                </a:solidFill>
                <a:latin typeface="Open Sans" panose="020B0606030504020204" pitchFamily="34" charset="0"/>
              </a:rPr>
              <a:t>5°C</a:t>
            </a:r>
            <a:br>
              <a:rPr lang="en-GB" b="1">
                <a:solidFill>
                  <a:srgbClr val="2C2E8D"/>
                </a:solidFill>
                <a:latin typeface="Open Sans" panose="020B0606030504020204" pitchFamily="34" charset="0"/>
              </a:rPr>
            </a:br>
            <a:endParaRPr lang="en-GB" b="1">
              <a:solidFill>
                <a:srgbClr val="2C2E8D"/>
              </a:solidFill>
              <a:latin typeface="Open Sans" panose="020B0606030504020204" pitchFamily="34" charset="0"/>
            </a:endParaRPr>
          </a:p>
        </p:txBody>
      </p:sp>
      <p:sp>
        <p:nvSpPr>
          <p:cNvPr id="8" name="TextBox 7">
            <a:extLst>
              <a:ext uri="{FF2B5EF4-FFF2-40B4-BE49-F238E27FC236}">
                <a16:creationId xmlns:a16="http://schemas.microsoft.com/office/drawing/2014/main" id="{3AF6613B-BDFD-A05D-7FEB-B3118BC1901F}"/>
              </a:ext>
            </a:extLst>
          </p:cNvPr>
          <p:cNvSpPr txBox="1"/>
          <p:nvPr/>
        </p:nvSpPr>
        <p:spPr>
          <a:xfrm>
            <a:off x="1588008" y="2612136"/>
            <a:ext cx="3017520" cy="923330"/>
          </a:xfrm>
          <a:prstGeom prst="rect">
            <a:avLst/>
          </a:prstGeom>
          <a:solidFill>
            <a:srgbClr val="F9E701"/>
          </a:solidFill>
          <a:ln>
            <a:solidFill>
              <a:srgbClr val="F9E701"/>
            </a:solidFill>
          </a:ln>
        </p:spPr>
        <p:txBody>
          <a:bodyPr wrap="square" rtlCol="0">
            <a:spAutoFit/>
          </a:bodyPr>
          <a:lstStyle/>
          <a:p>
            <a:endParaRPr lang="en-US"/>
          </a:p>
          <a:p>
            <a:pPr algn="ctr"/>
            <a:r>
              <a:rPr lang="en-GB" b="1">
                <a:solidFill>
                  <a:srgbClr val="2C2E8D"/>
                </a:solidFill>
                <a:latin typeface="Open Sans" panose="020B0606030504020204" pitchFamily="34" charset="0"/>
              </a:rPr>
              <a:t>15°C</a:t>
            </a:r>
            <a:br>
              <a:rPr lang="en-GB" b="1">
                <a:solidFill>
                  <a:srgbClr val="2C2E8D"/>
                </a:solidFill>
                <a:latin typeface="Open Sans" panose="020B0606030504020204" pitchFamily="34" charset="0"/>
              </a:rPr>
            </a:br>
            <a:endParaRPr lang="en-GB" b="1">
              <a:solidFill>
                <a:srgbClr val="2C2E8D"/>
              </a:solidFill>
              <a:latin typeface="Open Sans" panose="020B0606030504020204" pitchFamily="34" charset="0"/>
            </a:endParaRPr>
          </a:p>
        </p:txBody>
      </p:sp>
      <p:sp>
        <p:nvSpPr>
          <p:cNvPr id="9" name="TextBox 8">
            <a:extLst>
              <a:ext uri="{FF2B5EF4-FFF2-40B4-BE49-F238E27FC236}">
                <a16:creationId xmlns:a16="http://schemas.microsoft.com/office/drawing/2014/main" id="{43312AA3-8235-A847-45B2-C7C5B33EFEE0}"/>
              </a:ext>
            </a:extLst>
          </p:cNvPr>
          <p:cNvSpPr txBox="1"/>
          <p:nvPr/>
        </p:nvSpPr>
        <p:spPr>
          <a:xfrm>
            <a:off x="6095999" y="4242816"/>
            <a:ext cx="3017520" cy="923330"/>
          </a:xfrm>
          <a:prstGeom prst="rect">
            <a:avLst/>
          </a:prstGeom>
          <a:solidFill>
            <a:srgbClr val="F9E701"/>
          </a:solidFill>
          <a:ln>
            <a:solidFill>
              <a:srgbClr val="F9E701"/>
            </a:solidFill>
          </a:ln>
        </p:spPr>
        <p:txBody>
          <a:bodyPr wrap="square" rtlCol="0">
            <a:spAutoFit/>
          </a:bodyPr>
          <a:lstStyle/>
          <a:p>
            <a:endParaRPr lang="en-US"/>
          </a:p>
          <a:p>
            <a:pPr algn="ctr"/>
            <a:r>
              <a:rPr lang="en-GB" b="1">
                <a:solidFill>
                  <a:srgbClr val="2C2E8D"/>
                </a:solidFill>
                <a:latin typeface="Open Sans" panose="020B0606030504020204" pitchFamily="34" charset="0"/>
              </a:rPr>
              <a:t>-18°C</a:t>
            </a:r>
            <a:br>
              <a:rPr lang="en-GB" b="1">
                <a:solidFill>
                  <a:srgbClr val="2C2E8D"/>
                </a:solidFill>
                <a:latin typeface="Open Sans" panose="020B0606030504020204" pitchFamily="34" charset="0"/>
              </a:rPr>
            </a:br>
            <a:endParaRPr lang="en-GB" b="1">
              <a:solidFill>
                <a:srgbClr val="2C2E8D"/>
              </a:solidFill>
              <a:latin typeface="Open Sans" panose="020B0606030504020204" pitchFamily="34" charset="0"/>
            </a:endParaRPr>
          </a:p>
        </p:txBody>
      </p:sp>
      <p:pic>
        <p:nvPicPr>
          <p:cNvPr id="5" name="Graphic 4" descr="Thumbs up sign with solid fill">
            <a:extLst>
              <a:ext uri="{FF2B5EF4-FFF2-40B4-BE49-F238E27FC236}">
                <a16:creationId xmlns:a16="http://schemas.microsoft.com/office/drawing/2014/main" id="{A640C511-5E56-F1DF-9D73-B4557BF4D6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0588" y="4251746"/>
            <a:ext cx="914400" cy="914400"/>
          </a:xfrm>
          <a:prstGeom prst="rect">
            <a:avLst/>
          </a:prstGeom>
        </p:spPr>
      </p:pic>
    </p:spTree>
    <p:extLst>
      <p:ext uri="{BB962C8B-B14F-4D97-AF65-F5344CB8AC3E}">
        <p14:creationId xmlns:p14="http://schemas.microsoft.com/office/powerpoint/2010/main" val="2979878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whiteboard&#10;&#10;Description automatically generated">
            <a:extLst>
              <a:ext uri="{FF2B5EF4-FFF2-40B4-BE49-F238E27FC236}">
                <a16:creationId xmlns:a16="http://schemas.microsoft.com/office/drawing/2014/main" id="{61E93605-D6E6-C1D1-3879-6EB2C2F14CBB}"/>
              </a:ext>
            </a:extLst>
          </p:cNvPr>
          <p:cNvPicPr>
            <a:picLocks noChangeAspect="1"/>
          </p:cNvPicPr>
          <p:nvPr/>
        </p:nvPicPr>
        <p:blipFill>
          <a:blip r:embed="rId3"/>
          <a:stretch>
            <a:fillRect/>
          </a:stretch>
        </p:blipFill>
        <p:spPr>
          <a:xfrm>
            <a:off x="3800733" y="1152094"/>
            <a:ext cx="3867564" cy="4590387"/>
          </a:xfrm>
          <a:prstGeom prst="rect">
            <a:avLst/>
          </a:prstGeom>
        </p:spPr>
      </p:pic>
      <p:sp>
        <p:nvSpPr>
          <p:cNvPr id="18" name="Right Arrow 17">
            <a:extLst>
              <a:ext uri="{FF2B5EF4-FFF2-40B4-BE49-F238E27FC236}">
                <a16:creationId xmlns:a16="http://schemas.microsoft.com/office/drawing/2014/main" id="{03ED522C-A386-4317-2B82-50F2F882C9C4}"/>
              </a:ext>
            </a:extLst>
          </p:cNvPr>
          <p:cNvSpPr/>
          <p:nvPr/>
        </p:nvSpPr>
        <p:spPr>
          <a:xfrm rot="10800000">
            <a:off x="6726936" y="3320330"/>
            <a:ext cx="1561611" cy="389641"/>
          </a:xfrm>
          <a:prstGeom prst="rightArrow">
            <a:avLst/>
          </a:prstGeom>
          <a:solidFill>
            <a:srgbClr val="F9E701"/>
          </a:solidFill>
          <a:ln>
            <a:solidFill>
              <a:srgbClr val="F9E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49349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B0AC2-1103-6E86-E84C-380CE59027DF}"/>
              </a:ext>
            </a:extLst>
          </p:cNvPr>
          <p:cNvSpPr txBox="1"/>
          <p:nvPr/>
        </p:nvSpPr>
        <p:spPr>
          <a:xfrm>
            <a:off x="572954" y="1518041"/>
            <a:ext cx="7202079" cy="4893647"/>
          </a:xfrm>
          <a:prstGeom prst="rect">
            <a:avLst/>
          </a:prstGeom>
          <a:noFill/>
        </p:spPr>
        <p:txBody>
          <a:bodyPr wrap="square" rtlCol="0">
            <a:spAutoFit/>
          </a:bodyPr>
          <a:lstStyle/>
          <a:p>
            <a:pPr marL="342900" indent="-342900">
              <a:buFont typeface="Arial" panose="020B0604020202020204" pitchFamily="34" charset="0"/>
              <a:buChar char="•"/>
            </a:pPr>
            <a:r>
              <a:rPr lang="en-GB" sz="2400">
                <a:solidFill>
                  <a:srgbClr val="2C2E8D"/>
                </a:solidFill>
                <a:latin typeface="Open Sans" panose="020B0606030504020204" pitchFamily="34" charset="0"/>
              </a:rPr>
              <a:t>1995 IPCC report: a 'discernible' human influence on global climate</a:t>
            </a:r>
            <a:br>
              <a:rPr lang="en-GB" sz="2400">
                <a:solidFill>
                  <a:srgbClr val="2C2E8D"/>
                </a:solidFill>
                <a:latin typeface="Open Sans" panose="020B0606030504020204" pitchFamily="34" charset="0"/>
              </a:rPr>
            </a:br>
            <a:endParaRPr lang="en-GB" sz="2400">
              <a:solidFill>
                <a:srgbClr val="2C2E8D"/>
              </a:solidFill>
              <a:latin typeface="Open Sans" panose="020B0606030504020204" pitchFamily="34" charset="0"/>
            </a:endParaRPr>
          </a:p>
          <a:p>
            <a:pPr marL="342900" indent="-342900">
              <a:buFont typeface="Arial" panose="020B0604020202020204" pitchFamily="34" charset="0"/>
              <a:buChar char="•"/>
            </a:pPr>
            <a:r>
              <a:rPr lang="en-GB" sz="2400">
                <a:solidFill>
                  <a:srgbClr val="2C2E8D"/>
                </a:solidFill>
                <a:latin typeface="Open Sans" panose="020B0606030504020204" pitchFamily="34" charset="0"/>
              </a:rPr>
              <a:t>2007 IPCC report: human activity 'very likely' to be influencing global climate</a:t>
            </a:r>
            <a:br>
              <a:rPr lang="en-GB" sz="2400">
                <a:solidFill>
                  <a:srgbClr val="2C2E8D"/>
                </a:solidFill>
                <a:latin typeface="Open Sans" panose="020B0606030504020204" pitchFamily="34" charset="0"/>
              </a:rPr>
            </a:br>
            <a:endParaRPr lang="en-GB" sz="2400">
              <a:solidFill>
                <a:srgbClr val="2C2E8D"/>
              </a:solidFill>
              <a:latin typeface="Open Sans" panose="020B0606030504020204" pitchFamily="34" charset="0"/>
            </a:endParaRPr>
          </a:p>
          <a:p>
            <a:pPr marL="342900" indent="-342900">
              <a:buFont typeface="Arial" panose="020B0604020202020204" pitchFamily="34" charset="0"/>
              <a:buChar char="•"/>
            </a:pPr>
            <a:r>
              <a:rPr lang="en-GB" sz="2400">
                <a:solidFill>
                  <a:srgbClr val="2C2E8D"/>
                </a:solidFill>
                <a:latin typeface="Open Sans" panose="020B0606030504020204" pitchFamily="34" charset="0"/>
              </a:rPr>
              <a:t>2013 IPCC report: human activity 'extremely likely' to be influencing global climate</a:t>
            </a:r>
            <a:br>
              <a:rPr lang="en-GB" sz="2400">
                <a:solidFill>
                  <a:srgbClr val="2C2E8D"/>
                </a:solidFill>
                <a:latin typeface="Open Sans" panose="020B0606030504020204" pitchFamily="34" charset="0"/>
              </a:rPr>
            </a:br>
            <a:endParaRPr lang="en-GB" sz="2400">
              <a:solidFill>
                <a:srgbClr val="2C2E8D"/>
              </a:solidFill>
              <a:latin typeface="Open Sans" panose="020B0606030504020204" pitchFamily="34" charset="0"/>
            </a:endParaRPr>
          </a:p>
          <a:p>
            <a:pPr marL="342900" indent="-342900">
              <a:buFont typeface="Arial" panose="020B0604020202020204" pitchFamily="34" charset="0"/>
              <a:buChar char="•"/>
            </a:pPr>
            <a:r>
              <a:rPr lang="en-GB" sz="2400">
                <a:solidFill>
                  <a:srgbClr val="2C2E8D"/>
                </a:solidFill>
                <a:latin typeface="Open Sans" panose="020B0606030504020204" pitchFamily="34" charset="0"/>
              </a:rPr>
              <a:t>2021 IPCC report: "It is unequivocal that human influence has warmed the atmosphere, ocean and land”</a:t>
            </a:r>
          </a:p>
          <a:p>
            <a:endParaRPr lang="en-US" sz="2400"/>
          </a:p>
        </p:txBody>
      </p:sp>
      <p:sp>
        <p:nvSpPr>
          <p:cNvPr id="5" name="TextBox 4">
            <a:extLst>
              <a:ext uri="{FF2B5EF4-FFF2-40B4-BE49-F238E27FC236}">
                <a16:creationId xmlns:a16="http://schemas.microsoft.com/office/drawing/2014/main" id="{87F8D112-FCC4-E45A-8ACF-B0BCD1708B30}"/>
              </a:ext>
            </a:extLst>
          </p:cNvPr>
          <p:cNvSpPr txBox="1"/>
          <p:nvPr/>
        </p:nvSpPr>
        <p:spPr>
          <a:xfrm>
            <a:off x="8268591" y="1350700"/>
            <a:ext cx="3533767" cy="4062651"/>
          </a:xfrm>
          <a:prstGeom prst="rect">
            <a:avLst/>
          </a:prstGeom>
          <a:solidFill>
            <a:srgbClr val="F9E701"/>
          </a:solidFill>
          <a:ln>
            <a:solidFill>
              <a:srgbClr val="F9E70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b="1">
                <a:solidFill>
                  <a:srgbClr val="2C2E8D"/>
                </a:solidFill>
                <a:latin typeface="Open Sans" panose="020B0606030504020204" pitchFamily="34" charset="0"/>
              </a:rPr>
              <a:t>IPPC </a:t>
            </a:r>
          </a:p>
          <a:p>
            <a:pPr algn="ctr"/>
            <a:r>
              <a:rPr lang="en-GB" b="1">
                <a:solidFill>
                  <a:srgbClr val="2C2E8D"/>
                </a:solidFill>
                <a:latin typeface="Open Sans" panose="020B0606030504020204" pitchFamily="34" charset="0"/>
              </a:rPr>
              <a:t>= Intergovernmental Panel</a:t>
            </a:r>
            <a:endParaRPr lang="en-GB">
              <a:solidFill>
                <a:srgbClr val="2C2E8D"/>
              </a:solidFill>
              <a:latin typeface="Open Sans" panose="020B0606030504020204" pitchFamily="34" charset="0"/>
            </a:endParaRPr>
          </a:p>
          <a:p>
            <a:pPr algn="ctr"/>
            <a:r>
              <a:rPr lang="en-GB" b="1">
                <a:solidFill>
                  <a:srgbClr val="2C2E8D"/>
                </a:solidFill>
                <a:latin typeface="Open Sans" panose="020B0606030504020204" pitchFamily="34" charset="0"/>
              </a:rPr>
              <a:t>on Climate Change</a:t>
            </a:r>
            <a:endParaRPr lang="en-GB">
              <a:solidFill>
                <a:srgbClr val="2C2E8D"/>
              </a:solidFill>
              <a:latin typeface="Open Sans" panose="020B0606030504020204" pitchFamily="34" charset="0"/>
            </a:endParaRPr>
          </a:p>
          <a:p>
            <a:pPr algn="ctr"/>
            <a:br>
              <a:rPr lang="en-GB">
                <a:solidFill>
                  <a:srgbClr val="2C2E8D"/>
                </a:solidFill>
                <a:latin typeface="Open Sans" panose="020B0606030504020204" pitchFamily="34" charset="0"/>
              </a:rPr>
            </a:br>
            <a:r>
              <a:rPr lang="en-GB">
                <a:solidFill>
                  <a:srgbClr val="2C2E8D"/>
                </a:solidFill>
                <a:latin typeface="Open Sans" panose="020B0606030504020204" pitchFamily="34" charset="0"/>
              </a:rPr>
              <a:t>The United Nations body for assessing the science related to climate change.</a:t>
            </a:r>
          </a:p>
          <a:p>
            <a:pPr algn="ctr"/>
            <a:r>
              <a:rPr lang="en-GB">
                <a:solidFill>
                  <a:srgbClr val="2C2E8D"/>
                </a:solidFill>
                <a:latin typeface="Open Sans" panose="020B0606030504020204" pitchFamily="34" charset="0"/>
              </a:rPr>
              <a:t>Created in 1988.</a:t>
            </a:r>
          </a:p>
          <a:p>
            <a:pPr algn="ctr"/>
            <a:r>
              <a:rPr lang="en-GB">
                <a:solidFill>
                  <a:srgbClr val="2C2E8D"/>
                </a:solidFill>
                <a:latin typeface="Open Sans" panose="020B0606030504020204" pitchFamily="34" charset="0"/>
              </a:rPr>
              <a:t>The objective of the IPCC is to provide governments at all levels with scientific information that they can use to develop climate policies.. </a:t>
            </a:r>
          </a:p>
          <a:p>
            <a:endParaRPr lang="en-US" sz="2400"/>
          </a:p>
        </p:txBody>
      </p:sp>
      <p:sp>
        <p:nvSpPr>
          <p:cNvPr id="6" name="TextBox 5">
            <a:extLst>
              <a:ext uri="{FF2B5EF4-FFF2-40B4-BE49-F238E27FC236}">
                <a16:creationId xmlns:a16="http://schemas.microsoft.com/office/drawing/2014/main" id="{EB56A992-34AB-D9F1-A8EE-B120F2805F79}"/>
              </a:ext>
            </a:extLst>
          </p:cNvPr>
          <p:cNvSpPr txBox="1"/>
          <p:nvPr/>
        </p:nvSpPr>
        <p:spPr>
          <a:xfrm>
            <a:off x="572954" y="697797"/>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Scientific consensus</a:t>
            </a:r>
          </a:p>
        </p:txBody>
      </p:sp>
    </p:spTree>
    <p:extLst>
      <p:ext uri="{BB962C8B-B14F-4D97-AF65-F5344CB8AC3E}">
        <p14:creationId xmlns:p14="http://schemas.microsoft.com/office/powerpoint/2010/main" val="2475950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CB31542A-384C-72E2-804E-04C1AA9EB48B}"/>
              </a:ext>
            </a:extLst>
          </p:cNvPr>
          <p:cNvPicPr>
            <a:picLocks noChangeAspect="1"/>
          </p:cNvPicPr>
          <p:nvPr/>
        </p:nvPicPr>
        <p:blipFill>
          <a:blip r:embed="rId3"/>
          <a:stretch>
            <a:fillRect/>
          </a:stretch>
        </p:blipFill>
        <p:spPr>
          <a:xfrm>
            <a:off x="1362117" y="891964"/>
            <a:ext cx="9464719" cy="4590387"/>
          </a:xfrm>
          <a:prstGeom prst="rect">
            <a:avLst/>
          </a:prstGeom>
        </p:spPr>
      </p:pic>
      <p:sp>
        <p:nvSpPr>
          <p:cNvPr id="5" name="TextBox 4">
            <a:extLst>
              <a:ext uri="{FF2B5EF4-FFF2-40B4-BE49-F238E27FC236}">
                <a16:creationId xmlns:a16="http://schemas.microsoft.com/office/drawing/2014/main" id="{1F7ED54C-B90E-3D42-9B8F-7DCDD3CAD4C2}"/>
              </a:ext>
            </a:extLst>
          </p:cNvPr>
          <p:cNvSpPr txBox="1"/>
          <p:nvPr/>
        </p:nvSpPr>
        <p:spPr>
          <a:xfrm>
            <a:off x="2555486" y="5821077"/>
            <a:ext cx="8232500" cy="297454"/>
          </a:xfrm>
          <a:prstGeom prst="rect">
            <a:avLst/>
          </a:prstGeom>
          <a:noFill/>
        </p:spPr>
        <p:txBody>
          <a:bodyPr wrap="square" rtlCol="0">
            <a:spAutoFit/>
          </a:bodyPr>
          <a:lstStyle/>
          <a:p>
            <a:pPr algn="ctr"/>
            <a:r>
              <a:rPr lang="en-US" sz="1333">
                <a:solidFill>
                  <a:srgbClr val="2C2E8D"/>
                </a:solidFill>
              </a:rPr>
              <a:t>www.news.cornell.edu/stories/2021/10/more-999-studies-agree-humans-caused-climate-change</a:t>
            </a:r>
          </a:p>
        </p:txBody>
      </p:sp>
    </p:spTree>
    <p:extLst>
      <p:ext uri="{BB962C8B-B14F-4D97-AF65-F5344CB8AC3E}">
        <p14:creationId xmlns:p14="http://schemas.microsoft.com/office/powerpoint/2010/main" val="3156347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atharine Hayhoe quo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319" y="1159462"/>
            <a:ext cx="4747361" cy="4747361"/>
          </a:xfrm>
          <a:prstGeom prst="rect">
            <a:avLst/>
          </a:prstGeom>
        </p:spPr>
      </p:pic>
      <p:sp>
        <p:nvSpPr>
          <p:cNvPr id="3" name="TextBox 2">
            <a:extLst>
              <a:ext uri="{FF2B5EF4-FFF2-40B4-BE49-F238E27FC236}">
                <a16:creationId xmlns:a16="http://schemas.microsoft.com/office/drawing/2014/main" id="{E18F996E-3984-EBEE-CB83-2163EBEEECEF}"/>
              </a:ext>
            </a:extLst>
          </p:cNvPr>
          <p:cNvSpPr txBox="1"/>
          <p:nvPr/>
        </p:nvSpPr>
        <p:spPr>
          <a:xfrm>
            <a:off x="572954" y="513131"/>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Talking climate</a:t>
            </a:r>
          </a:p>
        </p:txBody>
      </p:sp>
    </p:spTree>
    <p:extLst>
      <p:ext uri="{BB962C8B-B14F-4D97-AF65-F5344CB8AC3E}">
        <p14:creationId xmlns:p14="http://schemas.microsoft.com/office/powerpoint/2010/main" val="4061003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336304" y="2437283"/>
            <a:ext cx="11759323" cy="1241237"/>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What stops you</a:t>
            </a:r>
          </a:p>
          <a:p>
            <a:pPr algn="ctr"/>
            <a:r>
              <a:rPr lang="en-US" sz="3600" b="1">
                <a:solidFill>
                  <a:srgbClr val="2C2E8D"/>
                </a:solidFill>
                <a:latin typeface="+mj-lt"/>
                <a:ea typeface="La unica" panose="02000000000000000000" pitchFamily="2" charset="0"/>
                <a:cs typeface="Aharoni" panose="02010803020104030203" pitchFamily="2" charset="-79"/>
              </a:rPr>
              <a:t>talking about climate change?</a:t>
            </a:r>
            <a:endParaRPr lang="en-US" sz="3733" b="1">
              <a:solidFill>
                <a:srgbClr val="2C2E8D"/>
              </a:solidFill>
              <a:latin typeface="+mj-lt"/>
              <a:ea typeface="La unica" panose="02000000000000000000" pitchFamily="2" charset="0"/>
              <a:cs typeface="Aharoni" panose="02010803020104030203" pitchFamily="2" charset="-79"/>
            </a:endParaRPr>
          </a:p>
        </p:txBody>
      </p:sp>
    </p:spTree>
    <p:extLst>
      <p:ext uri="{BB962C8B-B14F-4D97-AF65-F5344CB8AC3E}">
        <p14:creationId xmlns:p14="http://schemas.microsoft.com/office/powerpoint/2010/main" val="2096156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e Secret to Talking about Climate Change">
            <a:hlinkClick r:id="" action="ppaction://media"/>
            <a:extLst>
              <a:ext uri="{FF2B5EF4-FFF2-40B4-BE49-F238E27FC236}">
                <a16:creationId xmlns:a16="http://schemas.microsoft.com/office/drawing/2014/main" id="{080F4DED-2E0A-B30C-BD52-4C74C9EBAB41}"/>
              </a:ext>
            </a:extLst>
          </p:cNvPr>
          <p:cNvPicPr>
            <a:picLocks noRot="1" noChangeAspect="1"/>
          </p:cNvPicPr>
          <p:nvPr>
            <a:videoFile r:link="rId1"/>
          </p:nvPr>
        </p:nvPicPr>
        <p:blipFill>
          <a:blip r:embed="rId4"/>
          <a:stretch>
            <a:fillRect/>
          </a:stretch>
        </p:blipFill>
        <p:spPr>
          <a:xfrm>
            <a:off x="1620617" y="722376"/>
            <a:ext cx="8914299" cy="5036580"/>
          </a:xfrm>
          <a:prstGeom prst="rect">
            <a:avLst/>
          </a:prstGeom>
        </p:spPr>
      </p:pic>
    </p:spTree>
    <p:extLst>
      <p:ext uri="{BB962C8B-B14F-4D97-AF65-F5344CB8AC3E}">
        <p14:creationId xmlns:p14="http://schemas.microsoft.com/office/powerpoint/2010/main" val="2589424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104F0A-B4FF-9D73-EC07-31DEBFDA6E72}"/>
              </a:ext>
            </a:extLst>
          </p:cNvPr>
          <p:cNvSpPr txBox="1"/>
          <p:nvPr/>
        </p:nvSpPr>
        <p:spPr>
          <a:xfrm>
            <a:off x="944376" y="1488252"/>
            <a:ext cx="6130458" cy="3016210"/>
          </a:xfrm>
          <a:prstGeom prst="rect">
            <a:avLst/>
          </a:prstGeom>
          <a:noFill/>
        </p:spPr>
        <p:txBody>
          <a:bodyPr wrap="square" lIns="91440" tIns="45720" rIns="91440" bIns="45720" rtlCol="0" anchor="t">
            <a:spAutoFit/>
          </a:bodyPr>
          <a:lstStyle/>
          <a:p>
            <a:endParaRPr lang="en-GB" sz="2800" b="1">
              <a:highlight>
                <a:srgbClr val="FF5237"/>
              </a:highlight>
              <a:latin typeface="Open Sans" panose="020B0606030504020204" pitchFamily="34" charset="0"/>
            </a:endParaRPr>
          </a:p>
          <a:p>
            <a:pPr marL="0" lvl="1">
              <a:tabLst>
                <a:tab pos="176213" algn="l"/>
              </a:tabLst>
            </a:pPr>
            <a:endParaRPr lang="en-US" sz="2400">
              <a:latin typeface="Open Sans" panose="020B0606030504020204" pitchFamily="34" charset="0"/>
              <a:cs typeface="Calibri" panose="020F0502020204030204" pitchFamily="34" charset="0"/>
            </a:endParaRPr>
          </a:p>
          <a:p>
            <a:pPr marL="342900" lvl="1" indent="-342900">
              <a:buFont typeface="Arial" panose="020B0604020202020204" pitchFamily="34" charset="0"/>
              <a:buChar char="•"/>
              <a:tabLst>
                <a:tab pos="176213" algn="l"/>
              </a:tabLst>
            </a:pPr>
            <a:r>
              <a:rPr lang="en-GB" sz="2400">
                <a:solidFill>
                  <a:srgbClr val="2C2E8D"/>
                </a:solidFill>
                <a:latin typeface="Open Sans" panose="020B0606030504020204" pitchFamily="34" charset="0"/>
                <a:ea typeface="Calibri" panose="020F0502020204030204" pitchFamily="34" charset="0"/>
                <a:cs typeface="Calibri" panose="020F0502020204030204" pitchFamily="34" charset="0"/>
              </a:rPr>
              <a:t>Who are you?</a:t>
            </a:r>
            <a:br>
              <a:rPr lang="en-GB" sz="2400">
                <a:solidFill>
                  <a:srgbClr val="2C2E8D"/>
                </a:solidFill>
                <a:latin typeface="Open Sans" panose="020B0606030504020204" pitchFamily="34" charset="0"/>
                <a:ea typeface="Calibri" panose="020F0502020204030204" pitchFamily="34" charset="0"/>
                <a:cs typeface="Calibri" panose="020F0502020204030204" pitchFamily="34" charset="0"/>
              </a:rPr>
            </a:br>
            <a:endParaRPr lang="en-GB" sz="2400">
              <a:solidFill>
                <a:srgbClr val="2C2E8D"/>
              </a:solidFill>
              <a:latin typeface="Open Sans" panose="020B0606030504020204" pitchFamily="34" charset="0"/>
              <a:ea typeface="Calibri" panose="020F0502020204030204" pitchFamily="34" charset="0"/>
              <a:cs typeface="Calibri" panose="020F0502020204030204" pitchFamily="34" charset="0"/>
            </a:endParaRPr>
          </a:p>
          <a:p>
            <a:pPr marL="342900" lvl="1" indent="-342900">
              <a:buFont typeface="Arial" panose="020B0604020202020204" pitchFamily="34" charset="0"/>
              <a:buChar char="•"/>
              <a:tabLst>
                <a:tab pos="176213" algn="l"/>
              </a:tabLst>
            </a:pPr>
            <a:r>
              <a:rPr lang="en-GB" sz="2400">
                <a:solidFill>
                  <a:srgbClr val="2C2E8D"/>
                </a:solidFill>
                <a:latin typeface="Open Sans" panose="020B0606030504020204" pitchFamily="34" charset="0"/>
                <a:ea typeface="Calibri" panose="020F0502020204030204" pitchFamily="34" charset="0"/>
                <a:cs typeface="Calibri" panose="020F0502020204030204" pitchFamily="34" charset="0"/>
              </a:rPr>
              <a:t>Where are you?</a:t>
            </a:r>
            <a:br>
              <a:rPr lang="en-GB" sz="2400">
                <a:solidFill>
                  <a:srgbClr val="2C2E8D"/>
                </a:solidFill>
                <a:latin typeface="Open Sans" panose="020B0606030504020204" pitchFamily="34" charset="0"/>
                <a:ea typeface="Calibri" panose="020F0502020204030204" pitchFamily="34" charset="0"/>
                <a:cs typeface="Calibri" panose="020F0502020204030204" pitchFamily="34" charset="0"/>
              </a:rPr>
            </a:br>
            <a:endParaRPr lang="en-GB" sz="2400">
              <a:solidFill>
                <a:srgbClr val="2C2E8D"/>
              </a:solidFill>
              <a:latin typeface="Open Sans" panose="020B0606030504020204" pitchFamily="34" charset="0"/>
              <a:ea typeface="Calibri" panose="020F0502020204030204" pitchFamily="34" charset="0"/>
              <a:cs typeface="Calibri" panose="020F0502020204030204" pitchFamily="34" charset="0"/>
            </a:endParaRPr>
          </a:p>
          <a:p>
            <a:pPr marL="342900" lvl="1" indent="-342900">
              <a:buFont typeface="Arial" panose="020B0604020202020204" pitchFamily="34" charset="0"/>
              <a:buChar char="•"/>
              <a:tabLst>
                <a:tab pos="176213" algn="l"/>
              </a:tabLst>
            </a:pPr>
            <a:r>
              <a:rPr lang="en-GB" sz="2400">
                <a:solidFill>
                  <a:srgbClr val="2C2E8D"/>
                </a:solidFill>
                <a:latin typeface="Open Sans" panose="020B0606030504020204" pitchFamily="34" charset="0"/>
                <a:ea typeface="Calibri" panose="020F0502020204030204" pitchFamily="34" charset="0"/>
                <a:cs typeface="Calibri" panose="020F0502020204030204" pitchFamily="34" charset="0"/>
              </a:rPr>
              <a:t>What’s your role?</a:t>
            </a:r>
          </a:p>
          <a:p>
            <a:pPr marL="0" lvl="1">
              <a:tabLst>
                <a:tab pos="176213" algn="l"/>
              </a:tabLst>
            </a:pP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135C3791-BB31-AA1C-129B-EAEBF5E3DD58}"/>
              </a:ext>
            </a:extLst>
          </p:cNvPr>
          <p:cNvSpPr txBox="1">
            <a:spLocks/>
          </p:cNvSpPr>
          <p:nvPr/>
        </p:nvSpPr>
        <p:spPr>
          <a:xfrm>
            <a:off x="-1672046" y="634214"/>
            <a:ext cx="6311537" cy="854038"/>
          </a:xfrm>
          <a:prstGeom prst="rect">
            <a:avLst/>
          </a:prstGeom>
        </p:spPr>
        <p:txBody>
          <a:bodyPr vert="horz" lIns="91440" tIns="45720" rIns="91440" bIns="45720" rtlCol="0" anchor="b">
            <a:normAutofit/>
          </a:bodyPr>
          <a:lstStyle>
            <a:lvl1pPr algn="ctr" defTabSz="914377" rtl="0" eaLnBrk="1" latinLnBrk="0" hangingPunct="1">
              <a:lnSpc>
                <a:spcPct val="90000"/>
              </a:lnSpc>
              <a:spcBef>
                <a:spcPct val="0"/>
              </a:spcBef>
              <a:buNone/>
              <a:defRPr sz="6000" b="1" kern="1200">
                <a:solidFill>
                  <a:srgbClr val="2C2E8D"/>
                </a:solidFill>
                <a:latin typeface="+mj-lt"/>
                <a:ea typeface="+mj-ea"/>
                <a:cs typeface="+mj-cs"/>
              </a:defRPr>
            </a:lvl1pPr>
          </a:lstStyle>
          <a:p>
            <a:r>
              <a:rPr lang="en-GB" sz="3600"/>
              <a:t>Intros</a:t>
            </a:r>
          </a:p>
        </p:txBody>
      </p:sp>
    </p:spTree>
    <p:extLst>
      <p:ext uri="{BB962C8B-B14F-4D97-AF65-F5344CB8AC3E}">
        <p14:creationId xmlns:p14="http://schemas.microsoft.com/office/powerpoint/2010/main" val="1002791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0CC10F08-A956-C0A9-1F4A-BD44ED83B833}"/>
              </a:ext>
            </a:extLst>
          </p:cNvPr>
          <p:cNvSpPr/>
          <p:nvPr/>
        </p:nvSpPr>
        <p:spPr>
          <a:xfrm>
            <a:off x="4489781" y="1462961"/>
            <a:ext cx="2778495" cy="2628499"/>
          </a:xfrm>
          <a:prstGeom prst="ellipse">
            <a:avLst/>
          </a:prstGeom>
          <a:solidFill>
            <a:srgbClr val="F9E701">
              <a:alpha val="49833"/>
            </a:srgbClr>
          </a:solidFill>
          <a:ln>
            <a:solidFill>
              <a:srgbClr val="F9E701">
                <a:alpha val="5031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29D66140-77FE-F4A1-08C8-3C3E8F7E5085}"/>
              </a:ext>
            </a:extLst>
          </p:cNvPr>
          <p:cNvSpPr/>
          <p:nvPr/>
        </p:nvSpPr>
        <p:spPr>
          <a:xfrm>
            <a:off x="5503501" y="2530641"/>
            <a:ext cx="2778495" cy="2628499"/>
          </a:xfrm>
          <a:prstGeom prst="ellipse">
            <a:avLst/>
          </a:prstGeom>
          <a:solidFill>
            <a:srgbClr val="F9E701">
              <a:alpha val="51000"/>
            </a:srgbClr>
          </a:solidFill>
          <a:ln>
            <a:solidFill>
              <a:srgbClr val="F9E701">
                <a:alpha val="50351"/>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B0620BBC-2C85-4823-DF94-C8A3686A82C7}"/>
              </a:ext>
            </a:extLst>
          </p:cNvPr>
          <p:cNvSpPr/>
          <p:nvPr/>
        </p:nvSpPr>
        <p:spPr>
          <a:xfrm>
            <a:off x="3592353" y="2530641"/>
            <a:ext cx="2778495" cy="2628499"/>
          </a:xfrm>
          <a:prstGeom prst="ellipse">
            <a:avLst/>
          </a:prstGeom>
          <a:solidFill>
            <a:srgbClr val="F9E701">
              <a:alpha val="50092"/>
            </a:srgbClr>
          </a:solidFill>
          <a:ln>
            <a:solidFill>
              <a:srgbClr val="F9E70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id="{E9416E64-B9EE-25E1-5FCC-9061D85BA551}"/>
              </a:ext>
            </a:extLst>
          </p:cNvPr>
          <p:cNvSpPr/>
          <p:nvPr/>
        </p:nvSpPr>
        <p:spPr>
          <a:xfrm>
            <a:off x="4459699" y="3734133"/>
            <a:ext cx="2778495" cy="2628499"/>
          </a:xfrm>
          <a:prstGeom prst="ellipse">
            <a:avLst/>
          </a:prstGeom>
          <a:solidFill>
            <a:srgbClr val="F9E701">
              <a:alpha val="50024"/>
            </a:srgbClr>
          </a:solidFill>
          <a:ln>
            <a:solidFill>
              <a:srgbClr val="F9E70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36BD977-DAA0-7873-29F2-2BAB33423E65}"/>
              </a:ext>
            </a:extLst>
          </p:cNvPr>
          <p:cNvSpPr txBox="1"/>
          <p:nvPr/>
        </p:nvSpPr>
        <p:spPr>
          <a:xfrm>
            <a:off x="3589573" y="3651167"/>
            <a:ext cx="2207935" cy="379656"/>
          </a:xfrm>
          <a:prstGeom prst="rect">
            <a:avLst/>
          </a:prstGeom>
          <a:noFill/>
        </p:spPr>
        <p:txBody>
          <a:bodyPr wrap="square" rtlCol="0">
            <a:spAutoFit/>
          </a:bodyPr>
          <a:lstStyle/>
          <a:p>
            <a:pPr algn="ctr"/>
            <a:r>
              <a:rPr lang="en-US" sz="1867">
                <a:solidFill>
                  <a:srgbClr val="2C2E8D"/>
                </a:solidFill>
              </a:rPr>
              <a:t>CONSUMERS</a:t>
            </a:r>
          </a:p>
        </p:txBody>
      </p:sp>
      <p:sp>
        <p:nvSpPr>
          <p:cNvPr id="9" name="TextBox 8">
            <a:extLst>
              <a:ext uri="{FF2B5EF4-FFF2-40B4-BE49-F238E27FC236}">
                <a16:creationId xmlns:a16="http://schemas.microsoft.com/office/drawing/2014/main" id="{49F39E7C-6C3B-C453-071B-26E10556C1EB}"/>
              </a:ext>
            </a:extLst>
          </p:cNvPr>
          <p:cNvSpPr txBox="1"/>
          <p:nvPr/>
        </p:nvSpPr>
        <p:spPr>
          <a:xfrm>
            <a:off x="4696258" y="5163705"/>
            <a:ext cx="2207935" cy="379656"/>
          </a:xfrm>
          <a:prstGeom prst="rect">
            <a:avLst/>
          </a:prstGeom>
          <a:noFill/>
        </p:spPr>
        <p:txBody>
          <a:bodyPr wrap="square" rtlCol="0">
            <a:spAutoFit/>
          </a:bodyPr>
          <a:lstStyle/>
          <a:p>
            <a:pPr algn="ctr"/>
            <a:r>
              <a:rPr lang="en-US" sz="1867">
                <a:solidFill>
                  <a:srgbClr val="2C2E8D"/>
                </a:solidFill>
              </a:rPr>
              <a:t>CITIZENS</a:t>
            </a:r>
          </a:p>
        </p:txBody>
      </p:sp>
      <p:sp>
        <p:nvSpPr>
          <p:cNvPr id="10" name="TextBox 9">
            <a:extLst>
              <a:ext uri="{FF2B5EF4-FFF2-40B4-BE49-F238E27FC236}">
                <a16:creationId xmlns:a16="http://schemas.microsoft.com/office/drawing/2014/main" id="{BD62C153-D0AE-9E97-8EA7-EFFAED9F7BD5}"/>
              </a:ext>
            </a:extLst>
          </p:cNvPr>
          <p:cNvSpPr txBox="1"/>
          <p:nvPr/>
        </p:nvSpPr>
        <p:spPr>
          <a:xfrm>
            <a:off x="4818049" y="2201737"/>
            <a:ext cx="2207935" cy="661720"/>
          </a:xfrm>
          <a:prstGeom prst="rect">
            <a:avLst/>
          </a:prstGeom>
          <a:noFill/>
        </p:spPr>
        <p:txBody>
          <a:bodyPr wrap="square" lIns="91440" tIns="45720" rIns="91440" bIns="45720" rtlCol="0" anchor="t">
            <a:spAutoFit/>
          </a:bodyPr>
          <a:lstStyle/>
          <a:p>
            <a:pPr algn="ctr"/>
            <a:r>
              <a:rPr lang="en-US" sz="1850">
                <a:solidFill>
                  <a:srgbClr val="2C2E8D"/>
                </a:solidFill>
              </a:rPr>
              <a:t>FAMILY AND FRIENDS</a:t>
            </a:r>
            <a:endParaRPr lang="en-US" sz="1867">
              <a:solidFill>
                <a:srgbClr val="2C2E8D"/>
              </a:solidFill>
            </a:endParaRPr>
          </a:p>
        </p:txBody>
      </p:sp>
      <p:sp>
        <p:nvSpPr>
          <p:cNvPr id="11" name="TextBox 10">
            <a:extLst>
              <a:ext uri="{FF2B5EF4-FFF2-40B4-BE49-F238E27FC236}">
                <a16:creationId xmlns:a16="http://schemas.microsoft.com/office/drawing/2014/main" id="{BD516E84-8281-4637-2DD7-785F69F56475}"/>
              </a:ext>
            </a:extLst>
          </p:cNvPr>
          <p:cNvSpPr txBox="1"/>
          <p:nvPr/>
        </p:nvSpPr>
        <p:spPr>
          <a:xfrm>
            <a:off x="6167614" y="3512093"/>
            <a:ext cx="2207935" cy="661720"/>
          </a:xfrm>
          <a:prstGeom prst="rect">
            <a:avLst/>
          </a:prstGeom>
          <a:noFill/>
        </p:spPr>
        <p:txBody>
          <a:bodyPr wrap="square" lIns="91440" tIns="45720" rIns="91440" bIns="45720" rtlCol="0" anchor="t">
            <a:spAutoFit/>
          </a:bodyPr>
          <a:lstStyle/>
          <a:p>
            <a:pPr algn="ctr"/>
            <a:r>
              <a:rPr lang="en-US" sz="1850">
                <a:solidFill>
                  <a:srgbClr val="2C2E8D"/>
                </a:solidFill>
              </a:rPr>
              <a:t>WORKPLACE/</a:t>
            </a:r>
            <a:br>
              <a:rPr lang="en-US" sz="1850">
                <a:solidFill>
                  <a:srgbClr val="2C2E8D"/>
                </a:solidFill>
              </a:rPr>
            </a:br>
            <a:r>
              <a:rPr lang="en-US" sz="1850">
                <a:solidFill>
                  <a:srgbClr val="2C2E8D"/>
                </a:solidFill>
              </a:rPr>
              <a:t>COMMUNITY</a:t>
            </a:r>
            <a:endParaRPr lang="en-US" sz="1867">
              <a:solidFill>
                <a:srgbClr val="2C2E8D"/>
              </a:solidFill>
            </a:endParaRPr>
          </a:p>
        </p:txBody>
      </p:sp>
      <p:sp>
        <p:nvSpPr>
          <p:cNvPr id="16" name="TextBox 15">
            <a:extLst>
              <a:ext uri="{FF2B5EF4-FFF2-40B4-BE49-F238E27FC236}">
                <a16:creationId xmlns:a16="http://schemas.microsoft.com/office/drawing/2014/main" id="{23A233A5-B023-4DA5-A3E9-E0244CD601F7}"/>
              </a:ext>
            </a:extLst>
          </p:cNvPr>
          <p:cNvSpPr txBox="1"/>
          <p:nvPr/>
        </p:nvSpPr>
        <p:spPr>
          <a:xfrm>
            <a:off x="572954" y="697797"/>
            <a:ext cx="11759323" cy="646331"/>
          </a:xfrm>
          <a:prstGeom prst="rect">
            <a:avLst/>
          </a:prstGeom>
          <a:noFill/>
        </p:spPr>
        <p:txBody>
          <a:bodyPr wrap="square" rtlCol="0">
            <a:spAutoFit/>
          </a:bodyPr>
          <a:lstStyle/>
          <a:p>
            <a:r>
              <a:rPr lang="en-US" sz="3600" b="1">
                <a:solidFill>
                  <a:srgbClr val="2C2E8D"/>
                </a:solidFill>
                <a:latin typeface="Open Sans" panose="020B0606030504020204" pitchFamily="34" charset="0"/>
                <a:ea typeface="La unica" panose="02000000000000000000" pitchFamily="2" charset="0"/>
                <a:cs typeface="Aharoni" panose="02010803020104030203" pitchFamily="2" charset="-79"/>
              </a:rPr>
              <a:t>Spheres of influence</a:t>
            </a:r>
          </a:p>
        </p:txBody>
      </p:sp>
    </p:spTree>
    <p:extLst>
      <p:ext uri="{BB962C8B-B14F-4D97-AF65-F5344CB8AC3E}">
        <p14:creationId xmlns:p14="http://schemas.microsoft.com/office/powerpoint/2010/main" val="130569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9"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FB1A80-64A1-3215-DC89-F33EEB4ED598}"/>
              </a:ext>
            </a:extLst>
          </p:cNvPr>
          <p:cNvSpPr txBox="1"/>
          <p:nvPr/>
        </p:nvSpPr>
        <p:spPr>
          <a:xfrm>
            <a:off x="810389" y="1902226"/>
            <a:ext cx="5857187" cy="3416320"/>
          </a:xfrm>
          <a:prstGeom prst="rect">
            <a:avLst/>
          </a:prstGeom>
          <a:noFill/>
        </p:spPr>
        <p:txBody>
          <a:bodyPr wrap="square" rtlCol="0">
            <a:spAutoFit/>
          </a:bodyPr>
          <a:lstStyle/>
          <a:p>
            <a:r>
              <a:rPr lang="en-US" sz="2400">
                <a:solidFill>
                  <a:srgbClr val="2C2E8D"/>
                </a:solidFill>
                <a:latin typeface="Open Sans" panose="020B0606030504020204" pitchFamily="34" charset="0"/>
              </a:rPr>
              <a:t>Map out your spheres of influence </a:t>
            </a:r>
          </a:p>
          <a:p>
            <a:r>
              <a:rPr lang="en-US" sz="2400">
                <a:solidFill>
                  <a:srgbClr val="2C2E8D"/>
                </a:solidFill>
                <a:latin typeface="Open Sans" panose="020B0606030504020204" pitchFamily="34" charset="0"/>
              </a:rPr>
              <a:t>- Personal</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In your role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For your school/setting</a:t>
            </a:r>
            <a:br>
              <a:rPr lang="en-US" sz="2400">
                <a:solidFill>
                  <a:srgbClr val="2C2E8D"/>
                </a:solidFill>
                <a:latin typeface="Open Sans" panose="020B0606030504020204" pitchFamily="34" charset="0"/>
              </a:rPr>
            </a:br>
            <a:endParaRPr lang="en-US" sz="2400">
              <a:solidFill>
                <a:srgbClr val="2C2E8D"/>
              </a:solidFill>
              <a:latin typeface="Open Sans" panose="020B0606030504020204" pitchFamily="34" charset="0"/>
            </a:endParaRPr>
          </a:p>
          <a:p>
            <a:r>
              <a:rPr lang="en-US" sz="2400">
                <a:solidFill>
                  <a:srgbClr val="2C2E8D"/>
                </a:solidFill>
                <a:latin typeface="Open Sans" panose="020B0606030504020204" pitchFamily="34" charset="0"/>
              </a:rPr>
              <a:t>Have a climate conversation!</a:t>
            </a:r>
          </a:p>
          <a:p>
            <a:r>
              <a:rPr lang="en-US" sz="2400">
                <a:solidFill>
                  <a:srgbClr val="2C2E8D"/>
                </a:solidFill>
                <a:latin typeface="Open Sans" panose="020B0606030504020204" pitchFamily="34" charset="0"/>
              </a:rPr>
              <a:t>- Who with?</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When is a good time?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What’s your opening line?</a:t>
            </a:r>
          </a:p>
        </p:txBody>
      </p:sp>
      <p:pic>
        <p:nvPicPr>
          <p:cNvPr id="6" name="Picture 5" descr="A picture containing bird, sitting, outdoor, bowl&#10;&#10;Description automatically generated">
            <a:extLst>
              <a:ext uri="{FF2B5EF4-FFF2-40B4-BE49-F238E27FC236}">
                <a16:creationId xmlns:a16="http://schemas.microsoft.com/office/drawing/2014/main" id="{A82E94CE-AD0D-835A-5B72-FB88D91A285F}"/>
              </a:ext>
            </a:extLst>
          </p:cNvPr>
          <p:cNvPicPr>
            <a:picLocks noChangeAspect="1"/>
          </p:cNvPicPr>
          <p:nvPr/>
        </p:nvPicPr>
        <p:blipFill>
          <a:blip r:embed="rId3"/>
          <a:stretch>
            <a:fillRect/>
          </a:stretch>
        </p:blipFill>
        <p:spPr>
          <a:xfrm>
            <a:off x="6667576" y="1842976"/>
            <a:ext cx="5285715" cy="3534821"/>
          </a:xfrm>
          <a:prstGeom prst="rect">
            <a:avLst/>
          </a:prstGeom>
        </p:spPr>
      </p:pic>
      <p:sp>
        <p:nvSpPr>
          <p:cNvPr id="8" name="TextBox 7">
            <a:extLst>
              <a:ext uri="{FF2B5EF4-FFF2-40B4-BE49-F238E27FC236}">
                <a16:creationId xmlns:a16="http://schemas.microsoft.com/office/drawing/2014/main" id="{BFC6F68C-9427-B434-1191-ADB940E96513}"/>
              </a:ext>
            </a:extLst>
          </p:cNvPr>
          <p:cNvSpPr txBox="1"/>
          <p:nvPr/>
        </p:nvSpPr>
        <p:spPr>
          <a:xfrm>
            <a:off x="572954" y="697797"/>
            <a:ext cx="11759323" cy="646331"/>
          </a:xfrm>
          <a:prstGeom prst="rect">
            <a:avLst/>
          </a:prstGeom>
          <a:noFill/>
        </p:spPr>
        <p:txBody>
          <a:bodyPr wrap="square" rtlCol="0">
            <a:spAutoFit/>
          </a:bodyPr>
          <a:lstStyle/>
          <a:p>
            <a:r>
              <a:rPr lang="en-US" sz="3600" b="1">
                <a:solidFill>
                  <a:srgbClr val="2C2E8D"/>
                </a:solidFill>
                <a:latin typeface="Open Sans" panose="020B0606030504020204" pitchFamily="34" charset="0"/>
                <a:ea typeface="La unica" panose="02000000000000000000" pitchFamily="2" charset="0"/>
                <a:cs typeface="Aharoni" panose="02010803020104030203" pitchFamily="2" charset="-79"/>
              </a:rPr>
              <a:t>(Entirely optional) Homework!</a:t>
            </a:r>
          </a:p>
        </p:txBody>
      </p:sp>
    </p:spTree>
    <p:extLst>
      <p:ext uri="{BB962C8B-B14F-4D97-AF65-F5344CB8AC3E}">
        <p14:creationId xmlns:p14="http://schemas.microsoft.com/office/powerpoint/2010/main" val="3409916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6F0AB-CB37-5F72-AA25-B1BB418A25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E4F24E-7A63-EBB7-685D-C2FE0F31C116}"/>
              </a:ext>
            </a:extLst>
          </p:cNvPr>
          <p:cNvSpPr txBox="1"/>
          <p:nvPr/>
        </p:nvSpPr>
        <p:spPr>
          <a:xfrm>
            <a:off x="690253" y="725908"/>
            <a:ext cx="9477080" cy="1015663"/>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Agenda</a:t>
            </a:r>
          </a:p>
          <a:p>
            <a:endParaRPr lang="en-US" sz="2400"/>
          </a:p>
        </p:txBody>
      </p:sp>
      <p:sp>
        <p:nvSpPr>
          <p:cNvPr id="4" name="TextBox 3">
            <a:extLst>
              <a:ext uri="{FF2B5EF4-FFF2-40B4-BE49-F238E27FC236}">
                <a16:creationId xmlns:a16="http://schemas.microsoft.com/office/drawing/2014/main" id="{BD13F168-F9C9-C547-3D59-638E93B36009}"/>
              </a:ext>
            </a:extLst>
          </p:cNvPr>
          <p:cNvSpPr txBox="1"/>
          <p:nvPr/>
        </p:nvSpPr>
        <p:spPr>
          <a:xfrm>
            <a:off x="6459323" y="2011050"/>
            <a:ext cx="4683413" cy="1200329"/>
          </a:xfrm>
          <a:prstGeom prst="rect">
            <a:avLst/>
          </a:prstGeom>
          <a:solidFill>
            <a:srgbClr val="F9E701"/>
          </a:solidFill>
          <a:ln>
            <a:solidFill>
              <a:srgbClr val="F9E701"/>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Two – The Science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Climate science 101</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Talking climate</a:t>
            </a:r>
          </a:p>
        </p:txBody>
      </p:sp>
      <p:sp>
        <p:nvSpPr>
          <p:cNvPr id="7" name="TextBox 6">
            <a:extLst>
              <a:ext uri="{FF2B5EF4-FFF2-40B4-BE49-F238E27FC236}">
                <a16:creationId xmlns:a16="http://schemas.microsoft.com/office/drawing/2014/main" id="{B1FD6655-D8E1-EFA9-7567-EFC012C60608}"/>
              </a:ext>
            </a:extLst>
          </p:cNvPr>
          <p:cNvSpPr txBox="1"/>
          <p:nvPr/>
        </p:nvSpPr>
        <p:spPr>
          <a:xfrm>
            <a:off x="1260894" y="3480858"/>
            <a:ext cx="5061529" cy="1559222"/>
          </a:xfrm>
          <a:prstGeom prst="rect">
            <a:avLst/>
          </a:prstGeom>
          <a:solidFill>
            <a:srgbClr val="F9E701"/>
          </a:solidFill>
          <a:ln>
            <a:solidFill>
              <a:srgbClr val="F9E701"/>
            </a:solidFill>
          </a:ln>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Three - The Impact</a:t>
            </a:r>
            <a:br>
              <a:rPr lang="en-US" sz="2400" b="1">
                <a:solidFill>
                  <a:srgbClr val="2C2E8D"/>
                </a:solidFill>
                <a:latin typeface="Open Sans" panose="020B0606030504020204" pitchFamily="34" charset="0"/>
                <a:ea typeface="La unica" panose="02000000000000000000" pitchFamily="2" charset="0"/>
                <a:cs typeface="Aharoni" panose="02010803020104030203" pitchFamily="2" charset="-79"/>
              </a:rPr>
            </a:br>
            <a:r>
              <a:rPr lang="en-US" sz="2400">
                <a:solidFill>
                  <a:srgbClr val="2C2E8D"/>
                </a:solidFill>
                <a:latin typeface="Open Sans" panose="020B0606030504020204" pitchFamily="34" charset="0"/>
              </a:rPr>
              <a:t>- Climate impact</a:t>
            </a:r>
          </a:p>
          <a:p>
            <a:r>
              <a:rPr lang="en-US" sz="2400">
                <a:solidFill>
                  <a:srgbClr val="2C2E8D"/>
                </a:solidFill>
                <a:latin typeface="Open Sans" panose="020B0606030504020204" pitchFamily="34" charset="0"/>
              </a:rPr>
              <a:t>- Adaptation and risk</a:t>
            </a:r>
          </a:p>
          <a:p>
            <a:r>
              <a:rPr lang="en-US" sz="2400">
                <a:solidFill>
                  <a:srgbClr val="2C2E8D"/>
                </a:solidFill>
                <a:latin typeface="Open Sans" panose="020B0606030504020204" pitchFamily="34" charset="0"/>
              </a:rPr>
              <a:t>- Carbon footprints</a:t>
            </a:r>
          </a:p>
        </p:txBody>
      </p:sp>
      <p:sp>
        <p:nvSpPr>
          <p:cNvPr id="9" name="TextBox 8">
            <a:extLst>
              <a:ext uri="{FF2B5EF4-FFF2-40B4-BE49-F238E27FC236}">
                <a16:creationId xmlns:a16="http://schemas.microsoft.com/office/drawing/2014/main" id="{68D1DF35-35C6-9959-8FE2-3A6AD37D4C59}"/>
              </a:ext>
            </a:extLst>
          </p:cNvPr>
          <p:cNvSpPr txBox="1"/>
          <p:nvPr/>
        </p:nvSpPr>
        <p:spPr>
          <a:xfrm>
            <a:off x="6467388" y="3429000"/>
            <a:ext cx="4675348" cy="1569660"/>
          </a:xfrm>
          <a:prstGeom prst="rect">
            <a:avLst/>
          </a:prstGeom>
          <a:solidFill>
            <a:srgbClr val="F9E701"/>
          </a:solidFill>
          <a:ln>
            <a:solidFill>
              <a:srgbClr val="F9E701"/>
            </a:solidFill>
          </a:ln>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Four – The Future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What action has been taken</a:t>
            </a:r>
          </a:p>
          <a:p>
            <a:r>
              <a:rPr lang="en-US" sz="2400">
                <a:solidFill>
                  <a:srgbClr val="2C2E8D"/>
                </a:solidFill>
                <a:latin typeface="Open Sans" panose="020B0606030504020204" pitchFamily="34" charset="0"/>
              </a:rPr>
              <a:t>- Looking ahead</a:t>
            </a:r>
          </a:p>
          <a:p>
            <a:r>
              <a:rPr lang="en-US" sz="2400">
                <a:solidFill>
                  <a:srgbClr val="2C2E8D"/>
                </a:solidFill>
                <a:latin typeface="Open Sans" panose="020B0606030504020204" pitchFamily="34" charset="0"/>
              </a:rPr>
              <a:t>- Carbon Literacy Pledges</a:t>
            </a:r>
          </a:p>
        </p:txBody>
      </p:sp>
      <p:sp>
        <p:nvSpPr>
          <p:cNvPr id="6" name="TextBox 5">
            <a:extLst>
              <a:ext uri="{FF2B5EF4-FFF2-40B4-BE49-F238E27FC236}">
                <a16:creationId xmlns:a16="http://schemas.microsoft.com/office/drawing/2014/main" id="{4873367E-896E-75DE-C7A8-C755E59E72B5}"/>
              </a:ext>
            </a:extLst>
          </p:cNvPr>
          <p:cNvSpPr txBox="1"/>
          <p:nvPr/>
        </p:nvSpPr>
        <p:spPr>
          <a:xfrm>
            <a:off x="1260894" y="2011050"/>
            <a:ext cx="5061529" cy="1200329"/>
          </a:xfrm>
          <a:prstGeom prst="rect">
            <a:avLst/>
          </a:prstGeom>
          <a:solidFill>
            <a:srgbClr val="F9E701"/>
          </a:solidFill>
          <a:ln>
            <a:solidFill>
              <a:srgbClr val="F9E701"/>
            </a:solidFill>
          </a:ln>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p>
            <a:r>
              <a:rPr lang="en-US" sz="2400" b="1">
                <a:solidFill>
                  <a:srgbClr val="2C2E8D"/>
                </a:solidFill>
                <a:ea typeface="+mn-lt"/>
                <a:cs typeface="+mn-lt"/>
              </a:rPr>
              <a:t>Workshop One - Getting Started</a:t>
            </a:r>
            <a:endParaRPr lang="en-US" b="1">
              <a:solidFill>
                <a:srgbClr val="2C2E8D"/>
              </a:solidFill>
              <a:ea typeface="+mn-lt"/>
              <a:cs typeface="+mn-lt"/>
            </a:endParaRPr>
          </a:p>
          <a:p>
            <a:pPr marL="342900" indent="-342900">
              <a:buFont typeface="Calibri"/>
              <a:buChar char="-"/>
            </a:pPr>
            <a:r>
              <a:rPr lang="en-US" sz="2400">
                <a:solidFill>
                  <a:srgbClr val="2C2E8D"/>
                </a:solidFill>
                <a:ea typeface="+mn-lt"/>
                <a:cs typeface="+mn-lt"/>
              </a:rPr>
              <a:t>Carbon </a:t>
            </a:r>
            <a:r>
              <a:rPr lang="en-US" sz="2400" err="1">
                <a:solidFill>
                  <a:srgbClr val="2C2E8D"/>
                </a:solidFill>
                <a:ea typeface="+mn-lt"/>
                <a:cs typeface="+mn-lt"/>
              </a:rPr>
              <a:t>footprinting</a:t>
            </a:r>
            <a:r>
              <a:rPr lang="en-US" sz="2400">
                <a:solidFill>
                  <a:srgbClr val="2C2E8D"/>
                </a:solidFill>
                <a:ea typeface="+mn-lt"/>
                <a:cs typeface="+mn-lt"/>
              </a:rPr>
              <a:t> </a:t>
            </a:r>
            <a:endParaRPr lang="en-US">
              <a:solidFill>
                <a:srgbClr val="2C2E8D"/>
              </a:solidFill>
              <a:ea typeface="+mn-lt"/>
              <a:cs typeface="+mn-lt"/>
            </a:endParaRPr>
          </a:p>
          <a:p>
            <a:pPr marL="342900" indent="-342900">
              <a:buFont typeface="Calibri"/>
              <a:buChar char="-"/>
            </a:pPr>
            <a:r>
              <a:rPr lang="en-US" sz="2400">
                <a:solidFill>
                  <a:srgbClr val="2C2E8D"/>
                </a:solidFill>
                <a:ea typeface="+mn-lt"/>
                <a:cs typeface="+mn-lt"/>
              </a:rPr>
              <a:t>Saving energy:</a:t>
            </a:r>
            <a:endParaRPr lang="en-US">
              <a:solidFill>
                <a:srgbClr val="2C2E8D"/>
              </a:solidFill>
              <a:ea typeface="+mn-lt"/>
              <a:cs typeface="+mn-lt"/>
            </a:endParaRPr>
          </a:p>
        </p:txBody>
      </p:sp>
      <p:sp>
        <p:nvSpPr>
          <p:cNvPr id="3" name="Right Arrow 17">
            <a:extLst>
              <a:ext uri="{FF2B5EF4-FFF2-40B4-BE49-F238E27FC236}">
                <a16:creationId xmlns:a16="http://schemas.microsoft.com/office/drawing/2014/main" id="{19163641-4007-AC9E-8C98-E9382A28A733}"/>
              </a:ext>
            </a:extLst>
          </p:cNvPr>
          <p:cNvSpPr/>
          <p:nvPr/>
        </p:nvSpPr>
        <p:spPr>
          <a:xfrm>
            <a:off x="220938" y="3480858"/>
            <a:ext cx="1039956" cy="507414"/>
          </a:xfrm>
          <a:prstGeom prst="rightArrow">
            <a:avLst/>
          </a:prstGeom>
          <a:solidFill>
            <a:srgbClr val="FF5237"/>
          </a:solidFill>
          <a:ln>
            <a:solidFill>
              <a:srgbClr val="FF5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011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7B8E2-43CE-F8A2-79E8-A5469AF9BC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C70C1F-60CD-672B-96F6-FB9D716607FC}"/>
              </a:ext>
            </a:extLst>
          </p:cNvPr>
          <p:cNvSpPr txBox="1"/>
          <p:nvPr/>
        </p:nvSpPr>
        <p:spPr>
          <a:xfrm>
            <a:off x="336304" y="2437283"/>
            <a:ext cx="11759323" cy="666786"/>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Questions?</a:t>
            </a:r>
          </a:p>
        </p:txBody>
      </p:sp>
    </p:spTree>
    <p:extLst>
      <p:ext uri="{BB962C8B-B14F-4D97-AF65-F5344CB8AC3E}">
        <p14:creationId xmlns:p14="http://schemas.microsoft.com/office/powerpoint/2010/main" val="520508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AFD39-74B1-5D96-16FA-2E5C7398ABD5}"/>
              </a:ext>
            </a:extLst>
          </p:cNvPr>
          <p:cNvSpPr>
            <a:spLocks noGrp="1"/>
          </p:cNvSpPr>
          <p:nvPr>
            <p:ph type="ctrTitle"/>
          </p:nvPr>
        </p:nvSpPr>
        <p:spPr>
          <a:xfrm>
            <a:off x="512536" y="197895"/>
            <a:ext cx="9144000" cy="1100945"/>
          </a:xfrm>
        </p:spPr>
        <p:txBody>
          <a:bodyPr>
            <a:normAutofit/>
          </a:bodyPr>
          <a:lstStyle/>
          <a:p>
            <a:pPr algn="l"/>
            <a:r>
              <a:rPr lang="en-GB"/>
              <a:t>The Online CAP Tool</a:t>
            </a:r>
            <a:endParaRPr lang="en-US"/>
          </a:p>
        </p:txBody>
      </p:sp>
      <p:sp>
        <p:nvSpPr>
          <p:cNvPr id="3" name="Subtitle 2">
            <a:extLst>
              <a:ext uri="{FF2B5EF4-FFF2-40B4-BE49-F238E27FC236}">
                <a16:creationId xmlns:a16="http://schemas.microsoft.com/office/drawing/2014/main" id="{757BBE31-93CD-6860-1BA1-EA712ED906AD}"/>
              </a:ext>
            </a:extLst>
          </p:cNvPr>
          <p:cNvSpPr>
            <a:spLocks noGrp="1"/>
          </p:cNvSpPr>
          <p:nvPr>
            <p:ph type="subTitle" idx="1"/>
          </p:nvPr>
        </p:nvSpPr>
        <p:spPr>
          <a:xfrm>
            <a:off x="512164" y="1437759"/>
            <a:ext cx="11055245" cy="554327"/>
          </a:xfrm>
        </p:spPr>
        <p:txBody>
          <a:bodyPr vert="horz" lIns="91440" tIns="45720" rIns="91440" bIns="45720" rtlCol="0" anchor="t">
            <a:noAutofit/>
          </a:bodyPr>
          <a:lstStyle/>
          <a:p>
            <a:pPr algn="l"/>
            <a:r>
              <a:rPr lang="en-GB" sz="1800"/>
              <a:t>Your climate actions plans are currently being uploaded to the CAP tool </a:t>
            </a:r>
            <a:endParaRPr lang="en-US" sz="1800" i="1">
              <a:ea typeface="Open Sans"/>
              <a:cs typeface="Open Sans"/>
            </a:endParaRPr>
          </a:p>
          <a:p>
            <a:pPr algn="l"/>
            <a:r>
              <a:rPr lang="en-GB" sz="1800" i="1"/>
              <a:t>@ ClimateActionPlan.org.uk</a:t>
            </a:r>
            <a:endParaRPr lang="en-US" sz="1800" i="1">
              <a:ea typeface="Open Sans"/>
              <a:cs typeface="Open Sans"/>
            </a:endParaRPr>
          </a:p>
          <a:p>
            <a:pPr algn="l"/>
            <a:endParaRPr lang="en-GB">
              <a:ea typeface="Open Sans"/>
              <a:cs typeface="Open Sans"/>
            </a:endParaRPr>
          </a:p>
          <a:p>
            <a:pPr marL="342900" indent="-342900" algn="l">
              <a:buChar char="•"/>
            </a:pPr>
            <a:endParaRPr lang="en-GB"/>
          </a:p>
        </p:txBody>
      </p:sp>
      <p:sp>
        <p:nvSpPr>
          <p:cNvPr id="5" name="Subtitle 2">
            <a:extLst>
              <a:ext uri="{FF2B5EF4-FFF2-40B4-BE49-F238E27FC236}">
                <a16:creationId xmlns:a16="http://schemas.microsoft.com/office/drawing/2014/main" id="{8447F989-6602-F393-71D3-8D239B348C54}"/>
              </a:ext>
            </a:extLst>
          </p:cNvPr>
          <p:cNvSpPr txBox="1">
            <a:spLocks/>
          </p:cNvSpPr>
          <p:nvPr/>
        </p:nvSpPr>
        <p:spPr>
          <a:xfrm>
            <a:off x="8146631" y="2732456"/>
            <a:ext cx="3748211" cy="3688505"/>
          </a:xfrm>
          <a:prstGeom prst="rect">
            <a:avLst/>
          </a:prstGeom>
        </p:spPr>
        <p:txBody>
          <a:bodyPr vert="horz" lIns="91440" tIns="45720" rIns="91440" bIns="45720" rtlCol="0" anchor="t">
            <a:normAutofit/>
          </a:bodyPr>
          <a:lstStyle>
            <a:lvl1pPr marL="0" indent="0" algn="ctr" defTabSz="914377" rtl="0" eaLnBrk="1" latinLnBrk="0" hangingPunct="1">
              <a:lnSpc>
                <a:spcPct val="90000"/>
              </a:lnSpc>
              <a:spcBef>
                <a:spcPts val="1000"/>
              </a:spcBef>
              <a:buFont typeface="Wingdings" panose="05000000000000000000" pitchFamily="2" charset="2"/>
              <a:buNone/>
              <a:defRPr sz="2400" kern="1200">
                <a:solidFill>
                  <a:srgbClr val="2C2E8D"/>
                </a:solidFill>
                <a:latin typeface="+mn-lt"/>
                <a:ea typeface="+mn-ea"/>
                <a:cs typeface="+mn-cs"/>
              </a:defRPr>
            </a:lvl1pPr>
            <a:lvl2pPr marL="457189" indent="0" algn="ctr" defTabSz="914377" rtl="0" eaLnBrk="1" latinLnBrk="0" hangingPunct="1">
              <a:lnSpc>
                <a:spcPct val="90000"/>
              </a:lnSpc>
              <a:spcBef>
                <a:spcPts val="500"/>
              </a:spcBef>
              <a:buFont typeface="Wingdings" panose="05000000000000000000" pitchFamily="2" charset="2"/>
              <a:buNone/>
              <a:defRPr sz="2000" kern="1200">
                <a:solidFill>
                  <a:srgbClr val="2C2E8D"/>
                </a:solidFill>
                <a:latin typeface="+mn-lt"/>
                <a:ea typeface="+mn-ea"/>
                <a:cs typeface="+mn-cs"/>
              </a:defRPr>
            </a:lvl2pPr>
            <a:lvl3pPr marL="914377" indent="0" algn="ctr" defTabSz="914377" rtl="0" eaLnBrk="1" latinLnBrk="0" hangingPunct="1">
              <a:lnSpc>
                <a:spcPct val="90000"/>
              </a:lnSpc>
              <a:spcBef>
                <a:spcPts val="500"/>
              </a:spcBef>
              <a:buFont typeface="Wingdings" panose="05000000000000000000" pitchFamily="2" charset="2"/>
              <a:buNone/>
              <a:defRPr sz="1800" kern="1200">
                <a:solidFill>
                  <a:srgbClr val="2C2E8D"/>
                </a:solidFill>
                <a:latin typeface="+mn-lt"/>
                <a:ea typeface="+mn-ea"/>
                <a:cs typeface="+mn-cs"/>
              </a:defRPr>
            </a:lvl3pPr>
            <a:lvl4pPr marL="1371566" indent="0" algn="ctr" defTabSz="914377" rtl="0" eaLnBrk="1" latinLnBrk="0" hangingPunct="1">
              <a:lnSpc>
                <a:spcPct val="90000"/>
              </a:lnSpc>
              <a:spcBef>
                <a:spcPts val="500"/>
              </a:spcBef>
              <a:buFont typeface="Wingdings" panose="05000000000000000000" pitchFamily="2" charset="2"/>
              <a:buNone/>
              <a:defRPr sz="1600" kern="1200">
                <a:solidFill>
                  <a:srgbClr val="2C2E8D"/>
                </a:solidFill>
                <a:latin typeface="+mn-lt"/>
                <a:ea typeface="+mn-ea"/>
                <a:cs typeface="+mn-cs"/>
              </a:defRPr>
            </a:lvl4pPr>
            <a:lvl5pPr marL="1828754" indent="0" algn="ctr" defTabSz="914377" rtl="0" eaLnBrk="1" latinLnBrk="0" hangingPunct="1">
              <a:lnSpc>
                <a:spcPct val="90000"/>
              </a:lnSpc>
              <a:spcBef>
                <a:spcPts val="500"/>
              </a:spcBef>
              <a:buFont typeface="Wingdings" panose="05000000000000000000" pitchFamily="2" charset="2"/>
              <a:buNone/>
              <a:defRPr sz="1600" kern="1200">
                <a:solidFill>
                  <a:srgbClr val="2C2E8D"/>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a:ea typeface="Open Sans"/>
                <a:cs typeface="Open Sans"/>
              </a:rPr>
              <a:t>In this session I will quickly show you:</a:t>
            </a:r>
          </a:p>
          <a:p>
            <a:pPr marL="342900" indent="-342900" algn="l">
              <a:buFont typeface="Wingdings" panose="05000000000000000000" pitchFamily="2" charset="2"/>
              <a:buChar char="•"/>
            </a:pPr>
            <a:r>
              <a:rPr lang="en-GB" sz="1600"/>
              <a:t>How to use the CAP site</a:t>
            </a:r>
            <a:endParaRPr lang="en-GB" sz="1600">
              <a:ea typeface="Open Sans"/>
              <a:cs typeface="Open Sans"/>
            </a:endParaRPr>
          </a:p>
          <a:p>
            <a:pPr marL="342900" indent="-342900" algn="l">
              <a:buFont typeface="Wingdings" panose="05000000000000000000" pitchFamily="2" charset="2"/>
              <a:buChar char="•"/>
            </a:pPr>
            <a:r>
              <a:rPr lang="en-GB" sz="1600"/>
              <a:t>What your plans will look like</a:t>
            </a:r>
            <a:endParaRPr lang="en-GB" sz="1600">
              <a:ea typeface="Open Sans"/>
              <a:cs typeface="Open Sans"/>
            </a:endParaRPr>
          </a:p>
          <a:p>
            <a:pPr marL="342900" indent="-342900" algn="l">
              <a:buFont typeface="Wingdings" panose="05000000000000000000" pitchFamily="2" charset="2"/>
              <a:buChar char="•"/>
            </a:pPr>
            <a:r>
              <a:rPr lang="en-GB" sz="1600"/>
              <a:t>How to add new actions </a:t>
            </a:r>
            <a:endParaRPr lang="en-GB" sz="1600">
              <a:ea typeface="Open Sans"/>
              <a:cs typeface="Open Sans"/>
            </a:endParaRPr>
          </a:p>
          <a:p>
            <a:pPr marL="342900" indent="-342900" algn="l">
              <a:buChar char="•"/>
            </a:pPr>
            <a:endParaRPr lang="en-GB" sz="1600">
              <a:ea typeface="Open Sans"/>
              <a:cs typeface="Open Sans"/>
            </a:endParaRPr>
          </a:p>
          <a:p>
            <a:pPr algn="l"/>
            <a:r>
              <a:rPr lang="en-GB" sz="1600">
                <a:ea typeface="Open Sans"/>
                <a:cs typeface="Open Sans"/>
              </a:rPr>
              <a:t>&amp; explain the new functionality coming soon</a:t>
            </a:r>
          </a:p>
          <a:p>
            <a:pPr marL="342900" indent="-342900" algn="l">
              <a:buFont typeface="Wingdings" panose="05000000000000000000" pitchFamily="2" charset="2"/>
              <a:buChar char="•"/>
            </a:pPr>
            <a:endParaRPr lang="en-GB" sz="1600">
              <a:ea typeface="Open Sans"/>
              <a:cs typeface="Open Sans"/>
            </a:endParaRPr>
          </a:p>
          <a:p>
            <a:pPr marL="342900" indent="-342900" algn="l">
              <a:buFont typeface="Wingdings" panose="05000000000000000000" pitchFamily="2" charset="2"/>
              <a:buChar char="•"/>
            </a:pPr>
            <a:endParaRPr lang="en-GB"/>
          </a:p>
          <a:p>
            <a:pPr marL="342900" indent="-342900" algn="l">
              <a:buFont typeface="Wingdings" panose="05000000000000000000" pitchFamily="2" charset="2"/>
              <a:buChar char="•"/>
            </a:pPr>
            <a:endParaRPr lang="en-GB">
              <a:ea typeface="Open Sans"/>
              <a:cs typeface="Open Sans"/>
            </a:endParaRPr>
          </a:p>
        </p:txBody>
      </p:sp>
      <p:pic>
        <p:nvPicPr>
          <p:cNvPr id="6" name="Picture 5" descr="A screenshot of a website&#10;&#10;AI-generated content may be incorrect.">
            <a:extLst>
              <a:ext uri="{FF2B5EF4-FFF2-40B4-BE49-F238E27FC236}">
                <a16:creationId xmlns:a16="http://schemas.microsoft.com/office/drawing/2014/main" id="{1BD4DEA1-9809-1155-8D9D-B3CF4B84689A}"/>
              </a:ext>
            </a:extLst>
          </p:cNvPr>
          <p:cNvPicPr>
            <a:picLocks noChangeAspect="1"/>
          </p:cNvPicPr>
          <p:nvPr/>
        </p:nvPicPr>
        <p:blipFill>
          <a:blip r:embed="rId2"/>
          <a:stretch>
            <a:fillRect/>
          </a:stretch>
        </p:blipFill>
        <p:spPr>
          <a:xfrm>
            <a:off x="518304" y="2294989"/>
            <a:ext cx="7238999" cy="3675155"/>
          </a:xfrm>
          <a:prstGeom prst="rect">
            <a:avLst/>
          </a:prstGeom>
          <a:ln>
            <a:solidFill>
              <a:srgbClr val="4472C4"/>
            </a:solidFill>
          </a:ln>
        </p:spPr>
      </p:pic>
    </p:spTree>
    <p:extLst>
      <p:ext uri="{BB962C8B-B14F-4D97-AF65-F5344CB8AC3E}">
        <p14:creationId xmlns:p14="http://schemas.microsoft.com/office/powerpoint/2010/main" val="2727457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A29D3-F877-99ED-9D82-FD8703347B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D6F3BD-17F9-6935-FCAF-84676C478812}"/>
              </a:ext>
            </a:extLst>
          </p:cNvPr>
          <p:cNvSpPr txBox="1"/>
          <p:nvPr/>
        </p:nvSpPr>
        <p:spPr>
          <a:xfrm>
            <a:off x="690253" y="725908"/>
            <a:ext cx="9477080" cy="1015663"/>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Agenda</a:t>
            </a:r>
          </a:p>
          <a:p>
            <a:endParaRPr lang="en-US" sz="2400"/>
          </a:p>
        </p:txBody>
      </p:sp>
      <p:sp>
        <p:nvSpPr>
          <p:cNvPr id="4" name="TextBox 3">
            <a:extLst>
              <a:ext uri="{FF2B5EF4-FFF2-40B4-BE49-F238E27FC236}">
                <a16:creationId xmlns:a16="http://schemas.microsoft.com/office/drawing/2014/main" id="{F26226C4-B992-4273-9975-775482203B70}"/>
              </a:ext>
            </a:extLst>
          </p:cNvPr>
          <p:cNvSpPr txBox="1"/>
          <p:nvPr/>
        </p:nvSpPr>
        <p:spPr>
          <a:xfrm>
            <a:off x="6459323" y="2011050"/>
            <a:ext cx="4683413" cy="1200329"/>
          </a:xfrm>
          <a:prstGeom prst="rect">
            <a:avLst/>
          </a:prstGeom>
          <a:solidFill>
            <a:srgbClr val="F9E701"/>
          </a:solidFill>
          <a:ln>
            <a:solidFill>
              <a:srgbClr val="F9E701"/>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Two – The Science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Climate science 101</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Talking climate</a:t>
            </a:r>
          </a:p>
        </p:txBody>
      </p:sp>
      <p:sp>
        <p:nvSpPr>
          <p:cNvPr id="7" name="TextBox 6">
            <a:extLst>
              <a:ext uri="{FF2B5EF4-FFF2-40B4-BE49-F238E27FC236}">
                <a16:creationId xmlns:a16="http://schemas.microsoft.com/office/drawing/2014/main" id="{A1F42713-E82E-C600-78B4-AB64C4A98C8E}"/>
              </a:ext>
            </a:extLst>
          </p:cNvPr>
          <p:cNvSpPr txBox="1"/>
          <p:nvPr/>
        </p:nvSpPr>
        <p:spPr>
          <a:xfrm>
            <a:off x="1260894" y="3480858"/>
            <a:ext cx="5061529" cy="1559222"/>
          </a:xfrm>
          <a:prstGeom prst="rect">
            <a:avLst/>
          </a:prstGeom>
          <a:solidFill>
            <a:srgbClr val="F9E701"/>
          </a:solidFill>
          <a:ln>
            <a:solidFill>
              <a:srgbClr val="F9E701"/>
            </a:solidFill>
          </a:ln>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Three - The Impact</a:t>
            </a:r>
            <a:br>
              <a:rPr lang="en-US" sz="2400" b="1">
                <a:solidFill>
                  <a:srgbClr val="2C2E8D"/>
                </a:solidFill>
                <a:latin typeface="Open Sans" panose="020B0606030504020204" pitchFamily="34" charset="0"/>
                <a:ea typeface="La unica" panose="02000000000000000000" pitchFamily="2" charset="0"/>
                <a:cs typeface="Aharoni" panose="02010803020104030203" pitchFamily="2" charset="-79"/>
              </a:rPr>
            </a:br>
            <a:r>
              <a:rPr lang="en-US" sz="2400">
                <a:solidFill>
                  <a:srgbClr val="2C2E8D"/>
                </a:solidFill>
                <a:latin typeface="Open Sans" panose="020B0606030504020204" pitchFamily="34" charset="0"/>
              </a:rPr>
              <a:t>- Climate impact</a:t>
            </a:r>
          </a:p>
          <a:p>
            <a:r>
              <a:rPr lang="en-US" sz="2400">
                <a:solidFill>
                  <a:srgbClr val="2C2E8D"/>
                </a:solidFill>
                <a:latin typeface="Open Sans" panose="020B0606030504020204" pitchFamily="34" charset="0"/>
              </a:rPr>
              <a:t>- Adaptation and risk</a:t>
            </a:r>
          </a:p>
          <a:p>
            <a:r>
              <a:rPr lang="en-US" sz="2400">
                <a:solidFill>
                  <a:srgbClr val="2C2E8D"/>
                </a:solidFill>
                <a:latin typeface="Open Sans" panose="020B0606030504020204" pitchFamily="34" charset="0"/>
              </a:rPr>
              <a:t>- Carbon footprints</a:t>
            </a:r>
          </a:p>
        </p:txBody>
      </p:sp>
      <p:sp>
        <p:nvSpPr>
          <p:cNvPr id="9" name="TextBox 8">
            <a:extLst>
              <a:ext uri="{FF2B5EF4-FFF2-40B4-BE49-F238E27FC236}">
                <a16:creationId xmlns:a16="http://schemas.microsoft.com/office/drawing/2014/main" id="{364FA59B-29F1-D20F-9C12-E353FA954600}"/>
              </a:ext>
            </a:extLst>
          </p:cNvPr>
          <p:cNvSpPr txBox="1"/>
          <p:nvPr/>
        </p:nvSpPr>
        <p:spPr>
          <a:xfrm>
            <a:off x="6467388" y="3429000"/>
            <a:ext cx="4675348" cy="1569660"/>
          </a:xfrm>
          <a:prstGeom prst="rect">
            <a:avLst/>
          </a:prstGeom>
          <a:solidFill>
            <a:srgbClr val="F9E701"/>
          </a:solidFill>
          <a:ln>
            <a:solidFill>
              <a:srgbClr val="F9E701"/>
            </a:solidFill>
          </a:ln>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Four – The Future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What action has been taken</a:t>
            </a:r>
          </a:p>
          <a:p>
            <a:r>
              <a:rPr lang="en-US" sz="2400">
                <a:solidFill>
                  <a:srgbClr val="2C2E8D"/>
                </a:solidFill>
                <a:latin typeface="Open Sans" panose="020B0606030504020204" pitchFamily="34" charset="0"/>
              </a:rPr>
              <a:t>- Looking ahead</a:t>
            </a:r>
          </a:p>
          <a:p>
            <a:r>
              <a:rPr lang="en-US" sz="2400">
                <a:solidFill>
                  <a:srgbClr val="2C2E8D"/>
                </a:solidFill>
                <a:latin typeface="Open Sans" panose="020B0606030504020204" pitchFamily="34" charset="0"/>
              </a:rPr>
              <a:t>- Carbon Literacy Pledges</a:t>
            </a:r>
          </a:p>
        </p:txBody>
      </p:sp>
      <p:sp>
        <p:nvSpPr>
          <p:cNvPr id="6" name="TextBox 5">
            <a:extLst>
              <a:ext uri="{FF2B5EF4-FFF2-40B4-BE49-F238E27FC236}">
                <a16:creationId xmlns:a16="http://schemas.microsoft.com/office/drawing/2014/main" id="{AADD5602-CE22-4822-B0E3-88913CA089C0}"/>
              </a:ext>
            </a:extLst>
          </p:cNvPr>
          <p:cNvSpPr txBox="1"/>
          <p:nvPr/>
        </p:nvSpPr>
        <p:spPr>
          <a:xfrm>
            <a:off x="1260894" y="2011050"/>
            <a:ext cx="5061529" cy="1200329"/>
          </a:xfrm>
          <a:prstGeom prst="rect">
            <a:avLst/>
          </a:prstGeom>
          <a:solidFill>
            <a:srgbClr val="F9E701"/>
          </a:solidFill>
          <a:ln>
            <a:solidFill>
              <a:srgbClr val="F9E701"/>
            </a:solidFill>
          </a:ln>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p>
            <a:r>
              <a:rPr lang="en-US" sz="2400" b="1">
                <a:solidFill>
                  <a:srgbClr val="2C2E8D"/>
                </a:solidFill>
                <a:ea typeface="+mn-lt"/>
                <a:cs typeface="+mn-lt"/>
              </a:rPr>
              <a:t>Workshop One - Getting Started</a:t>
            </a:r>
            <a:endParaRPr lang="en-US" b="1">
              <a:solidFill>
                <a:srgbClr val="2C2E8D"/>
              </a:solidFill>
              <a:ea typeface="+mn-lt"/>
              <a:cs typeface="+mn-lt"/>
            </a:endParaRPr>
          </a:p>
          <a:p>
            <a:pPr marL="342900" indent="-342900">
              <a:buFont typeface="Calibri"/>
              <a:buChar char="-"/>
            </a:pPr>
            <a:r>
              <a:rPr lang="en-US" sz="2400">
                <a:solidFill>
                  <a:srgbClr val="2C2E8D"/>
                </a:solidFill>
                <a:ea typeface="+mn-lt"/>
                <a:cs typeface="+mn-lt"/>
              </a:rPr>
              <a:t>Carbon </a:t>
            </a:r>
            <a:r>
              <a:rPr lang="en-US" sz="2400" err="1">
                <a:solidFill>
                  <a:srgbClr val="2C2E8D"/>
                </a:solidFill>
                <a:ea typeface="+mn-lt"/>
                <a:cs typeface="+mn-lt"/>
              </a:rPr>
              <a:t>footprinting</a:t>
            </a:r>
            <a:r>
              <a:rPr lang="en-US" sz="2400">
                <a:solidFill>
                  <a:srgbClr val="2C2E8D"/>
                </a:solidFill>
                <a:ea typeface="+mn-lt"/>
                <a:cs typeface="+mn-lt"/>
              </a:rPr>
              <a:t> </a:t>
            </a:r>
            <a:endParaRPr lang="en-US">
              <a:solidFill>
                <a:srgbClr val="2C2E8D"/>
              </a:solidFill>
              <a:ea typeface="+mn-lt"/>
              <a:cs typeface="+mn-lt"/>
            </a:endParaRPr>
          </a:p>
          <a:p>
            <a:pPr marL="342900" indent="-342900">
              <a:buFont typeface="Calibri"/>
              <a:buChar char="-"/>
            </a:pPr>
            <a:r>
              <a:rPr lang="en-US" sz="2400">
                <a:solidFill>
                  <a:srgbClr val="2C2E8D"/>
                </a:solidFill>
                <a:ea typeface="+mn-lt"/>
                <a:cs typeface="+mn-lt"/>
              </a:rPr>
              <a:t>Saving energy:</a:t>
            </a:r>
            <a:endParaRPr lang="en-US">
              <a:solidFill>
                <a:srgbClr val="2C2E8D"/>
              </a:solidFill>
              <a:ea typeface="+mn-lt"/>
              <a:cs typeface="+mn-lt"/>
            </a:endParaRPr>
          </a:p>
        </p:txBody>
      </p:sp>
      <p:sp>
        <p:nvSpPr>
          <p:cNvPr id="5" name="Arrow: Left 4">
            <a:extLst>
              <a:ext uri="{FF2B5EF4-FFF2-40B4-BE49-F238E27FC236}">
                <a16:creationId xmlns:a16="http://schemas.microsoft.com/office/drawing/2014/main" id="{63799638-770F-8C04-0D7D-495F356FCF69}"/>
              </a:ext>
            </a:extLst>
          </p:cNvPr>
          <p:cNvSpPr/>
          <p:nvPr/>
        </p:nvSpPr>
        <p:spPr>
          <a:xfrm>
            <a:off x="10369826" y="2567608"/>
            <a:ext cx="1474304" cy="563217"/>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469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761E5F-3391-ED32-214F-DDE9E5C6534E}"/>
              </a:ext>
            </a:extLst>
          </p:cNvPr>
          <p:cNvSpPr txBox="1"/>
          <p:nvPr/>
        </p:nvSpPr>
        <p:spPr>
          <a:xfrm>
            <a:off x="865899" y="484032"/>
            <a:ext cx="9477080" cy="1015663"/>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Introduction to Carbon Literacy</a:t>
            </a:r>
          </a:p>
          <a:p>
            <a:endParaRPr lang="en-US" sz="2400"/>
          </a:p>
        </p:txBody>
      </p:sp>
      <p:pic>
        <p:nvPicPr>
          <p:cNvPr id="7" name="Picture 6" descr="Graphical user interface, text, letter&#10;&#10;Description automatically generated">
            <a:extLst>
              <a:ext uri="{FF2B5EF4-FFF2-40B4-BE49-F238E27FC236}">
                <a16:creationId xmlns:a16="http://schemas.microsoft.com/office/drawing/2014/main" id="{DDB9CD52-F3BE-37FB-FFC1-D9C3622D99C0}"/>
              </a:ext>
            </a:extLst>
          </p:cNvPr>
          <p:cNvPicPr>
            <a:picLocks noChangeAspect="1"/>
          </p:cNvPicPr>
          <p:nvPr/>
        </p:nvPicPr>
        <p:blipFill>
          <a:blip r:embed="rId3"/>
          <a:stretch>
            <a:fillRect/>
          </a:stretch>
        </p:blipFill>
        <p:spPr>
          <a:xfrm>
            <a:off x="735488" y="1980640"/>
            <a:ext cx="10721023" cy="313227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61ABC812-D338-E1DE-F2FE-B4E0838D56B2}"/>
              </a:ext>
            </a:extLst>
          </p:cNvPr>
          <p:cNvPicPr>
            <a:picLocks noChangeAspect="1"/>
          </p:cNvPicPr>
          <p:nvPr/>
        </p:nvPicPr>
        <p:blipFill>
          <a:blip r:embed="rId4"/>
          <a:stretch>
            <a:fillRect/>
          </a:stretch>
        </p:blipFill>
        <p:spPr>
          <a:xfrm>
            <a:off x="228774" y="5426362"/>
            <a:ext cx="1274250" cy="1274250"/>
          </a:xfrm>
          <a:prstGeom prst="rect">
            <a:avLst/>
          </a:prstGeom>
        </p:spPr>
      </p:pic>
    </p:spTree>
    <p:extLst>
      <p:ext uri="{BB962C8B-B14F-4D97-AF65-F5344CB8AC3E}">
        <p14:creationId xmlns:p14="http://schemas.microsoft.com/office/powerpoint/2010/main" val="1664036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BA5939-B3C6-3D5A-26D2-929A7E1DE140}"/>
              </a:ext>
            </a:extLst>
          </p:cNvPr>
          <p:cNvSpPr txBox="1"/>
          <p:nvPr/>
        </p:nvSpPr>
        <p:spPr>
          <a:xfrm>
            <a:off x="865899" y="484032"/>
            <a:ext cx="9477080" cy="1015663"/>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Learning Objectives</a:t>
            </a:r>
          </a:p>
          <a:p>
            <a:endParaRPr lang="en-US" sz="2400"/>
          </a:p>
        </p:txBody>
      </p:sp>
      <p:sp>
        <p:nvSpPr>
          <p:cNvPr id="3" name="TextBox 2">
            <a:extLst>
              <a:ext uri="{FF2B5EF4-FFF2-40B4-BE49-F238E27FC236}">
                <a16:creationId xmlns:a16="http://schemas.microsoft.com/office/drawing/2014/main" id="{5B94344F-2E25-876A-B572-680DF40DF02B}"/>
              </a:ext>
            </a:extLst>
          </p:cNvPr>
          <p:cNvSpPr txBox="1"/>
          <p:nvPr/>
        </p:nvSpPr>
        <p:spPr>
          <a:xfrm>
            <a:off x="1206160" y="2043250"/>
            <a:ext cx="9351389" cy="2923877"/>
          </a:xfrm>
          <a:prstGeom prst="rect">
            <a:avLst/>
          </a:prstGeom>
          <a:noFill/>
        </p:spPr>
        <p:txBody>
          <a:bodyPr wrap="square" rtlCol="0">
            <a:spAutoFit/>
          </a:bodyPr>
          <a:lstStyle/>
          <a:p>
            <a:pPr marL="380990" indent="-380990">
              <a:buFont typeface="Arial" panose="020B0604020202020204" pitchFamily="34" charset="0"/>
              <a:buChar char="•"/>
            </a:pPr>
            <a:r>
              <a:rPr lang="en-GB" sz="2000">
                <a:solidFill>
                  <a:srgbClr val="2C2E8D"/>
                </a:solidFill>
                <a:latin typeface="Open Sans" panose="020B0606030504020204" pitchFamily="34" charset="0"/>
              </a:rPr>
              <a:t>Gained an understanding of the</a:t>
            </a:r>
            <a:r>
              <a:rPr lang="en-GB" sz="2000" b="1">
                <a:solidFill>
                  <a:srgbClr val="2C2E8D"/>
                </a:solidFill>
                <a:latin typeface="Open Sans" panose="020B0606030504020204" pitchFamily="34" charset="0"/>
              </a:rPr>
              <a:t> basic science of climate change</a:t>
            </a:r>
            <a:r>
              <a:rPr lang="en-GB" sz="2000">
                <a:solidFill>
                  <a:srgbClr val="2C2E8D"/>
                </a:solidFill>
                <a:latin typeface="Open Sans" panose="020B0606030504020204" pitchFamily="34" charset="0"/>
              </a:rPr>
              <a:t> and how climate change is affecting us both </a:t>
            </a:r>
            <a:r>
              <a:rPr lang="en-GB" sz="2000" b="1">
                <a:solidFill>
                  <a:srgbClr val="2C2E8D"/>
                </a:solidFill>
                <a:latin typeface="Open Sans" panose="020B0606030504020204" pitchFamily="34" charset="0"/>
              </a:rPr>
              <a:t>globally</a:t>
            </a:r>
            <a:r>
              <a:rPr lang="en-GB" sz="2000">
                <a:solidFill>
                  <a:srgbClr val="2C2E8D"/>
                </a:solidFill>
                <a:latin typeface="Open Sans" panose="020B0606030504020204" pitchFamily="34" charset="0"/>
              </a:rPr>
              <a:t> and </a:t>
            </a:r>
            <a:r>
              <a:rPr lang="en-GB" sz="2000" b="1">
                <a:solidFill>
                  <a:srgbClr val="2C2E8D"/>
                </a:solidFill>
                <a:latin typeface="Open Sans" panose="020B0606030504020204" pitchFamily="34" charset="0"/>
              </a:rPr>
              <a:t>locally</a:t>
            </a:r>
            <a:endParaRPr lang="en-GB" sz="2000">
              <a:solidFill>
                <a:srgbClr val="2C2E8D"/>
              </a:solidFill>
              <a:latin typeface="Open Sans" panose="020B0606030504020204" pitchFamily="34" charset="0"/>
            </a:endParaRPr>
          </a:p>
          <a:p>
            <a:pPr marL="380990" indent="-380990">
              <a:buFont typeface="Arial" panose="020B0604020202020204" pitchFamily="34" charset="0"/>
              <a:buChar char="•"/>
            </a:pPr>
            <a:r>
              <a:rPr lang="en-GB" sz="2000">
                <a:solidFill>
                  <a:srgbClr val="2C2E8D"/>
                </a:solidFill>
                <a:latin typeface="Open Sans" panose="020B0606030504020204" pitchFamily="34" charset="0"/>
              </a:rPr>
              <a:t>Gained an understanding of </a:t>
            </a:r>
            <a:r>
              <a:rPr lang="en-GB" sz="2000" b="1">
                <a:solidFill>
                  <a:srgbClr val="2C2E8D"/>
                </a:solidFill>
                <a:latin typeface="Open Sans" panose="020B0606030504020204" pitchFamily="34" charset="0"/>
              </a:rPr>
              <a:t>climate justice </a:t>
            </a:r>
            <a:endParaRPr lang="en-GB" sz="2000">
              <a:solidFill>
                <a:srgbClr val="2C2E8D"/>
              </a:solidFill>
              <a:latin typeface="Open Sans" panose="020B0606030504020204" pitchFamily="34" charset="0"/>
            </a:endParaRPr>
          </a:p>
          <a:p>
            <a:pPr marL="380990" indent="-380990">
              <a:buFont typeface="Arial" panose="020B0604020202020204" pitchFamily="34" charset="0"/>
              <a:buChar char="•"/>
            </a:pPr>
            <a:r>
              <a:rPr lang="en-GB" sz="2000" b="1">
                <a:solidFill>
                  <a:srgbClr val="2C2E8D"/>
                </a:solidFill>
                <a:latin typeface="Open Sans" panose="020B0606030504020204" pitchFamily="34" charset="0"/>
              </a:rPr>
              <a:t>Explored the different scenarios that lie ahead</a:t>
            </a:r>
            <a:endParaRPr lang="en-GB" sz="2000">
              <a:solidFill>
                <a:srgbClr val="2C2E8D"/>
              </a:solidFill>
              <a:latin typeface="Open Sans" panose="020B0606030504020204" pitchFamily="34" charset="0"/>
            </a:endParaRPr>
          </a:p>
          <a:p>
            <a:pPr marL="380990" indent="-380990">
              <a:buFont typeface="Arial" panose="020B0604020202020204" pitchFamily="34" charset="0"/>
              <a:buChar char="•"/>
            </a:pPr>
            <a:r>
              <a:rPr lang="en-GB" sz="2000">
                <a:solidFill>
                  <a:srgbClr val="2C2E8D"/>
                </a:solidFill>
                <a:latin typeface="Open Sans" panose="020B0606030504020204" pitchFamily="34" charset="0"/>
              </a:rPr>
              <a:t>Created an</a:t>
            </a:r>
            <a:r>
              <a:rPr lang="en-GB" sz="2000" b="1">
                <a:solidFill>
                  <a:srgbClr val="2C2E8D"/>
                </a:solidFill>
                <a:latin typeface="Open Sans" panose="020B0606030504020204" pitchFamily="34" charset="0"/>
              </a:rPr>
              <a:t> action plan </a:t>
            </a:r>
            <a:r>
              <a:rPr lang="en-GB" sz="2000">
                <a:solidFill>
                  <a:srgbClr val="2C2E8D"/>
                </a:solidFill>
                <a:latin typeface="Open Sans" panose="020B0606030504020204" pitchFamily="34" charset="0"/>
              </a:rPr>
              <a:t>to help reduce your carbon footprint and take collective action in your school</a:t>
            </a:r>
          </a:p>
          <a:p>
            <a:pPr marL="380990" indent="-380990">
              <a:buFont typeface="Arial" panose="020B0604020202020204" pitchFamily="34" charset="0"/>
              <a:buChar char="•"/>
            </a:pPr>
            <a:r>
              <a:rPr lang="en-GB" sz="2000">
                <a:solidFill>
                  <a:srgbClr val="2C2E8D"/>
                </a:solidFill>
                <a:latin typeface="Open Sans" panose="020B0606030504020204" pitchFamily="34" charset="0"/>
              </a:rPr>
              <a:t>Explored strategies for </a:t>
            </a:r>
            <a:r>
              <a:rPr lang="en-GB" sz="2000" b="1">
                <a:solidFill>
                  <a:srgbClr val="2C2E8D"/>
                </a:solidFill>
                <a:latin typeface="Open Sans" panose="020B0606030504020204" pitchFamily="34" charset="0"/>
              </a:rPr>
              <a:t>influencing others </a:t>
            </a:r>
            <a:r>
              <a:rPr lang="en-GB" sz="2000">
                <a:solidFill>
                  <a:srgbClr val="2C2E8D"/>
                </a:solidFill>
                <a:latin typeface="Open Sans" panose="020B0606030504020204" pitchFamily="34" charset="0"/>
              </a:rPr>
              <a:t>to take action on climate change</a:t>
            </a:r>
          </a:p>
          <a:p>
            <a:pPr marL="380990" indent="-380990">
              <a:buFont typeface="Arial" panose="020B0604020202020204" pitchFamily="34" charset="0"/>
              <a:buChar char="•"/>
            </a:pPr>
            <a:endParaRPr lang="en-US" sz="2400">
              <a:latin typeface="Avenir Next" panose="020B0503020202020204" pitchFamily="34" charset="0"/>
            </a:endParaRPr>
          </a:p>
        </p:txBody>
      </p:sp>
      <p:sp>
        <p:nvSpPr>
          <p:cNvPr id="5" name="TextBox 4">
            <a:extLst>
              <a:ext uri="{FF2B5EF4-FFF2-40B4-BE49-F238E27FC236}">
                <a16:creationId xmlns:a16="http://schemas.microsoft.com/office/drawing/2014/main" id="{55089F5D-FAB1-90FE-111B-9E618AE9DE3C}"/>
              </a:ext>
            </a:extLst>
          </p:cNvPr>
          <p:cNvSpPr txBox="1"/>
          <p:nvPr/>
        </p:nvSpPr>
        <p:spPr>
          <a:xfrm>
            <a:off x="865899" y="1437094"/>
            <a:ext cx="7962224" cy="461665"/>
          </a:xfrm>
          <a:prstGeom prst="rect">
            <a:avLst/>
          </a:prstGeom>
          <a:noFill/>
        </p:spPr>
        <p:txBody>
          <a:bodyPr wrap="square">
            <a:spAutoFit/>
          </a:bodyPr>
          <a:lstStyle/>
          <a:p>
            <a:r>
              <a:rPr lang="en-GB" sz="2400" b="1">
                <a:solidFill>
                  <a:srgbClr val="2C2E8D"/>
                </a:solidFill>
                <a:highlight>
                  <a:srgbClr val="F9E701"/>
                </a:highlight>
                <a:latin typeface="Open Sans" panose="020B0606030504020204" pitchFamily="34" charset="0"/>
                <a:ea typeface="La unica" panose="02000000000000000000" pitchFamily="2" charset="0"/>
              </a:rPr>
              <a:t>By the end of the course you will have…</a:t>
            </a:r>
            <a:endParaRPr lang="en-US" sz="2400" b="1">
              <a:solidFill>
                <a:srgbClr val="2C2E8D"/>
              </a:solidFill>
              <a:highlight>
                <a:srgbClr val="F9E701"/>
              </a:highlight>
              <a:latin typeface="Open Sans" panose="020B0606030504020204" pitchFamily="34" charset="0"/>
              <a:ea typeface="La unica" panose="02000000000000000000" pitchFamily="2" charset="0"/>
            </a:endParaRPr>
          </a:p>
        </p:txBody>
      </p:sp>
      <p:sp>
        <p:nvSpPr>
          <p:cNvPr id="6" name="TextBox 5">
            <a:extLst>
              <a:ext uri="{FF2B5EF4-FFF2-40B4-BE49-F238E27FC236}">
                <a16:creationId xmlns:a16="http://schemas.microsoft.com/office/drawing/2014/main" id="{D288CA27-63DD-A787-0493-B61CA8B309B3}"/>
              </a:ext>
            </a:extLst>
          </p:cNvPr>
          <p:cNvSpPr txBox="1"/>
          <p:nvPr/>
        </p:nvSpPr>
        <p:spPr>
          <a:xfrm>
            <a:off x="865899" y="4730982"/>
            <a:ext cx="7962224" cy="461665"/>
          </a:xfrm>
          <a:prstGeom prst="rect">
            <a:avLst/>
          </a:prstGeom>
          <a:noFill/>
        </p:spPr>
        <p:txBody>
          <a:bodyPr wrap="square" lIns="91440" tIns="45720" rIns="91440" bIns="45720" anchor="t">
            <a:spAutoFit/>
          </a:bodyPr>
          <a:lstStyle/>
          <a:p>
            <a:r>
              <a:rPr lang="en-GB" sz="2400" b="1">
                <a:solidFill>
                  <a:srgbClr val="2C2E8D"/>
                </a:solidFill>
                <a:latin typeface="Open Sans Bold" panose="020B0806030504020204" pitchFamily="34" charset="0"/>
                <a:ea typeface="Open Sans Bold" panose="020B0806030504020204" pitchFamily="34" charset="0"/>
                <a:cs typeface="Open Sans Bold" panose="020B0806030504020204" pitchFamily="34" charset="0"/>
              </a:rPr>
              <a:t>And…</a:t>
            </a:r>
            <a:endParaRPr lang="en-US" sz="2400" b="1">
              <a:solidFill>
                <a:srgbClr val="2C2E8D"/>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8" name="TextBox 7">
            <a:extLst>
              <a:ext uri="{FF2B5EF4-FFF2-40B4-BE49-F238E27FC236}">
                <a16:creationId xmlns:a16="http://schemas.microsoft.com/office/drawing/2014/main" id="{15A2F1CB-7B23-4F99-D421-86AE2E942779}"/>
              </a:ext>
            </a:extLst>
          </p:cNvPr>
          <p:cNvSpPr txBox="1"/>
          <p:nvPr/>
        </p:nvSpPr>
        <p:spPr>
          <a:xfrm>
            <a:off x="1206160" y="5264461"/>
            <a:ext cx="9351389" cy="707886"/>
          </a:xfrm>
          <a:prstGeom prst="rect">
            <a:avLst/>
          </a:prstGeom>
          <a:noFill/>
        </p:spPr>
        <p:txBody>
          <a:bodyPr wrap="square">
            <a:spAutoFit/>
          </a:bodyPr>
          <a:lstStyle/>
          <a:p>
            <a:pPr marL="380990" indent="-380990">
              <a:buFont typeface="Arial" panose="020B0604020202020204" pitchFamily="34" charset="0"/>
              <a:buChar char="•"/>
            </a:pPr>
            <a:r>
              <a:rPr lang="en-GB" sz="2000">
                <a:solidFill>
                  <a:srgbClr val="2C2E8D"/>
                </a:solidFill>
                <a:latin typeface="Open Sans" panose="020B0606030504020204" pitchFamily="34" charset="0"/>
              </a:rPr>
              <a:t>Be enthused and empowered to want to reduce your carbon footprint and the carbon footprint of those around you!</a:t>
            </a:r>
            <a:endParaRPr lang="en-US" sz="2000">
              <a:solidFill>
                <a:srgbClr val="2C2E8D"/>
              </a:solidFill>
              <a:latin typeface="Open Sans" panose="020B0606030504020204" pitchFamily="34" charset="0"/>
            </a:endParaRPr>
          </a:p>
        </p:txBody>
      </p:sp>
    </p:spTree>
    <p:extLst>
      <p:ext uri="{BB962C8B-B14F-4D97-AF65-F5344CB8AC3E}">
        <p14:creationId xmlns:p14="http://schemas.microsoft.com/office/powerpoint/2010/main" val="897356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6cucoqcfh8uyofoi8u6cmq5jzkwwqd"/>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8  - Powerpoint Presentation Blank" id="{A44FBFD4-8DAB-454C-9534-EE6229CDE5B7}" vid="{5B804718-FA11-4F50-8E74-08E778F0DA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082084BA7AC842A1E03FD4DA97FD05" ma:contentTypeVersion="18" ma:contentTypeDescription="Create a new document." ma:contentTypeScope="" ma:versionID="d46224729d82bacc1e1d3fa82188bd7a">
  <xsd:schema xmlns:xsd="http://www.w3.org/2001/XMLSchema" xmlns:xs="http://www.w3.org/2001/XMLSchema" xmlns:p="http://schemas.microsoft.com/office/2006/metadata/properties" xmlns:ns2="1027e2d9-f3db-4123-a4ca-9efeae4eefb7" xmlns:ns3="1384fed1-c3ba-43a0-8c67-759151b1b94e" targetNamespace="http://schemas.microsoft.com/office/2006/metadata/properties" ma:root="true" ma:fieldsID="dc7724ec1830ca8f95143a639f0c1c9e" ns2:_="" ns3:_="">
    <xsd:import namespace="1027e2d9-f3db-4123-a4ca-9efeae4eefb7"/>
    <xsd:import namespace="1384fed1-c3ba-43a0-8c67-759151b1b9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27e2d9-f3db-4123-a4ca-9efeae4eefb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48fdee9-6fbd-431f-92c5-dbc8eb9d979f}" ma:internalName="TaxCatchAll" ma:showField="CatchAllData" ma:web="1027e2d9-f3db-4123-a4ca-9efeae4eef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84fed1-c3ba-43a0-8c67-759151b1b94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b0f069-ed43-4f64-94a3-d42d545133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84fed1-c3ba-43a0-8c67-759151b1b94e">
      <Terms xmlns="http://schemas.microsoft.com/office/infopath/2007/PartnerControls"/>
    </lcf76f155ced4ddcb4097134ff3c332f>
    <TaxCatchAll xmlns="1027e2d9-f3db-4123-a4ca-9efeae4eefb7" xsi:nil="true"/>
  </documentManagement>
</p:properties>
</file>

<file path=customXml/itemProps1.xml><?xml version="1.0" encoding="utf-8"?>
<ds:datastoreItem xmlns:ds="http://schemas.openxmlformats.org/officeDocument/2006/customXml" ds:itemID="{13465F1C-7549-4404-AFA7-5B4B93A20915}">
  <ds:schemaRefs>
    <ds:schemaRef ds:uri="http://schemas.microsoft.com/sharepoint/v3/contenttype/forms"/>
  </ds:schemaRefs>
</ds:datastoreItem>
</file>

<file path=customXml/itemProps2.xml><?xml version="1.0" encoding="utf-8"?>
<ds:datastoreItem xmlns:ds="http://schemas.openxmlformats.org/officeDocument/2006/customXml" ds:itemID="{E629B86B-D8D2-4839-8FFC-147C1957395D}"/>
</file>

<file path=customXml/itemProps3.xml><?xml version="1.0" encoding="utf-8"?>
<ds:datastoreItem xmlns:ds="http://schemas.openxmlformats.org/officeDocument/2006/customXml" ds:itemID="{0E3A2592-9FC8-4302-9527-0D95A6651A63}">
  <ds:schemaRefs>
    <ds:schemaRef ds:uri="0429627a-a0b0-46b7-9ac2-5189ba1952b1"/>
    <ds:schemaRef ds:uri="6625c291-bb86-48f6-9103-6a3685a61ded"/>
    <ds:schemaRef ds:uri="7af9c5ea-4c79-49d9-b0a5-ee775c07aa70"/>
    <ds:schemaRef ds:uri="b33c47bb-4bac-4fed-8418-8d57776e8d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Widescreen</PresentationFormat>
  <Slides>53</Slides>
  <Notes>50</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1_Office Theme</vt:lpstr>
      <vt:lpstr>Net Zero Accelerator</vt:lpstr>
      <vt:lpstr>Housekeeping</vt:lpstr>
      <vt:lpstr>PowerPoint Presentation</vt:lpstr>
      <vt:lpstr>PowerPoint Presentation</vt:lpstr>
      <vt:lpstr>PowerPoint Presentation</vt:lpstr>
      <vt:lpstr>The Online CAP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Suzanne Gibbon</dc:creator>
  <cp:revision>1</cp:revision>
  <dcterms:created xsi:type="dcterms:W3CDTF">2024-10-28T09:45:43Z</dcterms:created>
  <dcterms:modified xsi:type="dcterms:W3CDTF">2025-01-24T10:31:41Z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0x010100E4082084BA7AC842A1E03FD4DA97FD05</vt:lpwstr>
  </property>
  <property fmtid="{D5CDD505-2E9C-101B-9397-08002B2CF9AE}" pid="3" name="MediaServiceImageTags">
    <vt:lpwstr/>
  </property>
</Properties>
</file>