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sldIdLst>
    <p:sldId id="2438" r:id="rId5"/>
    <p:sldId id="2451" r:id="rId6"/>
    <p:sldId id="342" r:id="rId7"/>
    <p:sldId id="2371" r:id="rId8"/>
    <p:sldId id="470" r:id="rId9"/>
    <p:sldId id="519" r:id="rId10"/>
    <p:sldId id="2329" r:id="rId11"/>
    <p:sldId id="2452" r:id="rId12"/>
    <p:sldId id="2331" r:id="rId13"/>
    <p:sldId id="348" r:id="rId14"/>
    <p:sldId id="2335" r:id="rId15"/>
    <p:sldId id="2453" r:id="rId16"/>
    <p:sldId id="632" r:id="rId17"/>
    <p:sldId id="2337" r:id="rId18"/>
    <p:sldId id="2492" r:id="rId19"/>
    <p:sldId id="2432" r:id="rId20"/>
    <p:sldId id="2443" r:id="rId21"/>
    <p:sldId id="2444" r:id="rId22"/>
    <p:sldId id="2445" r:id="rId23"/>
    <p:sldId id="2446" r:id="rId24"/>
    <p:sldId id="2448" r:id="rId25"/>
    <p:sldId id="2449" r:id="rId26"/>
    <p:sldId id="2450" r:id="rId27"/>
    <p:sldId id="2433" r:id="rId28"/>
    <p:sldId id="2514" r:id="rId29"/>
    <p:sldId id="2515" r:id="rId30"/>
    <p:sldId id="2516" r:id="rId31"/>
    <p:sldId id="2517" r:id="rId32"/>
    <p:sldId id="2518" r:id="rId33"/>
    <p:sldId id="2339" r:id="rId34"/>
    <p:sldId id="625" r:id="rId35"/>
    <p:sldId id="377" r:id="rId36"/>
    <p:sldId id="649" r:id="rId37"/>
    <p:sldId id="2440" r:id="rId38"/>
    <p:sldId id="278" r:id="rId39"/>
    <p:sldId id="2341" r:id="rId40"/>
    <p:sldId id="2493" r:id="rId41"/>
    <p:sldId id="2494" r:id="rId42"/>
    <p:sldId id="2495" r:id="rId43"/>
    <p:sldId id="2496" r:id="rId44"/>
    <p:sldId id="2497" r:id="rId45"/>
    <p:sldId id="2498" r:id="rId46"/>
    <p:sldId id="2499" r:id="rId47"/>
    <p:sldId id="2500" r:id="rId48"/>
    <p:sldId id="2501" r:id="rId49"/>
    <p:sldId id="2502" r:id="rId50"/>
    <p:sldId id="2503" r:id="rId51"/>
    <p:sldId id="2504" r:id="rId52"/>
    <p:sldId id="2505" r:id="rId53"/>
    <p:sldId id="2506" r:id="rId54"/>
    <p:sldId id="2507" r:id="rId55"/>
    <p:sldId id="2508" r:id="rId56"/>
    <p:sldId id="2509" r:id="rId57"/>
    <p:sldId id="2510" r:id="rId58"/>
    <p:sldId id="2511" r:id="rId59"/>
    <p:sldId id="2512" r:id="rId60"/>
    <p:sldId id="2513" r:id="rId61"/>
    <p:sldId id="2048" r:id="rId62"/>
    <p:sldId id="2441" r:id="rId63"/>
    <p:sldId id="2332" r:id="rId64"/>
    <p:sldId id="244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468224-F877-B995-4060-D5664C0CBA45}" name="Robyn Brady" initials="RB" userId="S::robyn.brady_blue-marble.co.uk#ext#@barkerassociates.onmicrosoft.com::07a06a17-19cb-465e-a6e2-f78ae771039b" providerId="AD"/>
  <p188:author id="{C9187B4C-2E1B-BBC6-F55E-5C6C4F3A254B}" name="Jen Gale" initials="JG" userId="S::jen.gale@letsgozero.org::8a04bad8-375a-4aa4-89e3-f2f1bb67e615" providerId="AD"/>
  <p188:author id="{AFEC184D-FE74-C5BF-B4D4-5DEEC64921F5}" name="Alex Green" initials="AG" userId="S::agr@ashden.org::c9551e9c-21ea-41e9-bdbf-20bc8aeab6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100"/>
    <a:srgbClr val="F9E701"/>
    <a:srgbClr val="2C2E8D"/>
    <a:srgbClr val="FF503F"/>
    <a:srgbClr val="FF5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C94E8-C1D2-0DC9-6549-778F3978BAB8}" v="42" dt="2025-02-05T09:05:53.874"/>
    <p1510:client id="{4050389C-1CEA-94C7-C139-AD8855D57FD0}" v="4" dt="2025-02-05T12:27:18.336"/>
    <p1510:client id="{89F62C24-D649-1BF1-8EA3-2234E90FEE8B}" v="1378" dt="2025-02-05T15:26:17.081"/>
    <p1510:client id="{968C6A51-8567-4151-68B7-81381F7D36C0}" v="65" dt="2025-02-05T11:32:55.467"/>
    <p1510:client id="{AE731A25-31FC-0469-528D-B8B9903400AC}" v="37" dt="2025-02-05T12:44:53.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5T12:38:14.563"/>
    </inkml:context>
    <inkml:brush xml:id="br0">
      <inkml:brushProperty name="width" value="0.05" units="cm"/>
      <inkml:brushProperty name="height" value="0.05" units="cm"/>
      <inkml:brushProperty name="color" value="#66CC00"/>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861031-616D-459C-8C29-19189C69BD39}" type="datetimeFigureOut">
              <a:rPr lang="en-GB" smtClean="0"/>
              <a:t>19/02/2025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42F75-108D-4085-980C-E74A000BE424}" type="slidenum">
              <a:rPr lang="en-GB" smtClean="0"/>
              <a:t>‹#›</a:t>
            </a:fld>
            <a:endParaRPr lang="en-GB"/>
          </a:p>
        </p:txBody>
      </p:sp>
    </p:spTree>
    <p:extLst>
      <p:ext uri="{BB962C8B-B14F-4D97-AF65-F5344CB8AC3E}">
        <p14:creationId xmlns:p14="http://schemas.microsoft.com/office/powerpoint/2010/main" val="27255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Quick reminder of the housekeeping</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a:t>
            </a:fld>
            <a:endParaRPr lang="en-GB"/>
          </a:p>
        </p:txBody>
      </p:sp>
    </p:spTree>
    <p:extLst>
      <p:ext uri="{BB962C8B-B14F-4D97-AF65-F5344CB8AC3E}">
        <p14:creationId xmlns:p14="http://schemas.microsoft.com/office/powerpoint/2010/main" val="3740071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think that one of the potential issues that we have had with climate science and climate communications is that 1.2 degrees Celsius doesn't sound like a particularly big deal. I couldn't tell you if my cup of tea or my bath was 1.2 degrees Celsius warmer or colder our normal, so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can understand why people might think that 1.2 degrees of global warming is not a big deal.</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11</a:t>
            </a:fld>
            <a:endParaRPr lang="en-GB"/>
          </a:p>
        </p:txBody>
      </p:sp>
    </p:spTree>
    <p:extLst>
      <p:ext uri="{BB962C8B-B14F-4D97-AF65-F5344CB8AC3E}">
        <p14:creationId xmlns:p14="http://schemas.microsoft.com/office/powerpoint/2010/main" val="3881874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**NB. This slide will need updating periodically</a:t>
            </a:r>
            <a:br>
              <a:rPr lang="en-GB"/>
            </a:br>
            <a:r>
              <a:rPr lang="en-GB"/>
              <a:t>This is a short video from the Climate Council in Australia highlighting just some of the extreme weather events we’ve seen already in 2024.</a:t>
            </a:r>
          </a:p>
        </p:txBody>
      </p:sp>
      <p:sp>
        <p:nvSpPr>
          <p:cNvPr id="4" name="Slide Number Placeholder 3"/>
          <p:cNvSpPr>
            <a:spLocks noGrp="1"/>
          </p:cNvSpPr>
          <p:nvPr>
            <p:ph type="sldNum" sz="quarter" idx="5"/>
          </p:nvPr>
        </p:nvSpPr>
        <p:spPr/>
        <p:txBody>
          <a:bodyPr/>
          <a:lstStyle/>
          <a:p>
            <a:fld id="{61E271B9-1081-46B2-8E15-03A4AFB2F68B}" type="slidenum">
              <a:rPr lang="en-GB" smtClean="0"/>
              <a:t>12</a:t>
            </a:fld>
            <a:endParaRPr lang="en-GB"/>
          </a:p>
        </p:txBody>
      </p:sp>
    </p:spTree>
    <p:extLst>
      <p:ext uri="{BB962C8B-B14F-4D97-AF65-F5344CB8AC3E}">
        <p14:creationId xmlns:p14="http://schemas.microsoft.com/office/powerpoint/2010/main" val="1416858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It’s important to recognise that climate change is one of the key drivers of biodiversity loss. </a:t>
            </a:r>
            <a:br>
              <a:rPr lang="en-GB"/>
            </a:br>
            <a:r>
              <a:rPr lang="en-GB"/>
              <a:t>This image is the Biodiversity Stripes and they were created by Professor Miles Richardson at Derby university after seeing the impact of the warming stripes and how they were being used so successfully as a tool to highlight climate change and drive conversations. Apparently climate change gets 8x more media coverage than biodiversity loss and if nature goes down, we’re going with it as we are 100% reliant on it for food, water, clean air etc.</a:t>
            </a:r>
            <a:br>
              <a:rPr lang="en-GB"/>
            </a:br>
            <a:r>
              <a:rPr lang="en-GB" b="1"/>
              <a:t>Does anybody know what percentage decline we’ve experienced in global biodiversity since 1970?</a:t>
            </a:r>
            <a:br>
              <a:rPr lang="en-GB" b="1"/>
            </a:br>
            <a:r>
              <a:rPr lang="en-GB"/>
              <a:t>(The answer is 69%).</a:t>
            </a:r>
          </a:p>
        </p:txBody>
      </p:sp>
      <p:sp>
        <p:nvSpPr>
          <p:cNvPr id="4" name="Slide Number Placeholder 3"/>
          <p:cNvSpPr>
            <a:spLocks noGrp="1"/>
          </p:cNvSpPr>
          <p:nvPr>
            <p:ph type="sldNum" sz="quarter" idx="5"/>
          </p:nvPr>
        </p:nvSpPr>
        <p:spPr/>
        <p:txBody>
          <a:bodyPr/>
          <a:lstStyle/>
          <a:p>
            <a:fld id="{8E142F75-108D-4085-980C-E74A000BE424}" type="slidenum">
              <a:rPr lang="en-GB" smtClean="0"/>
              <a:t>13</a:t>
            </a:fld>
            <a:endParaRPr lang="en-GB"/>
          </a:p>
        </p:txBody>
      </p:sp>
    </p:spTree>
    <p:extLst>
      <p:ext uri="{BB962C8B-B14F-4D97-AF65-F5344CB8AC3E}">
        <p14:creationId xmlns:p14="http://schemas.microsoft.com/office/powerpoint/2010/main" val="2202496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so we’ve looked at some of the global impacts we’re already experiencing. What are we seeing here in the UK?</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14</a:t>
            </a:fld>
            <a:endParaRPr lang="en-GB"/>
          </a:p>
        </p:txBody>
      </p:sp>
    </p:spTree>
    <p:extLst>
      <p:ext uri="{BB962C8B-B14F-4D97-AF65-F5344CB8AC3E}">
        <p14:creationId xmlns:p14="http://schemas.microsoft.com/office/powerpoint/2010/main" val="3404482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Climate Change Committee carried out an independent assessment of UK Climate risk and identified the 3 biggest risks in the UK are flooding, over-heating, and water scarcity.</a:t>
            </a:r>
            <a:br>
              <a:rPr lang="en-GB"/>
            </a:br>
            <a:r>
              <a:rPr lang="en-GB"/>
              <a:t>Let’s have a quick think about how those three things are already impacting schools and education in the UK, and potential future impacts.</a:t>
            </a:r>
          </a:p>
        </p:txBody>
      </p:sp>
      <p:sp>
        <p:nvSpPr>
          <p:cNvPr id="4" name="Slide Number Placeholder 3"/>
          <p:cNvSpPr>
            <a:spLocks noGrp="1"/>
          </p:cNvSpPr>
          <p:nvPr>
            <p:ph type="sldNum" sz="quarter" idx="5"/>
          </p:nvPr>
        </p:nvSpPr>
        <p:spPr/>
        <p:txBody>
          <a:bodyPr/>
          <a:lstStyle/>
          <a:p>
            <a:fld id="{033D387A-4C54-654E-BECE-1EAF1BD367E3}" type="slidenum">
              <a:rPr lang="en-US" smtClean="0"/>
              <a:t>15</a:t>
            </a:fld>
            <a:endParaRPr lang="en-US"/>
          </a:p>
        </p:txBody>
      </p:sp>
    </p:spTree>
    <p:extLst>
      <p:ext uri="{BB962C8B-B14F-4D97-AF65-F5344CB8AC3E}">
        <p14:creationId xmlns:p14="http://schemas.microsoft.com/office/powerpoint/2010/main" val="2386170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Optional – you can ask people to share three words in the chat for how they’re feeling after the first session.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OR ask them to share one ‘takeaway’ from the session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16</a:t>
            </a:fld>
            <a:endParaRPr lang="en-GB"/>
          </a:p>
        </p:txBody>
      </p:sp>
    </p:spTree>
    <p:extLst>
      <p:ext uri="{BB962C8B-B14F-4D97-AF65-F5344CB8AC3E}">
        <p14:creationId xmlns:p14="http://schemas.microsoft.com/office/powerpoint/2010/main" val="585680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E4362-873C-7223-A812-FC5822D01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F5735-2588-8359-C94F-C9ADE0375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06366-1C99-7B9B-A8FF-A78A6EB19015}"/>
              </a:ext>
            </a:extLst>
          </p:cNvPr>
          <p:cNvSpPr>
            <a:spLocks noGrp="1"/>
          </p:cNvSpPr>
          <p:nvPr>
            <p:ph type="body" idx="1"/>
          </p:nvPr>
        </p:nvSpPr>
        <p:spPr/>
        <p:txBody>
          <a:bodyPr/>
          <a:lstStyle/>
          <a:p>
            <a:r>
              <a:rPr lang="en-GB"/>
              <a:t>What can we do?</a:t>
            </a:r>
          </a:p>
          <a:p>
            <a:endParaRPr lang="en-GB"/>
          </a:p>
          <a:p>
            <a:r>
              <a:rPr lang="en-GB"/>
              <a:t>Firstly, its important to recognise this can feel scary and overwhelming. There will be staff and learners within your school that experience climate-related anxiety and stress when discussing climate change. So its really important to take a solutions-focused approach. What we mean by that is rather than focusing too much on the negatives, and the impacts, you can frame the conversation to look towards what actions you can take and things that are within your control in your school to improve your resilience.</a:t>
            </a:r>
          </a:p>
          <a:p>
            <a:endParaRPr lang="en-GB"/>
          </a:p>
          <a:p>
            <a:r>
              <a:rPr lang="en-GB"/>
              <a:t>I think the other thing we need to highlight here is that actually the quality and quantity of guidance for schools on climate adaptation at the moment probably feels lacking, and it is an underserved area currently compared to things like decarbonisation action.</a:t>
            </a:r>
          </a:p>
          <a:p>
            <a:endParaRPr lang="en-GB"/>
          </a:p>
          <a:p>
            <a:r>
              <a:rPr lang="en-GB"/>
              <a:t>However, with those things being said, there are things you can do right now to understand which climate hazards and risks will currently have the greatest impacts on you school, and identify ways to address them.</a:t>
            </a:r>
          </a:p>
          <a:p>
            <a:endParaRPr lang="en-GB"/>
          </a:p>
          <a:p>
            <a:r>
              <a:rPr lang="en-GB"/>
              <a:t>So as part of this programme of workshops, we've created a 5 step plan to help you do this.</a:t>
            </a:r>
          </a:p>
          <a:p>
            <a:endParaRPr lang="en-GB"/>
          </a:p>
          <a:p>
            <a:r>
              <a:rPr lang="en-GB"/>
              <a:t>And I'm going to take you through those steps today.</a:t>
            </a:r>
          </a:p>
          <a:p>
            <a:endParaRPr lang="en-GB"/>
          </a:p>
          <a:p>
            <a:endParaRPr lang="en-GB" sz="1800">
              <a:latin typeface="Century Gothic"/>
              <a:ea typeface="MS Mincho"/>
            </a:endParaRPr>
          </a:p>
        </p:txBody>
      </p:sp>
      <p:sp>
        <p:nvSpPr>
          <p:cNvPr id="4" name="Slide Number Placeholder 3">
            <a:extLst>
              <a:ext uri="{FF2B5EF4-FFF2-40B4-BE49-F238E27FC236}">
                <a16:creationId xmlns:a16="http://schemas.microsoft.com/office/drawing/2014/main" id="{4705EDC7-476B-F9D1-F9B4-7F1DBFE2E3EB}"/>
              </a:ext>
            </a:extLst>
          </p:cNvPr>
          <p:cNvSpPr>
            <a:spLocks noGrp="1"/>
          </p:cNvSpPr>
          <p:nvPr>
            <p:ph type="sldNum" sz="quarter" idx="5"/>
          </p:nvPr>
        </p:nvSpPr>
        <p:spPr/>
        <p:txBody>
          <a:bodyPr/>
          <a:lstStyle/>
          <a:p>
            <a:fld id="{61E271B9-1081-46B2-8E15-03A4AFB2F68B}" type="slidenum">
              <a:rPr lang="en-GB" smtClean="0"/>
              <a:t>17</a:t>
            </a:fld>
            <a:endParaRPr lang="en-GB"/>
          </a:p>
        </p:txBody>
      </p:sp>
    </p:spTree>
    <p:extLst>
      <p:ext uri="{BB962C8B-B14F-4D97-AF65-F5344CB8AC3E}">
        <p14:creationId xmlns:p14="http://schemas.microsoft.com/office/powerpoint/2010/main" val="855254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looking at the first step in more detail, learn and explore, is about understanding what climate change means as a concept, start to build a sense of local impacts. And actually attending today's session means you've already done this, which is fantastic. </a:t>
            </a:r>
          </a:p>
          <a:p>
            <a:r>
              <a:rPr lang="en-US">
                <a:latin typeface="Calibri"/>
                <a:ea typeface="Calibri"/>
                <a:cs typeface="Calibri"/>
              </a:rPr>
              <a:t>But there also some other bits of guidance and resources that are worth being aware of at this stage, and I've captured these here for you below.</a:t>
            </a:r>
          </a:p>
          <a:p>
            <a:r>
              <a:rPr lang="en-US">
                <a:latin typeface="Calibri"/>
                <a:ea typeface="Calibri"/>
                <a:cs typeface="Calibri"/>
              </a:rPr>
              <a:t>So for example, we have the DfE's latest position on climate change and sustainability in education. Their strategy is littered with reference to making the education sector more resilient, and how they aim to do it. So if you haven't already, have a read and just be aware of their position.</a:t>
            </a:r>
          </a:p>
          <a:p>
            <a:endParaRPr lang="en-US">
              <a:latin typeface="Calibri"/>
              <a:ea typeface="Calibri"/>
              <a:cs typeface="Calibri"/>
            </a:endParaRPr>
          </a:p>
          <a:p>
            <a:r>
              <a:rPr lang="en-US">
                <a:latin typeface="Calibri"/>
                <a:ea typeface="Calibri"/>
                <a:cs typeface="Calibri"/>
              </a:rPr>
              <a:t>Additionally, some work has been done in the London area in particular around assessing schools climate vulnerabilities and helping them to identify measures they can take to improve their resilience. So the two links I've provided here, are really fantastic resources for any school setting to understand different measures they can take, and what should be considered and included in any climate adaptation plan.</a:t>
            </a:r>
          </a:p>
          <a:p>
            <a:endParaRPr lang="en-US">
              <a:latin typeface="Calibri"/>
              <a:ea typeface="Calibri"/>
              <a:cs typeface="Calibri"/>
            </a:endParaRPr>
          </a:p>
          <a:p>
            <a:r>
              <a:rPr lang="en-US">
                <a:latin typeface="Calibri"/>
                <a:ea typeface="Calibri"/>
                <a:cs typeface="Calibri"/>
              </a:rPr>
              <a:t>And then finally for this step, just keeping an eye out for any local or national funding or grants related to improving climate resilience. We are aware of some currently, and we've included these in the appendix of todays presentation, and a copy of these slides will be sent after we wrap up today.  </a:t>
            </a:r>
          </a:p>
          <a:p>
            <a:endParaRPr lang="en-US">
              <a:latin typeface="Calibri"/>
              <a:ea typeface="Calibri"/>
              <a:cs typeface="Calibri"/>
            </a:endParaRPr>
          </a:p>
          <a:p>
            <a:r>
              <a:rPr lang="en-US">
                <a:latin typeface="Calibri"/>
                <a:ea typeface="Calibri"/>
                <a:cs typeface="Calibri"/>
              </a:rPr>
              <a:t>And before I move on to the next step just a reminder that the landscape is evolving, keep an eye out for updates from the DfE as guidance is developed over time to support you. And this will be shared through the sustainability support hub so its worth signing up if you haven't already.</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E142F75-108D-4085-980C-E74A000BE424}" type="slidenum">
              <a:rPr lang="en-GB" smtClean="0"/>
              <a:t>18</a:t>
            </a:fld>
            <a:endParaRPr lang="en-GB"/>
          </a:p>
        </p:txBody>
      </p:sp>
    </p:spTree>
    <p:extLst>
      <p:ext uri="{BB962C8B-B14F-4D97-AF65-F5344CB8AC3E}">
        <p14:creationId xmlns:p14="http://schemas.microsoft.com/office/powerpoint/2010/main" val="417701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the next step then, reflect and recall, this is about looking at past climate events and how they impacted your school to identify your weak spots.</a:t>
            </a:r>
          </a:p>
          <a:p>
            <a:endParaRPr lang="en-US">
              <a:latin typeface="Calibri"/>
              <a:ea typeface="Calibri"/>
              <a:cs typeface="Calibri"/>
            </a:endParaRPr>
          </a:p>
          <a:p>
            <a:r>
              <a:rPr lang="en-US">
                <a:latin typeface="Calibri"/>
                <a:ea typeface="Calibri"/>
                <a:cs typeface="Calibri"/>
              </a:rPr>
              <a:t>Once you've familiarized yourself with key concepts, and any relevant guidance, you can start to complete your climate risk baseline.</a:t>
            </a:r>
            <a:endParaRPr lang="en-US"/>
          </a:p>
          <a:p>
            <a:endParaRPr lang="en-US">
              <a:latin typeface="Calibri"/>
              <a:ea typeface="Calibri"/>
              <a:cs typeface="Calibri"/>
            </a:endParaRPr>
          </a:p>
          <a:p>
            <a:r>
              <a:rPr lang="en-US">
                <a:latin typeface="Calibri"/>
                <a:ea typeface="Calibri"/>
                <a:cs typeface="Calibri"/>
              </a:rPr>
              <a:t>So what is a climate risk baseline? Well simply put it’s a</a:t>
            </a:r>
            <a:r>
              <a:rPr lang="en-GB"/>
              <a:t> reference point in time, which is used to understand your school's present climate vulnerabilities. And crucially, it will also be used as the reference point against which you can then compare and measure any future potential impacts of climate change as part of a later Climate Risk Assessment. So the baseline is focused on right now, what's your exposure.</a:t>
            </a:r>
            <a:endParaRPr lang="en-US"/>
          </a:p>
          <a:p>
            <a:endParaRPr lang="en-GB"/>
          </a:p>
          <a:p>
            <a:r>
              <a:rPr lang="en-GB"/>
              <a:t>And then a Climate Risk Assessment, for comparison, which comes later in the 5 steps, that's where you look to the future and identify what your school's vulnerabilities under different warming scenarios. So for example, if we manage to keep warming to under 2 degrees Celsius then the impacts will be less severe than if we breach 2 degrees, and perhaps reaches 3 degrees or even 4. And the risk assessment allows you to identify any risks and the severity of impacts that will come from these warming scenarios if realised, so that you can plan and prepare your school accordingly.</a:t>
            </a:r>
          </a:p>
          <a:p>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19</a:t>
            </a:fld>
            <a:endParaRPr lang="en-GB"/>
          </a:p>
        </p:txBody>
      </p:sp>
    </p:spTree>
    <p:extLst>
      <p:ext uri="{BB962C8B-B14F-4D97-AF65-F5344CB8AC3E}">
        <p14:creationId xmlns:p14="http://schemas.microsoft.com/office/powerpoint/2010/main" val="422881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to help you complete your climate risk baseline, we have put together a template that sets out the process and helps you identify areas of weakness that you can start to focus on.</a:t>
            </a:r>
          </a:p>
          <a:p>
            <a:endParaRPr lang="en-US">
              <a:latin typeface="Calibri"/>
              <a:ea typeface="Calibri"/>
              <a:cs typeface="Calibri"/>
            </a:endParaRPr>
          </a:p>
          <a:p>
            <a:r>
              <a:rPr lang="en-US">
                <a:latin typeface="Calibri"/>
                <a:ea typeface="Calibri"/>
                <a:cs typeface="Calibri"/>
              </a:rPr>
              <a:t>The template takes a 'story based' approach, and what we mean by that is rather than having to identify and </a:t>
            </a:r>
            <a:r>
              <a:rPr lang="en-US" err="1">
                <a:latin typeface="Calibri"/>
                <a:ea typeface="Calibri"/>
                <a:cs typeface="Calibri"/>
              </a:rPr>
              <a:t>analyse</a:t>
            </a:r>
            <a:r>
              <a:rPr lang="en-US">
                <a:latin typeface="Calibri"/>
                <a:ea typeface="Calibri"/>
                <a:cs typeface="Calibri"/>
              </a:rPr>
              <a:t> climate data and numerical values, instead its about speaking to your staff, learners and parents, particularly those who have been at the school for a long time, to record any climate events that your school has experienced in the recent past. </a:t>
            </a:r>
          </a:p>
          <a:p>
            <a:endParaRPr lang="en-US">
              <a:latin typeface="Calibri"/>
              <a:ea typeface="Calibri"/>
              <a:cs typeface="Calibri"/>
            </a:endParaRPr>
          </a:p>
          <a:p>
            <a:r>
              <a:rPr lang="en-US">
                <a:latin typeface="Calibri"/>
                <a:ea typeface="Calibri"/>
                <a:cs typeface="Calibri"/>
              </a:rPr>
              <a:t>And this template is going to be provided to you after today's session ends. It includes a step by step guide on how to follow the process for completing a climate risk baseline and by the end of it, you'll have identified which areas of your school are particularly vulnerable to climate events, so that could be people, it could be buildings and assets, it could be operations, or it could be your supply chain. It will also highlight to you which climate hazards are most </a:t>
            </a:r>
            <a:r>
              <a:rPr lang="en-US" err="1">
                <a:latin typeface="Calibri"/>
                <a:ea typeface="Calibri"/>
                <a:cs typeface="Calibri"/>
              </a:rPr>
              <a:t>signficant</a:t>
            </a:r>
            <a:r>
              <a:rPr lang="en-US">
                <a:latin typeface="Calibri"/>
                <a:ea typeface="Calibri"/>
                <a:cs typeface="Calibri"/>
              </a:rPr>
              <a:t> to your school, so for example flooding, or heat stress, or extreme cold.</a:t>
            </a:r>
          </a:p>
        </p:txBody>
      </p:sp>
      <p:sp>
        <p:nvSpPr>
          <p:cNvPr id="4" name="Slide Number Placeholder 3"/>
          <p:cNvSpPr>
            <a:spLocks noGrp="1"/>
          </p:cNvSpPr>
          <p:nvPr>
            <p:ph type="sldNum" sz="quarter" idx="5"/>
          </p:nvPr>
        </p:nvSpPr>
        <p:spPr/>
        <p:txBody>
          <a:bodyPr/>
          <a:lstStyle/>
          <a:p>
            <a:fld id="{8E142F75-108D-4085-980C-E74A000BE424}" type="slidenum">
              <a:rPr lang="en-GB" smtClean="0"/>
              <a:t>20</a:t>
            </a:fld>
            <a:endParaRPr lang="en-GB"/>
          </a:p>
        </p:txBody>
      </p:sp>
    </p:spTree>
    <p:extLst>
      <p:ext uri="{BB962C8B-B14F-4D97-AF65-F5344CB8AC3E}">
        <p14:creationId xmlns:p14="http://schemas.microsoft.com/office/powerpoint/2010/main" val="35663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How did everybody get on with the homework. Did anybody manage a climate conversation?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Ask if anyone wants to share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a:t>
            </a:fld>
            <a:endParaRPr lang="en-GB"/>
          </a:p>
        </p:txBody>
      </p:sp>
    </p:spTree>
    <p:extLst>
      <p:ext uri="{BB962C8B-B14F-4D97-AF65-F5344CB8AC3E}">
        <p14:creationId xmlns:p14="http://schemas.microsoft.com/office/powerpoint/2010/main" val="136546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Ok so moving on then to step 3 this is where you will use what you've learned through completing your climate risk baseline to start to take some simple, achievable actions that will help improve your climate resilience. So for example if you identified that some areas of your buildings or estate are particularly exposed, or perhaps you need to make improvements to your operations to help you better respond to climate events, this is where you can identify some actions to take.</a:t>
            </a:r>
          </a:p>
          <a:p>
            <a:endParaRPr lang="en-US">
              <a:latin typeface="Calibri"/>
              <a:ea typeface="Calibri"/>
              <a:cs typeface="Calibri"/>
            </a:endParaRPr>
          </a:p>
          <a:p>
            <a:r>
              <a:rPr lang="en-US">
                <a:latin typeface="Calibri"/>
                <a:ea typeface="Calibri"/>
                <a:cs typeface="Calibri"/>
              </a:rPr>
              <a:t>The template will help you to capture these, but in addition to that, I've included just some examples of what those actions could be here, and some resources that might help your understanding and planning. So first thing to note then is there are different types of measures or interventions you can take, so you might focus on buildings and that could be installing solar shades to help reduce heat stress during extreme heat, or it could be using woodchip to help reduce flooding potential in flood prone areas. </a:t>
            </a:r>
          </a:p>
          <a:p>
            <a:endParaRPr lang="en-US">
              <a:latin typeface="Calibri"/>
              <a:ea typeface="Calibri"/>
              <a:cs typeface="Calibri"/>
            </a:endParaRPr>
          </a:p>
          <a:p>
            <a:r>
              <a:rPr lang="en-US"/>
              <a:t>Then you've got operational interventions and this will be things like looking at your emergency response protocols, cooling and heating schedules etc. </a:t>
            </a:r>
          </a:p>
          <a:p>
            <a:endParaRPr lang="en-US"/>
          </a:p>
          <a:p>
            <a:r>
              <a:rPr lang="en-US"/>
              <a:t>We've also got supply chain interventions, and I appreciate that as part of a trust this can be more complex, but its worth creating that dialogue with your central team to identify mitigating actions. So this could look like prioritizing local suppliers, and improving essentials delivery schedules. </a:t>
            </a:r>
          </a:p>
          <a:p>
            <a:endParaRPr lang="en-US"/>
          </a:p>
          <a:p>
            <a:r>
              <a:rPr lang="en-US"/>
              <a:t>And then finally, you have people focused interventions. And this is about reducing the exposure of your staff, your learners and your parents. So it could be ensuring more staff have received first aid training, emergency response training, access to water/appropriate clothing, and generally being equipped to respond to extreme weather. </a:t>
            </a:r>
          </a:p>
          <a:p>
            <a:endParaRPr lang="en-US"/>
          </a:p>
          <a:p>
            <a:r>
              <a:rPr lang="en-US">
                <a:latin typeface="Calibri"/>
                <a:ea typeface="Calibri"/>
                <a:cs typeface="Calibri"/>
              </a:rPr>
              <a:t>And there are a couple of resources here to help guide you in selecting and taking action. </a:t>
            </a:r>
            <a:endParaRPr lang="en-US">
              <a:latin typeface="Aptos" panose="02110004020202020204"/>
              <a:ea typeface="Calibri"/>
              <a:cs typeface="Calibri"/>
            </a:endParaRPr>
          </a:p>
          <a:p>
            <a:endParaRPr lang="en-US">
              <a:latin typeface="Calibri"/>
              <a:ea typeface="Calibri"/>
              <a:cs typeface="Calibri"/>
            </a:endParaRPr>
          </a:p>
          <a:p>
            <a:r>
              <a:rPr lang="en-US">
                <a:latin typeface="Calibri"/>
                <a:ea typeface="Calibri"/>
                <a:cs typeface="Calibri"/>
              </a:rPr>
              <a:t>Before I move on something to bear in mind, which is one of the fantastic things about the NZAP </a:t>
            </a:r>
            <a:r>
              <a:rPr lang="en-US" err="1">
                <a:latin typeface="Calibri"/>
                <a:ea typeface="Calibri"/>
                <a:cs typeface="Calibri"/>
              </a:rPr>
              <a:t>programme</a:t>
            </a:r>
            <a:r>
              <a:rPr lang="en-US">
                <a:latin typeface="Calibri"/>
                <a:ea typeface="Calibri"/>
                <a:cs typeface="Calibri"/>
              </a:rPr>
              <a:t> that you're going through, is there are a lot of synergies between </a:t>
            </a:r>
            <a:r>
              <a:rPr lang="en-US" err="1">
                <a:latin typeface="Calibri"/>
                <a:ea typeface="Calibri"/>
                <a:cs typeface="Calibri"/>
              </a:rPr>
              <a:t>decarbonisation</a:t>
            </a:r>
            <a:r>
              <a:rPr lang="en-US">
                <a:latin typeface="Calibri"/>
                <a:ea typeface="Calibri"/>
                <a:cs typeface="Calibri"/>
              </a:rPr>
              <a:t> measures and improving your climate </a:t>
            </a:r>
            <a:r>
              <a:rPr lang="en-US" err="1">
                <a:latin typeface="Calibri"/>
                <a:ea typeface="Calibri"/>
                <a:cs typeface="Calibri"/>
              </a:rPr>
              <a:t>resiilience</a:t>
            </a:r>
            <a:r>
              <a:rPr lang="en-US">
                <a:latin typeface="Calibri"/>
                <a:ea typeface="Calibri"/>
                <a:cs typeface="Calibri"/>
              </a:rPr>
              <a:t>. So for example improving building insulation or optimizing your energy management, that's also going to help reduce your exposure to and the impacts of things like extreme cold or heat.</a:t>
            </a:r>
            <a:endParaRPr lang="en-US"/>
          </a:p>
          <a:p>
            <a:endParaRPr lang="en-US">
              <a:latin typeface="Calibri"/>
              <a:ea typeface="Calibri"/>
              <a:cs typeface="Calibri"/>
            </a:endParaRP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E142F75-108D-4085-980C-E74A000BE424}" type="slidenum">
              <a:rPr lang="en-GB" smtClean="0"/>
              <a:t>21</a:t>
            </a:fld>
            <a:endParaRPr lang="en-GB"/>
          </a:p>
        </p:txBody>
      </p:sp>
    </p:spTree>
    <p:extLst>
      <p:ext uri="{BB962C8B-B14F-4D97-AF65-F5344CB8AC3E}">
        <p14:creationId xmlns:p14="http://schemas.microsoft.com/office/powerpoint/2010/main" val="79759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the 4th step is about completing a Climate Risk Assessment by exploring different warming scenarios. And this is going to help you prepare for the long term changing climate with the right tools and strategies.</a:t>
            </a:r>
            <a:endParaRPr lang="en-US"/>
          </a:p>
          <a:p>
            <a:endParaRPr lang="en-US">
              <a:latin typeface="Calibri"/>
              <a:ea typeface="Calibri"/>
              <a:cs typeface="Calibri"/>
            </a:endParaRPr>
          </a:p>
          <a:p>
            <a:r>
              <a:rPr lang="en-GB"/>
              <a:t>At this point its helpful to understand what we mean by warming scenarios. Warming scenarios refer to different possible future levels of global temperature rise based on how much greenhouse gas emissions increase or decrease over time. Warming scenarios can be used as part of a Climate Risk Assessment to assess, plan and prepare for climate change impacts. The most common warming scenarios to be aware of are: </a:t>
            </a:r>
            <a:br>
              <a:rPr lang="en-GB">
                <a:cs typeface="+mn-lt"/>
              </a:rPr>
            </a:br>
            <a:br>
              <a:rPr lang="en-GB">
                <a:cs typeface="+mn-lt"/>
              </a:rPr>
            </a:br>
            <a:r>
              <a:rPr lang="en-GB"/>
              <a:t>Low Warming (1.5°C - 2°C above pre-industrial levels) – Requires rapid global action to cut emissions and transition to clean energy. This scenario limits severe climate impacts but it will still cause more extreme weather.</a:t>
            </a:r>
            <a:br>
              <a:rPr lang="en-GB">
                <a:cs typeface="+mn-lt"/>
              </a:rPr>
            </a:br>
            <a:r>
              <a:rPr lang="en-GB"/>
              <a:t>Then you've got Moderate Warming (2°C - 3°C) – Emissions reductions happen more slowly, leading to stronger heatwaves, sea-level rise, and extreme weather.</a:t>
            </a:r>
            <a:br>
              <a:rPr lang="en-GB">
                <a:cs typeface="+mn-lt"/>
              </a:rPr>
            </a:br>
            <a:r>
              <a:rPr lang="en-GB"/>
              <a:t>Then you have High Warming (3°C - 4°C) – If emissions continue to rise significantly, we will experience extreme heat, droughts, storms, and coastal flooding is going to become more frequent and much worse.</a:t>
            </a:r>
            <a:br>
              <a:rPr lang="en-GB">
                <a:cs typeface="+mn-lt"/>
              </a:rPr>
            </a:br>
            <a:r>
              <a:rPr lang="en-GB"/>
              <a:t>And finally, Very High Warming (above 4°C) – A scenario with little or no action to reduce emissions, leading to severe global consequences, including food and water shortages, we will see ecosystem collapse, and unhabitable conditions in some regions of the world.</a:t>
            </a:r>
            <a:endParaRPr lang="en-US"/>
          </a:p>
          <a:p>
            <a:endParaRPr lang="en-US">
              <a:latin typeface="Calibri"/>
              <a:ea typeface="Calibri"/>
              <a:cs typeface="Calibri"/>
            </a:endParaRPr>
          </a:p>
          <a:p>
            <a:r>
              <a:rPr lang="en-US">
                <a:latin typeface="Calibri"/>
                <a:ea typeface="Calibri"/>
                <a:cs typeface="Calibri"/>
              </a:rPr>
              <a:t>One big caveat to this step is that we don't recommend completing a Climate Risk Assessment just yet. And this is for a couple of reasons. Firstly, as part of the DfE's strategy we do expect more guidance and support to develop in the not too distant future, so for the time being a climate risk baseline, and taking action on some quick wins is sufficient. The second reason is that there's plenty of tools and climate data available at the moment, but its not necessarily easy to understand or in accessible formats for you. That’s not to say you can't complete one, but the process might be longer and more difficult at the moment.</a:t>
            </a:r>
          </a:p>
          <a:p>
            <a:endParaRPr lang="en-US">
              <a:latin typeface="Calibri"/>
              <a:ea typeface="Calibri"/>
              <a:cs typeface="Calibri"/>
            </a:endParaRPr>
          </a:p>
          <a:p>
            <a:r>
              <a:rPr lang="en-US">
                <a:latin typeface="Calibri"/>
                <a:ea typeface="Calibri"/>
                <a:cs typeface="Calibri"/>
              </a:rPr>
              <a:t>So in the meantime, what we recommend is taking a look at some of these resources we've shared here. For example the Met Office have some city packs that give you a nice overview of how your local city is likely to be affected by climate change. There's also a climate adaptation toolkit for local authorities but it has a good framework and principles you can follow, should you want to complete a climate risk assessment.</a:t>
            </a:r>
          </a:p>
        </p:txBody>
      </p:sp>
      <p:sp>
        <p:nvSpPr>
          <p:cNvPr id="4" name="Slide Number Placeholder 3"/>
          <p:cNvSpPr>
            <a:spLocks noGrp="1"/>
          </p:cNvSpPr>
          <p:nvPr>
            <p:ph type="sldNum" sz="quarter" idx="5"/>
          </p:nvPr>
        </p:nvSpPr>
        <p:spPr/>
        <p:txBody>
          <a:bodyPr/>
          <a:lstStyle/>
          <a:p>
            <a:fld id="{8E142F75-108D-4085-980C-E74A000BE424}" type="slidenum">
              <a:rPr lang="en-GB" smtClean="0"/>
              <a:t>22</a:t>
            </a:fld>
            <a:endParaRPr lang="en-GB"/>
          </a:p>
        </p:txBody>
      </p:sp>
    </p:spTree>
    <p:extLst>
      <p:ext uri="{BB962C8B-B14F-4D97-AF65-F5344CB8AC3E}">
        <p14:creationId xmlns:p14="http://schemas.microsoft.com/office/powerpoint/2010/main" val="1320075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And then finally we have step 5 which is implementing long term interventions to ensure that your school remains safe, sustainable and adaptable in an evolving climate.</a:t>
            </a:r>
          </a:p>
          <a:p>
            <a:endParaRPr lang="en-US">
              <a:latin typeface="Calibri"/>
              <a:ea typeface="Calibri"/>
              <a:cs typeface="Calibri"/>
            </a:endParaRPr>
          </a:p>
          <a:p>
            <a:r>
              <a:rPr lang="en-US">
                <a:latin typeface="Calibri"/>
                <a:ea typeface="Calibri"/>
                <a:cs typeface="Calibri"/>
              </a:rPr>
              <a:t>And so this is where you will use the results of your climate risk assessment and the potential impacts from each warming scenario, and start to take actions that are going to make you resilient to those scenarios. </a:t>
            </a:r>
          </a:p>
          <a:p>
            <a:endParaRPr lang="en-US">
              <a:latin typeface="Calibri"/>
              <a:ea typeface="Calibri"/>
              <a:cs typeface="Calibri"/>
            </a:endParaRPr>
          </a:p>
          <a:p>
            <a:r>
              <a:rPr lang="en-US">
                <a:latin typeface="Calibri"/>
                <a:ea typeface="Calibri"/>
                <a:cs typeface="Calibri"/>
              </a:rPr>
              <a:t>And obviously these long term interventions will change slightly depending on the outcome of your school's climate risk assessment, when you come to do one. But I've included some on the slide here to give you a </a:t>
            </a:r>
            <a:r>
              <a:rPr lang="en-US" err="1">
                <a:latin typeface="Calibri"/>
                <a:ea typeface="Calibri"/>
                <a:cs typeface="Calibri"/>
              </a:rPr>
              <a:t>flavour</a:t>
            </a:r>
            <a:r>
              <a:rPr lang="en-US">
                <a:latin typeface="Calibri"/>
                <a:ea typeface="Calibri"/>
                <a:cs typeface="Calibri"/>
              </a:rPr>
              <a:t> of the types of actions you might take in the future.</a:t>
            </a:r>
          </a:p>
          <a:p>
            <a:endParaRPr lang="en-US">
              <a:latin typeface="Calibri"/>
              <a:ea typeface="Calibri"/>
              <a:cs typeface="Calibri"/>
            </a:endParaRPr>
          </a:p>
          <a:p>
            <a:r>
              <a:rPr lang="en-US">
                <a:latin typeface="Calibri"/>
                <a:ea typeface="Calibri"/>
                <a:cs typeface="Calibri"/>
              </a:rPr>
              <a:t>And just to pick a couple out, we have solar panel installation, for example, which will help to reduce your school's dependency on the grid, and any energy market instability that comes from climate change. We have stormwater management systems, and that's going to reduce your flooding impacts. We have emergency stock and inventory buffering, and that's going to help with supply chain instabilities. So there's a really diverse range of actions you can take to increase long term resilience. </a:t>
            </a:r>
          </a:p>
          <a:p>
            <a:endParaRPr lang="en-US">
              <a:latin typeface="Calibri"/>
              <a:ea typeface="Calibri"/>
              <a:cs typeface="Calibri"/>
            </a:endParaRPr>
          </a:p>
          <a:p>
            <a:r>
              <a:rPr lang="en-US">
                <a:latin typeface="Calibri"/>
                <a:ea typeface="Calibri"/>
                <a:cs typeface="Calibri"/>
              </a:rPr>
              <a:t>But as I mentioned earlier, for now, if you can just get to the point of completing a climate risk baseline that's going to put you in a really strong position to start to take those small, quick win actions, and lays the foundation to complete your climate risk assessment and look at these long term interventions, when the time comes to do so.</a:t>
            </a:r>
          </a:p>
          <a:p>
            <a:endParaRPr lang="en-US">
              <a:latin typeface="Calibri"/>
              <a:ea typeface="Calibri"/>
              <a:cs typeface="Calibri"/>
            </a:endParaRPr>
          </a:p>
          <a:p>
            <a:r>
              <a:rPr lang="en-US">
                <a:latin typeface="Calibri"/>
                <a:ea typeface="Calibri"/>
                <a:cs typeface="Calibri"/>
              </a:rPr>
              <a:t>So I'm going to hand over to my colleague John now to touch on water efficiency and conservation and how this will help to improve your school's </a:t>
            </a:r>
            <a:r>
              <a:rPr lang="en-US" err="1">
                <a:latin typeface="Calibri"/>
                <a:ea typeface="Calibri"/>
                <a:cs typeface="Calibri"/>
              </a:rPr>
              <a:t>cliamte</a:t>
            </a:r>
            <a:r>
              <a:rPr lang="en-US">
                <a:latin typeface="Calibri"/>
                <a:ea typeface="Calibri"/>
                <a:cs typeface="Calibri"/>
              </a:rPr>
              <a:t> resilience.</a:t>
            </a:r>
          </a:p>
          <a:p>
            <a:endParaRPr lang="en-US">
              <a:latin typeface="Aptos" panose="02110004020202020204"/>
              <a:ea typeface="Calibri"/>
              <a:cs typeface="Calibri"/>
            </a:endParaRPr>
          </a:p>
          <a:p>
            <a:endParaRPr lang="en-US">
              <a:latin typeface="Aptos" panose="02110004020202020204"/>
              <a:ea typeface="Calibri"/>
              <a:cs typeface="Calibri"/>
            </a:endParaRPr>
          </a:p>
          <a:p>
            <a:endParaRPr lang="en-US">
              <a:latin typeface="Aptos" panose="02110004020202020204"/>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8E142F75-108D-4085-980C-E74A000BE424}" type="slidenum">
              <a:rPr lang="en-GB" smtClean="0"/>
              <a:t>23</a:t>
            </a:fld>
            <a:endParaRPr lang="en-GB"/>
          </a:p>
        </p:txBody>
      </p:sp>
    </p:spTree>
    <p:extLst>
      <p:ext uri="{BB962C8B-B14F-4D97-AF65-F5344CB8AC3E}">
        <p14:creationId xmlns:p14="http://schemas.microsoft.com/office/powerpoint/2010/main" val="34011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Optional – you can ask people to share three words in the chat for how they’re feeling after the first session.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OR ask them to share one ‘takeaway’ from the session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24</a:t>
            </a:fld>
            <a:endParaRPr lang="en-GB"/>
          </a:p>
        </p:txBody>
      </p:sp>
    </p:spTree>
    <p:extLst>
      <p:ext uri="{BB962C8B-B14F-4D97-AF65-F5344CB8AC3E}">
        <p14:creationId xmlns:p14="http://schemas.microsoft.com/office/powerpoint/2010/main" val="3357546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Take a minute to pause and check in with the group. Acknowledge that this is heavy stuff and uncomfortable to look at. There’s a saying in the climate space that if you’re not scared, you’re probably not paying attention.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Sharing how we’re feeling can be very powerful and can give other people ‘permission’ to share their feelings too.</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How can we at LGZ support each other with climate anxiety?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How can schools support students and staff?</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30</a:t>
            </a:fld>
            <a:endParaRPr lang="en-GB"/>
          </a:p>
        </p:txBody>
      </p:sp>
    </p:spTree>
    <p:extLst>
      <p:ext uri="{BB962C8B-B14F-4D97-AF65-F5344CB8AC3E}">
        <p14:creationId xmlns:p14="http://schemas.microsoft.com/office/powerpoint/2010/main" val="1778847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Climate vulnerability as defined by the third IPCC report is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i="1">
                <a:effectLst/>
                <a:latin typeface="Century Gothic" panose="020B0502020202020204" pitchFamily="34" charset="0"/>
                <a:ea typeface="MS Mincho" panose="02020609040205080304" pitchFamily="49" charset="-128"/>
                <a:cs typeface="Times New Roman" panose="02020603050405020304" pitchFamily="18" charset="0"/>
              </a:rPr>
              <a:t>"the degree to which a system is susceptible to, and unable to cope with, adverse effects of climate change, including climate variability and extremes”.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system can be a person a business, a school, a town, or even a country.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And each of those systems will have an economic vulnerability, basically how rich or otherwise that person business town or country is. And it will have a geographic vulnerability depending on where in the world it is.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We are going to have a look at how climate vulnerability varies between countries around the world.</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31</a:t>
            </a:fld>
            <a:endParaRPr lang="en-GB"/>
          </a:p>
        </p:txBody>
      </p:sp>
    </p:spTree>
    <p:extLst>
      <p:ext uri="{BB962C8B-B14F-4D97-AF65-F5344CB8AC3E}">
        <p14:creationId xmlns:p14="http://schemas.microsoft.com/office/powerpoint/2010/main" val="3533017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Century Gothic" panose="020B0502020202020204" pitchFamily="34" charset="0"/>
                <a:ea typeface="MS Mincho" panose="02020609040205080304" pitchFamily="49" charset="-128"/>
                <a:cs typeface="Times New Roman" panose="02020603050405020304" pitchFamily="18" charset="0"/>
              </a:rPr>
              <a:t>We are going to try and rank these countries according to their climate vulnerability, from the country that we think is least vulnerable to the impacts of climate change through to the countries that we think is most vulnerable to the impacts of climate change.</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a:effectLst/>
                <a:latin typeface="Century Gothic" panose="020B0502020202020204" pitchFamily="34" charset="0"/>
                <a:ea typeface="MS Mincho" panose="02020609040205080304" pitchFamily="49" charset="-128"/>
                <a:cs typeface="Times New Roman" panose="02020603050405020304" pitchFamily="18" charset="0"/>
              </a:rPr>
              <a:t>Remember that best guesses are very much encouraged. There is no expectation that you will get this activity right! The important thing is taking parts and being made to think a little bit about what contributes to a country's climate vulnerability.</a:t>
            </a:r>
            <a:endParaRPr lang="en-GB"/>
          </a:p>
          <a:p>
            <a:br>
              <a:rPr lang="en-GB">
                <a:cs typeface="+mn-lt"/>
              </a:rPr>
            </a:br>
            <a:r>
              <a:rPr lang="en-GB"/>
              <a:t>**</a:t>
            </a:r>
            <a:r>
              <a:rPr lang="en-GB" sz="1800">
                <a:effectLst/>
                <a:latin typeface="Century Gothic"/>
                <a:ea typeface="MS Mincho"/>
                <a:cs typeface="Times New Roman" panose="02020603050405020304" pitchFamily="18" charset="0"/>
              </a:rPr>
              <a:t>If delivering in person, we will hopefully have decks of cards you can use – split the group into smaller groups and ask them to re-arrange the cards.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a:t>If online, there is a whiteboard set up – stop sharing the slides, then share -&gt; Microsoft whiteboards -&gt; CL Module 2 – vulnerability.</a:t>
            </a:r>
            <a:br>
              <a:rPr lang="en-GB">
                <a:cs typeface="+mn-lt"/>
              </a:rPr>
            </a:br>
            <a:r>
              <a:rPr lang="en-GB"/>
              <a:t>The whiteboard should come up on the screen. Go round the group – ask the first person to say which country they think is LEAST vulnerable, then the next person to do the next one etc. Move the flags on the board to the positions are each person has their turn. </a:t>
            </a:r>
            <a:br>
              <a:rPr lang="en-GB">
                <a:cs typeface="+mn-lt"/>
              </a:rPr>
            </a:br>
            <a:r>
              <a:rPr lang="en-GB"/>
              <a:t>NB Before you stop sharing the slides, the next slide has a map with the countries highlighted!</a:t>
            </a:r>
            <a:endParaRPr lang="en-GB" sz="1800">
              <a:latin typeface="Century Gothic"/>
              <a:ea typeface="MS Mincho"/>
            </a:endParaRPr>
          </a:p>
        </p:txBody>
      </p:sp>
      <p:sp>
        <p:nvSpPr>
          <p:cNvPr id="4" name="Slide Number Placeholder 3"/>
          <p:cNvSpPr>
            <a:spLocks noGrp="1"/>
          </p:cNvSpPr>
          <p:nvPr>
            <p:ph type="sldNum" sz="quarter" idx="5"/>
          </p:nvPr>
        </p:nvSpPr>
        <p:spPr/>
        <p:txBody>
          <a:bodyPr/>
          <a:lstStyle/>
          <a:p>
            <a:fld id="{8E142F75-108D-4085-980C-E74A000BE424}" type="slidenum">
              <a:rPr lang="en-GB" smtClean="0"/>
              <a:t>32</a:t>
            </a:fld>
            <a:endParaRPr lang="en-GB"/>
          </a:p>
        </p:txBody>
      </p:sp>
    </p:spTree>
    <p:extLst>
      <p:ext uri="{BB962C8B-B14F-4D97-AF65-F5344CB8AC3E}">
        <p14:creationId xmlns:p14="http://schemas.microsoft.com/office/powerpoint/2010/main" val="2343131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anyone whose geography is as bad as mine, here’s a map showing where the countries are!</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33</a:t>
            </a:fld>
            <a:endParaRPr lang="en-GB"/>
          </a:p>
        </p:txBody>
      </p:sp>
    </p:spTree>
    <p:extLst>
      <p:ext uri="{BB962C8B-B14F-4D97-AF65-F5344CB8AC3E}">
        <p14:creationId xmlns:p14="http://schemas.microsoft.com/office/powerpoint/2010/main" val="204138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we plot climate vulnerability on a global map, with Reds being most vulnerable to the impacts of climate change, and the dark greens being the least vulnerable to climate change, what is this map showing us about the geographic distribution of climate vulnerability?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Answer-countries along the equator are much more vulnerable and there is a clear Global North-South divide. You might sometimes hear people talking about the fact that climate is a race and a social issue – this map is an indicator of that.</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35</a:t>
            </a:fld>
            <a:endParaRPr lang="en-GB"/>
          </a:p>
        </p:txBody>
      </p:sp>
    </p:spTree>
    <p:extLst>
      <p:ext uri="{BB962C8B-B14F-4D97-AF65-F5344CB8AC3E}">
        <p14:creationId xmlns:p14="http://schemas.microsoft.com/office/powerpoint/2010/main" val="224364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 we now have a better idea of which countries are more vulnerable to the impacts of climate change. We now need to look at where emissions are coming from.</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36</a:t>
            </a:fld>
            <a:endParaRPr lang="en-GB"/>
          </a:p>
        </p:txBody>
      </p:sp>
    </p:spTree>
    <p:extLst>
      <p:ext uri="{BB962C8B-B14F-4D97-AF65-F5344CB8AC3E}">
        <p14:creationId xmlns:p14="http://schemas.microsoft.com/office/powerpoint/2010/main" val="424289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69559-ED2D-48BF-F21F-AEE20E6A9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49D3C-8E12-3699-217D-0E6AD3116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9FE4E-E58F-7E0D-EE91-06D882D9AA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BD8F23-349B-0302-26D0-120E1B636DBF}"/>
              </a:ext>
            </a:extLst>
          </p:cNvPr>
          <p:cNvSpPr>
            <a:spLocks noGrp="1"/>
          </p:cNvSpPr>
          <p:nvPr>
            <p:ph type="sldNum" sz="quarter" idx="5"/>
          </p:nvPr>
        </p:nvSpPr>
        <p:spPr/>
        <p:txBody>
          <a:bodyPr/>
          <a:lstStyle/>
          <a:p>
            <a:fld id="{61E271B9-1081-46B2-8E15-03A4AFB2F68B}" type="slidenum">
              <a:rPr lang="en-GB" smtClean="0"/>
              <a:t>4</a:t>
            </a:fld>
            <a:endParaRPr lang="en-GB"/>
          </a:p>
        </p:txBody>
      </p:sp>
    </p:spTree>
    <p:extLst>
      <p:ext uri="{BB962C8B-B14F-4D97-AF65-F5344CB8AC3E}">
        <p14:creationId xmlns:p14="http://schemas.microsoft.com/office/powerpoint/2010/main" val="2150812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And to do that we need to look at the carbon footprints of countries.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37</a:t>
            </a:fld>
            <a:endParaRPr lang="en-GB"/>
          </a:p>
        </p:txBody>
      </p:sp>
    </p:spTree>
    <p:extLst>
      <p:ext uri="{BB962C8B-B14F-4D97-AF65-F5344CB8AC3E}">
        <p14:creationId xmlns:p14="http://schemas.microsoft.com/office/powerpoint/2010/main" val="2651662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But before we do that we need to understand what we mean by the term carbon footprint. There are lots of different definitions for the term carbon footprint. I think this is one of the best ones, and it is from Mike Berners-Lee, who is essentially the carbon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footprinting</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King and the author of the great book </a:t>
            </a:r>
            <a:r>
              <a:rPr lang="en-GB" sz="1800" i="1">
                <a:effectLst/>
                <a:latin typeface="Century Gothic" panose="020B0502020202020204" pitchFamily="34" charset="0"/>
                <a:ea typeface="MS Mincho" panose="02020609040205080304" pitchFamily="49" charset="-128"/>
                <a:cs typeface="Times New Roman" panose="02020603050405020304" pitchFamily="18" charset="0"/>
              </a:rPr>
              <a:t>“How bad are bananas?”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 term </a:t>
            </a:r>
            <a:r>
              <a:rPr lang="en-GB" sz="1800" i="1">
                <a:effectLst/>
                <a:latin typeface="Century Gothic" panose="020B0502020202020204" pitchFamily="34" charset="0"/>
                <a:ea typeface="MS Mincho" panose="02020609040205080304" pitchFamily="49" charset="-128"/>
                <a:cs typeface="Times New Roman" panose="02020603050405020304" pitchFamily="18" charset="0"/>
              </a:rPr>
              <a:t>carbon footprint</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is a shorthand to describe the best estimate that we can get of the full climate change impact of something. That something could be anything – an activity, an item, a lifestyle, a company, a country or even the whole world.”</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 remember back in module one when we were looking at greenhouse gases and where they come from, we looked at global warming potentials, and I said that most of the time when we use the term carbon footprint, we are using that as a shorthand for greenhouse gas footprint. Scientists have crunched the numbers and looked at all of the different greenhouse gas emissions from a particular object organisation or country, to give a carbon footprint that is expressed as carbon dioxide equivalent, CO2e. </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38</a:t>
            </a:fld>
            <a:endParaRPr lang="en-GB"/>
          </a:p>
        </p:txBody>
      </p:sp>
    </p:spTree>
    <p:extLst>
      <p:ext uri="{BB962C8B-B14F-4D97-AF65-F5344CB8AC3E}">
        <p14:creationId xmlns:p14="http://schemas.microsoft.com/office/powerpoint/2010/main" val="1381593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lots of different ways of measuring the carbon footprints of different countries. We’re going to look at two, the first one being production based footprints.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all of the emissions that are created within a country's borders. So for the UK that would be all of our agriculture, transport within our borders, any manufacturing. It doesn't take into account imports and exports. And in this example we are just looking at a total carbon footprint per country, regardless of how many people live there. So we will look at the carbon footprint of the UK as a whole and compare that to  the carbon footprint of the USA, or Bangladesh for example.</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39</a:t>
            </a:fld>
            <a:endParaRPr lang="en-GB"/>
          </a:p>
        </p:txBody>
      </p:sp>
    </p:spTree>
    <p:extLst>
      <p:ext uri="{BB962C8B-B14F-4D97-AF65-F5344CB8AC3E}">
        <p14:creationId xmlns:p14="http://schemas.microsoft.com/office/powerpoint/2010/main" val="601603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Looking at the countries we looked at a minute ago, which do you think are the three countries with the highest production based footprint?</a:t>
            </a:r>
            <a:br>
              <a:rPr lang="en-GB"/>
            </a:br>
            <a:r>
              <a:rPr lang="en-GB"/>
              <a:t>Ask people to write their answers in the chat BUT DON’T PRESS RETURN UNTIL YOU SAY! This is so that people give their own thoughts without being influenced by others!</a:t>
            </a:r>
            <a:br>
              <a:rPr lang="en-GB"/>
            </a:br>
            <a:r>
              <a:rPr lang="en-GB"/>
              <a:t>Then do a countdown and ask everyone to press return</a:t>
            </a:r>
            <a:br>
              <a:rPr lang="en-GB"/>
            </a:b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40</a:t>
            </a:fld>
            <a:endParaRPr lang="en-GB"/>
          </a:p>
        </p:txBody>
      </p:sp>
    </p:spTree>
    <p:extLst>
      <p:ext uri="{BB962C8B-B14F-4D97-AF65-F5344CB8AC3E}">
        <p14:creationId xmlns:p14="http://schemas.microsoft.com/office/powerpoint/2010/main" val="992513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Perhaps a fairway to compare countries is to look at their consumption based footprints, so taking into account the balance of trade. And also to do it on a per capita basis. So to take a country's consumption based footprint and divide it by the number of people that are living in that country. This gives us an average carbon footprint for an individual citizen living in that country.</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42</a:t>
            </a:fld>
            <a:endParaRPr lang="en-GB"/>
          </a:p>
        </p:txBody>
      </p:sp>
    </p:spTree>
    <p:extLst>
      <p:ext uri="{BB962C8B-B14F-4D97-AF65-F5344CB8AC3E}">
        <p14:creationId xmlns:p14="http://schemas.microsoft.com/office/powerpoint/2010/main" val="3694184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Looking at the countries we looked at a minute ago, which do you think are the three countries with the highest average carbon footprint for their citizens?</a:t>
            </a:r>
            <a:br>
              <a:rPr lang="en-GB"/>
            </a:br>
            <a:r>
              <a:rPr lang="en-GB"/>
              <a:t>Ask people to write their answers in the chat BUT DON’T PRESS RETURN UNTIL YOU SAY! This is so that people give their own thoughts without being influenced by others!</a:t>
            </a:r>
            <a:br>
              <a:rPr lang="en-GB"/>
            </a:br>
            <a:r>
              <a:rPr lang="en-GB"/>
              <a:t>Then do a countdown and ask everyone to press return</a:t>
            </a:r>
            <a:br>
              <a:rPr lang="en-GB"/>
            </a:b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43</a:t>
            </a:fld>
            <a:endParaRPr lang="en-GB"/>
          </a:p>
        </p:txBody>
      </p:sp>
    </p:spTree>
    <p:extLst>
      <p:ext uri="{BB962C8B-B14F-4D97-AF65-F5344CB8AC3E}">
        <p14:creationId xmlns:p14="http://schemas.microsoft.com/office/powerpoint/2010/main" val="3211175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But that’s not the whole picture, we also need to look at historic, or cumulative, emissions in terms of thinking about ‘who is responsible’? </a:t>
            </a:r>
            <a:br>
              <a:rPr lang="en-GB"/>
            </a:br>
            <a:r>
              <a:rPr lang="en-GB"/>
              <a:t>This is a graph from Our World in Data looking at historic emissions and we can see that although China is climbing rapidly, the USA is the largest historic emitter, and obviously as the home of the Industrial Revolution we in the UK were almost solely responsible for emissions in the early 1800s.</a:t>
            </a:r>
          </a:p>
        </p:txBody>
      </p:sp>
      <p:sp>
        <p:nvSpPr>
          <p:cNvPr id="4" name="Slide Number Placeholder 3"/>
          <p:cNvSpPr>
            <a:spLocks noGrp="1"/>
          </p:cNvSpPr>
          <p:nvPr>
            <p:ph type="sldNum" sz="quarter" idx="5"/>
          </p:nvPr>
        </p:nvSpPr>
        <p:spPr/>
        <p:txBody>
          <a:bodyPr/>
          <a:lstStyle/>
          <a:p>
            <a:fld id="{8E142F75-108D-4085-980C-E74A000BE424}" type="slidenum">
              <a:rPr lang="en-GB" smtClean="0"/>
              <a:t>45</a:t>
            </a:fld>
            <a:endParaRPr lang="en-GB"/>
          </a:p>
        </p:txBody>
      </p:sp>
    </p:spTree>
    <p:extLst>
      <p:ext uri="{BB962C8B-B14F-4D97-AF65-F5344CB8AC3E}">
        <p14:creationId xmlns:p14="http://schemas.microsoft.com/office/powerpoint/2010/main" val="1714186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three graphs quite neatly sum up the idea of ‘climate justice’. We can see that the areas that are most vulnerable (graph on the R) are not the ones that are currently, or have historically emitted the most. It is an interesting thought experiment to think about what would have happened if those emitting the most were worst affected – I think we would have taken far more action far more quickly…</a:t>
            </a:r>
          </a:p>
        </p:txBody>
      </p:sp>
      <p:sp>
        <p:nvSpPr>
          <p:cNvPr id="4" name="Slide Number Placeholder 3"/>
          <p:cNvSpPr>
            <a:spLocks noGrp="1"/>
          </p:cNvSpPr>
          <p:nvPr>
            <p:ph type="sldNum" sz="quarter" idx="5"/>
          </p:nvPr>
        </p:nvSpPr>
        <p:spPr/>
        <p:txBody>
          <a:bodyPr/>
          <a:lstStyle/>
          <a:p>
            <a:fld id="{8E142F75-108D-4085-980C-E74A000BE424}" type="slidenum">
              <a:rPr lang="en-GB" smtClean="0"/>
              <a:t>46</a:t>
            </a:fld>
            <a:endParaRPr lang="en-GB"/>
          </a:p>
        </p:txBody>
      </p:sp>
    </p:spTree>
    <p:extLst>
      <p:ext uri="{BB962C8B-B14F-4D97-AF65-F5344CB8AC3E}">
        <p14:creationId xmlns:p14="http://schemas.microsoft.com/office/powerpoint/2010/main" val="3426917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121212"/>
                </a:solidFill>
                <a:effectLst/>
                <a:latin typeface="GH Guardian Headline"/>
              </a:rPr>
              <a:t>And the last piece on this is just to bring it back to a more individual perspective. This is some research from Oxfam, which shows that the world's richest 10% are responsible for almost half of total lifestyle emissions. </a:t>
            </a:r>
          </a:p>
          <a:p>
            <a:pPr algn="l" fontAlgn="base"/>
            <a:r>
              <a:rPr lang="en-GB" b="0" i="0">
                <a:solidFill>
                  <a:srgbClr val="121212"/>
                </a:solidFill>
                <a:effectLst/>
                <a:latin typeface="GuardianTextEgyptian"/>
              </a:rPr>
              <a:t>The richest 10% of the global population, comprising about 630 million people, were responsible for about 52% of global emissions over the 25-year period, the study showed.</a:t>
            </a:r>
          </a:p>
          <a:p>
            <a:pPr algn="l" fontAlgn="base"/>
            <a:r>
              <a:rPr lang="en-GB" b="0" i="0">
                <a:solidFill>
                  <a:srgbClr val="121212"/>
                </a:solidFill>
                <a:effectLst/>
                <a:latin typeface="GuardianTextEgyptian"/>
              </a:rPr>
              <a:t>Globally, the richest 10% are those with incomes above about $35,000 (£27,000) a year, and the richest 1% are people earning more than about $100,000.</a:t>
            </a:r>
            <a:br>
              <a:rPr lang="en-GB" b="0" i="0">
                <a:solidFill>
                  <a:srgbClr val="121212"/>
                </a:solidFill>
                <a:effectLst/>
                <a:latin typeface="GuardianTextEgyptian"/>
              </a:rPr>
            </a:br>
            <a:r>
              <a:rPr lang="en-GB" b="0" i="0">
                <a:solidFill>
                  <a:srgbClr val="545454"/>
                </a:solidFill>
                <a:effectLst/>
                <a:latin typeface="Roboto" panose="020F0502020204030204" pitchFamily="34" charset="0"/>
              </a:rPr>
              <a:t>In 2015, around half the emissions of the richest 10 percent - people with net income over $38,000 - are linked to citizens in the US and the EU </a:t>
            </a:r>
            <a:br>
              <a:rPr lang="en-GB" b="0" i="0">
                <a:solidFill>
                  <a:srgbClr val="545454"/>
                </a:solidFill>
                <a:effectLst/>
                <a:latin typeface="Roboto" panose="020F0502020204030204" pitchFamily="34" charset="0"/>
              </a:rPr>
            </a:br>
            <a:r>
              <a:rPr lang="en-GB" b="0" i="0">
                <a:solidFill>
                  <a:srgbClr val="545454"/>
                </a:solidFill>
                <a:effectLst/>
                <a:latin typeface="Roboto" panose="02000000000000000000" pitchFamily="2" charset="0"/>
              </a:rPr>
              <a:t>The richest 10 percent of households use almost half (45 percent) of all the energy linked to land transport and three quarters of all energy linked to aviation.</a:t>
            </a:r>
            <a:br>
              <a:rPr lang="en-GB" b="0" i="0">
                <a:solidFill>
                  <a:srgbClr val="545454"/>
                </a:solidFill>
                <a:effectLst/>
                <a:latin typeface="Roboto" panose="02000000000000000000" pitchFamily="2" charset="0"/>
              </a:rPr>
            </a:br>
            <a:br>
              <a:rPr lang="en-GB" b="0" i="0">
                <a:solidFill>
                  <a:srgbClr val="545454"/>
                </a:solidFill>
                <a:effectLst/>
                <a:latin typeface="Roboto" panose="02000000000000000000" pitchFamily="2" charset="0"/>
              </a:rPr>
            </a:br>
            <a:r>
              <a:rPr lang="en-GB" b="0" i="0">
                <a:solidFill>
                  <a:srgbClr val="121212"/>
                </a:solidFill>
                <a:effectLst/>
                <a:latin typeface="GH Guardian Headline"/>
              </a:rPr>
              <a:t>The world’s richest 1% (approx. 63 million people) cause double CO2 emissions of poorest 50% (3.1 billion people) , says Oxfam. You’re in the world’s richest 1% if you earn over around £100-120k </a:t>
            </a:r>
            <a:r>
              <a:rPr lang="en-GB" b="0" i="0" err="1">
                <a:solidFill>
                  <a:srgbClr val="121212"/>
                </a:solidFill>
                <a:effectLst/>
                <a:latin typeface="GH Guardian Headline"/>
              </a:rPr>
              <a:t>ayear</a:t>
            </a:r>
            <a:r>
              <a:rPr lang="en-GB" b="0" i="0">
                <a:solidFill>
                  <a:srgbClr val="121212"/>
                </a:solidFill>
                <a:effectLst/>
                <a:latin typeface="GH Guardian Headline"/>
              </a:rPr>
              <a:t>, so we might all know someone in that 1%. </a:t>
            </a:r>
            <a:br>
              <a:rPr lang="en-GB" b="0" i="0">
                <a:solidFill>
                  <a:srgbClr val="121212"/>
                </a:solidFill>
                <a:effectLst/>
                <a:latin typeface="GH Guardian Headline"/>
              </a:rPr>
            </a:br>
            <a:r>
              <a:rPr lang="en-GB" b="0" i="0">
                <a:solidFill>
                  <a:srgbClr val="121212"/>
                </a:solidFill>
                <a:effectLst/>
                <a:latin typeface="GH Guardian Headline"/>
              </a:rPr>
              <a:t>Yes the super rich have a huge and disproportionate impact, and this slide isn’t shown to make us all feel guilty, but just to reflect that effectively the richer you are, the bigger your carbon footprint is (whether that’s as an individual, a business or a country) and there is a strong argument that therefore you have a bigger responsibility to take action.</a:t>
            </a:r>
            <a:endParaRPr lang="en-GB" b="0" i="0">
              <a:solidFill>
                <a:srgbClr val="121212"/>
              </a:solidFill>
              <a:effectLst/>
              <a:latin typeface="GuardianTextEgyptian"/>
            </a:endParaRPr>
          </a:p>
          <a:p>
            <a:endParaRPr lang="en-US"/>
          </a:p>
        </p:txBody>
      </p:sp>
      <p:sp>
        <p:nvSpPr>
          <p:cNvPr id="4" name="Slide Number Placeholder 3"/>
          <p:cNvSpPr>
            <a:spLocks noGrp="1"/>
          </p:cNvSpPr>
          <p:nvPr>
            <p:ph type="sldNum" sz="quarter" idx="5"/>
          </p:nvPr>
        </p:nvSpPr>
        <p:spPr/>
        <p:txBody>
          <a:bodyPr/>
          <a:lstStyle/>
          <a:p>
            <a:fld id="{C070F520-0B94-944B-B8A8-CCBC6BD754FC}" type="slidenum">
              <a:rPr lang="en-US" smtClean="0"/>
              <a:t>47</a:t>
            </a:fld>
            <a:endParaRPr lang="en-US"/>
          </a:p>
        </p:txBody>
      </p:sp>
    </p:spTree>
    <p:extLst>
      <p:ext uri="{BB962C8B-B14F-4D97-AF65-F5344CB8AC3E}">
        <p14:creationId xmlns:p14="http://schemas.microsoft.com/office/powerpoint/2010/main" val="1311151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Take a minute to pause and check in with the group.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That's quite a lot to take on board and is often something that we haven't really given much thought to before. It is an uncomfortable realisation that our lifestyles in developed countries like the UK are having such negative consequences on countries, communities, and people in the global South who have contributed very little to the problem.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Remembering the phrase “Think global, act local” can be useful when it comes to dealing with the overwhelm that can result from thinking about the negative consequences of our own actions.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Being aware of the global impact of our choices, and looking to see what different choices we can make locally, whether that's in our own homes and households, in our communities, or in our schools</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48</a:t>
            </a:fld>
            <a:endParaRPr lang="en-GB"/>
          </a:p>
        </p:txBody>
      </p:sp>
    </p:spTree>
    <p:extLst>
      <p:ext uri="{BB962C8B-B14F-4D97-AF65-F5344CB8AC3E}">
        <p14:creationId xmlns:p14="http://schemas.microsoft.com/office/powerpoint/2010/main" val="303012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Just to flag this again – I don’t think the last session was too bad anxiety wise, but there definitely some of the material today that can be a little bit heavy and the last thing we want is for anybody to go away feeling worse than when they started or feeling like they're on their own attempting to manage eco anxiety.</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Some of the material today especially that talking about climate vulnerability and climate justice is really uncomfortable. If you're finding it really uncomfortable please know that you won't be the only one, and if you feel brave enough please do comment or share in the chat. Also remember the book recommendation from last week turned the tide on climate anxiety</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5</a:t>
            </a:fld>
            <a:endParaRPr lang="en-GB"/>
          </a:p>
        </p:txBody>
      </p:sp>
    </p:spTree>
    <p:extLst>
      <p:ext uri="{BB962C8B-B14F-4D97-AF65-F5344CB8AC3E}">
        <p14:creationId xmlns:p14="http://schemas.microsoft.com/office/powerpoint/2010/main" val="1653922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We've looked at countries carbon footprints, so now what about ours?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Before we dive into this it is worth pointing out that some people in the climate space really dislike the idea of individual carbon footprints. They were apparently popularised by BP in the early 90s as a very deliberate campaign to divert attention away from their own operations and enormous emissions, and to put the focus onto individuals.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Having said all of that, I do think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the’re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incredibly useful because our emissions are invisible, and it can be very difficult to join the dots between the choices that we're making and the impact that they're having. A carbon footprint calculator is one way of helping us to do that. Simply by asking the questions it helps us to join the dots, and simply by measuring our footprint we very often start to take action as a very natural next step. They're also a great way of seeing that we're moving in the right direction.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Before we dive into this, it’s worth pointing out that some people in the climate space really dislike the idea of individual carbon footprints. They were apparently popularised by BP in the early 90s as a very deliberate campaign to divert attention away from their own operations and enormous emissions, and to put the focus onto individuals.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Having said all of that, I do think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the’re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incredibly useful because our emissions are invisible, and it can be very difficult to join the dots between the choices that we're making and the impact that they're having. A carbon footprint calculator is one way of helping us to do that. Simply by asking the questions it helps us to join the dots, and simply by measuring our footprint we very often start to take action as a very natural next step. They're also a great way of seeing that we're moving in the right direction.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49</a:t>
            </a:fld>
            <a:endParaRPr lang="en-GB"/>
          </a:p>
        </p:txBody>
      </p:sp>
    </p:spTree>
    <p:extLst>
      <p:ext uri="{BB962C8B-B14F-4D97-AF65-F5344CB8AC3E}">
        <p14:creationId xmlns:p14="http://schemas.microsoft.com/office/powerpoint/2010/main" val="2934215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entury Gothic" panose="020B0502020202020204" pitchFamily="34" charset="0"/>
                <a:ea typeface="MS Mincho" panose="02020609040205080304" pitchFamily="49" charset="-128"/>
                <a:cs typeface="Times New Roman" panose="02020603050405020304" pitchFamily="18" charset="0"/>
              </a:rPr>
              <a:t>What is the average carbon footprint for someone living in the UK?</a:t>
            </a:r>
            <a:endParaRPr lang="en-GB" sz="1800" b="1">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4.85 tonnes? 7.71 tonnes? 9 to 10 tonnes? 13 tonnes?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What is the average carbon footprint for someone living in the UK?</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4.85 tonnes? 7.71 tonnes? 9 to 10 tonnes? 13 tonnes?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answer is they are all right depending on how you measure it!</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4.85 tonnes is the average footprint you get when you divide the UK's production based footprint by the number of people living here.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7.71 tonnes, some of you might remember seeing this on the flag in the previous exercise, is the number you get when you divide the UK's consumption based footprint by the number of people that live here.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9 tonnes is the figure used by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Giki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which is a carbon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footprinting</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platform that we will look at in just a little minute. Some people talk about a 10 tonne average footprint, as it's a nice round number and easy to work out percentages with.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And Mike Berners-Lee, the author of </a:t>
            </a:r>
            <a:r>
              <a:rPr lang="en-GB" sz="1800" i="1">
                <a:effectLst/>
                <a:latin typeface="Century Gothic" panose="020B0502020202020204" pitchFamily="34" charset="0"/>
                <a:ea typeface="MS Mincho" panose="02020609040205080304" pitchFamily="49" charset="-128"/>
                <a:cs typeface="Times New Roman" panose="02020603050405020304" pitchFamily="18" charset="0"/>
              </a:rPr>
              <a:t>“How bad are bananas?”,</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talks about the average UK footprint being 13 tonnes.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Mike Berners-Lee gives everybody in the UK a proportion of the MOD's carbon footprint, the NHS’s carbon footprint, the education system’s carbon footprint etc. Whereas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Giki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decided not to do that, I think on the basis that there is little that we can do as individuals to reduce those particular components of our carbon footprint.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50</a:t>
            </a:fld>
            <a:endParaRPr lang="en-GB"/>
          </a:p>
        </p:txBody>
      </p:sp>
    </p:spTree>
    <p:extLst>
      <p:ext uri="{BB962C8B-B14F-4D97-AF65-F5344CB8AC3E}">
        <p14:creationId xmlns:p14="http://schemas.microsoft.com/office/powerpoint/2010/main" val="481344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One of the problems that we have when we talk about carbon footprints and we expressed them in tonnes of carbon dioxide equivalent is that that means nothing to most of us.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lots of different ways of trying to visualise what a tonne of carbon dioxide looks like.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But what is often easier is to equate our carbon footprints to things that we are more familiar with. So for example a banana has a carbon footprint of 110g of CO2e a cheeseburger has a carbon footprint of 3.2kg of CO2e. Driving a ‘fairly thirsty petrol car’ for 1000 miles has a footprint of 1.3 tonnes of CO2e. And a return flight from London to somewhere like Hong Kong or Singapore has a carbon footprint of four and a half tonnes of CO2e. If we were to use the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Giki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9 tonne average carbon footprint per year we can see that one return flight for a holiday or a business trip could easily be half of the average annual  individual carbon footprint.</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51</a:t>
            </a:fld>
            <a:endParaRPr lang="en-GB"/>
          </a:p>
        </p:txBody>
      </p:sp>
    </p:spTree>
    <p:extLst>
      <p:ext uri="{BB962C8B-B14F-4D97-AF65-F5344CB8AC3E}">
        <p14:creationId xmlns:p14="http://schemas.microsoft.com/office/powerpoint/2010/main" val="3005067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Hands up or let us know in the chat if you have ever had a go at measuring your own carbon footprint.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52</a:t>
            </a:fld>
            <a:endParaRPr lang="en-GB"/>
          </a:p>
        </p:txBody>
      </p:sp>
    </p:spTree>
    <p:extLst>
      <p:ext uri="{BB962C8B-B14F-4D97-AF65-F5344CB8AC3E}">
        <p14:creationId xmlns:p14="http://schemas.microsoft.com/office/powerpoint/2010/main" val="2693813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entury Gothic" panose="020B0502020202020204" pitchFamily="34" charset="0"/>
                <a:ea typeface="MS Mincho" panose="02020609040205080304" pitchFamily="49" charset="-128"/>
                <a:cs typeface="Times New Roman" panose="02020603050405020304" pitchFamily="18" charset="0"/>
              </a:rPr>
              <a:t>There are lots of different carbon footprint calculators available. And they will all give you a different number! Depending on the methodology they use and what they include.</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These are two of the more commonly used ones.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carbon footprint calculator from the World Wildlife Fund is perhaps the most commonly used carbon footprint calculator. It is quick and relatively easy but has its limitations in the level of detail that it goes into.</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Giki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is another carbon footprint calculator. When you first go in you put in some basic details, and then you can go back in and add in much more granular information, for example you can add in your details on your electricity usage, your gas usage, your water usage, how much rubbish you throw away, how much meat you eat, whether you have pets etc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etc</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It is worth pointing out that some people in the climate space really dislike the idea of individual carbon footprints. They were apparently popularised by BP in the early 90s as a very deliberate campaign to divert attention away from their own operations and enormous emissions, and to put the focus onto individuals.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Having said all of that, I do think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the’re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incredibly useful because our emissions are invisible, and it can be very difficult to join the dots between the choices that we're making and the impact that they're having. A carbon footprint calculator is one way of helping us to do that. Simply by asking the questions it helps us to join the dots, and simply by measuring our footprint we very often start to take action as a very natural next step. They're also a great way of seeing that we're moving in the right direction.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b="1">
                <a:effectLst/>
                <a:latin typeface="Century Gothic" panose="020B0502020202020204" pitchFamily="34" charset="0"/>
                <a:ea typeface="MS Mincho" panose="02020609040205080304" pitchFamily="49" charset="-128"/>
                <a:cs typeface="Times New Roman" panose="02020603050405020304" pitchFamily="18" charset="0"/>
              </a:rPr>
              <a:t>How might you be able to use these tools to engage students and colleagues?</a:t>
            </a:r>
            <a:endParaRPr lang="en-GB" b="1"/>
          </a:p>
        </p:txBody>
      </p:sp>
      <p:sp>
        <p:nvSpPr>
          <p:cNvPr id="4" name="Slide Number Placeholder 3"/>
          <p:cNvSpPr>
            <a:spLocks noGrp="1"/>
          </p:cNvSpPr>
          <p:nvPr>
            <p:ph type="sldNum" sz="quarter" idx="5"/>
          </p:nvPr>
        </p:nvSpPr>
        <p:spPr/>
        <p:txBody>
          <a:bodyPr/>
          <a:lstStyle/>
          <a:p>
            <a:fld id="{8E142F75-108D-4085-980C-E74A000BE424}" type="slidenum">
              <a:rPr lang="en-GB" smtClean="0"/>
              <a:t>53</a:t>
            </a:fld>
            <a:endParaRPr lang="en-GB"/>
          </a:p>
        </p:txBody>
      </p:sp>
    </p:spTree>
    <p:extLst>
      <p:ext uri="{BB962C8B-B14F-4D97-AF65-F5344CB8AC3E}">
        <p14:creationId xmlns:p14="http://schemas.microsoft.com/office/powerpoint/2010/main" val="4018600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Both the WWF calculator and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Giki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will give you a score, they will compare you to the UK average, and I think compare you to the global average. They will both also give you a breakdown of the areas of your life that are contributing the most to your carbon footprint. This information can be useful when we start to think about the big impact actions that we can take to reduce our own carbon footprint.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In Mike Berners-Lees' book “</a:t>
            </a:r>
            <a:r>
              <a:rPr lang="en-GB" sz="1800" i="1">
                <a:effectLst/>
                <a:latin typeface="Century Gothic" panose="020B0502020202020204" pitchFamily="34" charset="0"/>
                <a:ea typeface="MS Mincho" panose="02020609040205080304" pitchFamily="49" charset="-128"/>
                <a:cs typeface="Times New Roman" panose="02020603050405020304" pitchFamily="18" charset="0"/>
              </a:rPr>
              <a:t>How bad are bananas?”</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he breaks down the average UK carbon footprint and it works out that roughly 1/4 of our emissions come from food, roughly 1/4 from home and accommodation, just over 1/4 from travel and transport, and just under 1/4 for “everything else”.</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54</a:t>
            </a:fld>
            <a:endParaRPr lang="en-GB"/>
          </a:p>
        </p:txBody>
      </p:sp>
    </p:spTree>
    <p:extLst>
      <p:ext uri="{BB962C8B-B14F-4D97-AF65-F5344CB8AC3E}">
        <p14:creationId xmlns:p14="http://schemas.microsoft.com/office/powerpoint/2010/main" val="1777949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But just as important as our carbon footprint, but not talked about anywhere near as often, is the idea of our climate shadow.</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55</a:t>
            </a:fld>
            <a:endParaRPr lang="en-GB"/>
          </a:p>
        </p:txBody>
      </p:sp>
    </p:spTree>
    <p:extLst>
      <p:ext uri="{BB962C8B-B14F-4D97-AF65-F5344CB8AC3E}">
        <p14:creationId xmlns:p14="http://schemas.microsoft.com/office/powerpoint/2010/main" val="3133454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entury Gothic" panose="020B0502020202020204" pitchFamily="34" charset="0"/>
                <a:ea typeface="MS Mincho" panose="02020609040205080304" pitchFamily="49" charset="-128"/>
                <a:cs typeface="Times New Roman" panose="02020603050405020304" pitchFamily="18" charset="0"/>
              </a:rPr>
              <a:t>Emma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Pattee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wrote about this concept of the climate shadow in an article on Medium and describes it as this: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*Read out*</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think it's incredibly powerful and is a great way of helping us to think about the impact of the things that cannot be quantified and measured - I have yet to find the box on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Giki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to tick if I was Greta that says “started a global climate movement that mobilised millions of people”. This action will have done absolutely nothing to reduce Greta's carbon footprint but her climate shadow and her impact is enormous.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Think back to those spheres of influence we looked at it Module 1 – how can you grow you shadow within your sphere’s of influence?</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56</a:t>
            </a:fld>
            <a:endParaRPr lang="en-GB"/>
          </a:p>
        </p:txBody>
      </p:sp>
    </p:spTree>
    <p:extLst>
      <p:ext uri="{BB962C8B-B14F-4D97-AF65-F5344CB8AC3E}">
        <p14:creationId xmlns:p14="http://schemas.microsoft.com/office/powerpoint/2010/main" val="7559694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We've looked at countries footprints, we've looked at individual carbon footprints, now we're going to have a quick look at school carbon footprints.</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For context, the school estate is the largest emitter of  CO2 in the whole public sector at around 37% of public sector emissions. </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57</a:t>
            </a:fld>
            <a:endParaRPr lang="en-GB"/>
          </a:p>
        </p:txBody>
      </p:sp>
    </p:spTree>
    <p:extLst>
      <p:ext uri="{BB962C8B-B14F-4D97-AF65-F5344CB8AC3E}">
        <p14:creationId xmlns:p14="http://schemas.microsoft.com/office/powerpoint/2010/main" val="1376896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43798-C7AA-DEC3-2BF0-9BE0D87F9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3EE93-B648-31C7-BF08-195B9A024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6F192-24EF-72C5-882F-C0E766F831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1034D1-E1C9-C637-9669-1E26E01BBD8C}"/>
              </a:ext>
            </a:extLst>
          </p:cNvPr>
          <p:cNvSpPr>
            <a:spLocks noGrp="1"/>
          </p:cNvSpPr>
          <p:nvPr>
            <p:ph type="sldNum" sz="quarter" idx="5"/>
          </p:nvPr>
        </p:nvSpPr>
        <p:spPr/>
        <p:txBody>
          <a:bodyPr/>
          <a:lstStyle/>
          <a:p>
            <a:fld id="{61E271B9-1081-46B2-8E15-03A4AFB2F68B}" type="slidenum">
              <a:rPr lang="en-GB" smtClean="0"/>
              <a:t>59</a:t>
            </a:fld>
            <a:endParaRPr lang="en-GB"/>
          </a:p>
        </p:txBody>
      </p:sp>
    </p:spTree>
    <p:extLst>
      <p:ext uri="{BB962C8B-B14F-4D97-AF65-F5344CB8AC3E}">
        <p14:creationId xmlns:p14="http://schemas.microsoft.com/office/powerpoint/2010/main" val="313518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If you remember our climate science in 12 word that we were using as our framework last time to work our way through climate science. Unfortunately we're up to it's bad and we need to sit with that for a little while until we can move on to we can fix it.</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6</a:t>
            </a:fld>
            <a:endParaRPr lang="en-GB"/>
          </a:p>
        </p:txBody>
      </p:sp>
    </p:spTree>
    <p:extLst>
      <p:ext uri="{BB962C8B-B14F-4D97-AF65-F5344CB8AC3E}">
        <p14:creationId xmlns:p14="http://schemas.microsoft.com/office/powerpoint/2010/main" val="3219504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Optional – you can ask people to share three words in the chat for how they’re feeling after the first session.</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OR ask them to share one ‘takeaway’ from the session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60</a:t>
            </a:fld>
            <a:endParaRPr lang="en-GB"/>
          </a:p>
        </p:txBody>
      </p:sp>
    </p:spTree>
    <p:extLst>
      <p:ext uri="{BB962C8B-B14F-4D97-AF65-F5344CB8AC3E}">
        <p14:creationId xmlns:p14="http://schemas.microsoft.com/office/powerpoint/2010/main" val="585680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How much has the average global temperature warmed compared to pre industrial levels?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Half a degree, 1 degree, 1.2 degrees, 1.5 degrees</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The correct answer is 1.2 degrees Celsius. Although….(move on to next slide)</a:t>
            </a:r>
            <a:endParaRPr lang="en-GB" sz="180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7</a:t>
            </a:fld>
            <a:endParaRPr lang="en-GB"/>
          </a:p>
        </p:txBody>
      </p:sp>
    </p:spTree>
    <p:extLst>
      <p:ext uri="{BB962C8B-B14F-4D97-AF65-F5344CB8AC3E}">
        <p14:creationId xmlns:p14="http://schemas.microsoft.com/office/powerpoint/2010/main" val="3693324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t>
            </a:r>
            <a:r>
              <a:rPr lang="en-GB" b="1"/>
              <a:t>have</a:t>
            </a:r>
            <a:r>
              <a:rPr lang="en-GB"/>
              <a:t> experienced the first year at 1.5C above pre-industrial levels and 2024 looks set to be the hottest year on record. However the official figures on based on rolling averages of 10 or 20 years, so we still haven’t ‘officially’ breached 1.5C yet. </a:t>
            </a:r>
          </a:p>
        </p:txBody>
      </p:sp>
      <p:sp>
        <p:nvSpPr>
          <p:cNvPr id="4" name="Slide Number Placeholder 3"/>
          <p:cNvSpPr>
            <a:spLocks noGrp="1"/>
          </p:cNvSpPr>
          <p:nvPr>
            <p:ph type="sldNum" sz="quarter" idx="5"/>
          </p:nvPr>
        </p:nvSpPr>
        <p:spPr/>
        <p:txBody>
          <a:bodyPr/>
          <a:lstStyle/>
          <a:p>
            <a:fld id="{8E142F75-108D-4085-980C-E74A000BE424}" type="slidenum">
              <a:rPr lang="en-GB" smtClean="0"/>
              <a:t>8</a:t>
            </a:fld>
            <a:endParaRPr lang="en-GB"/>
          </a:p>
        </p:txBody>
      </p:sp>
    </p:spTree>
    <p:extLst>
      <p:ext uri="{BB962C8B-B14F-4D97-AF65-F5344CB8AC3E}">
        <p14:creationId xmlns:p14="http://schemas.microsoft.com/office/powerpoint/2010/main" val="414950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I think that one of the potential issues that we have had with climate science and climate communications is that 1.2 degrees Celsius doesn't sound like a particularly big deal. I couldn't tell you if my cup of tea or my bath was 1.2 degrees Celsius warmer or colder our normal, so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i</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can understand why people might think that 1.2 degrees of global warming is not a big deal.</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9</a:t>
            </a:fld>
            <a:endParaRPr lang="en-GB"/>
          </a:p>
        </p:txBody>
      </p:sp>
    </p:spTree>
    <p:extLst>
      <p:ext uri="{BB962C8B-B14F-4D97-AF65-F5344CB8AC3E}">
        <p14:creationId xmlns:p14="http://schemas.microsoft.com/office/powerpoint/2010/main" val="3445553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 Just show up to 2mins 20s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 This is a video from Katherine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Hayhoe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who we met at the end of module 1 when we were talking about the importance of talking about climate change. This is a video from Catherine 's YouTube channel called Global Weirding. It's a few years out of date I think it was created in 2018, but I really wanted to show you the brilliant analogy that Professor </a:t>
            </a:r>
            <a:r>
              <a:rPr lang="en-GB" sz="1800" err="1">
                <a:effectLst/>
                <a:latin typeface="Century Gothic" panose="020B0502020202020204" pitchFamily="34" charset="0"/>
                <a:ea typeface="MS Mincho" panose="02020609040205080304" pitchFamily="49" charset="-128"/>
                <a:cs typeface="Times New Roman" panose="02020603050405020304" pitchFamily="18" charset="0"/>
              </a:rPr>
              <a:t>Hayhoe</a:t>
            </a:r>
            <a:r>
              <a:rPr lang="en-GB" sz="1800">
                <a:effectLst/>
                <a:latin typeface="Century Gothic" panose="020B0502020202020204" pitchFamily="34" charset="0"/>
                <a:ea typeface="MS Mincho" panose="02020609040205080304" pitchFamily="49" charset="-128"/>
                <a:cs typeface="Times New Roman" panose="02020603050405020304" pitchFamily="18" charset="0"/>
              </a:rPr>
              <a:t> uses to explain why 1.2 degrees of warming is in fact a big deal.</a:t>
            </a:r>
            <a:endParaRPr lang="en-GB"/>
          </a:p>
        </p:txBody>
      </p:sp>
      <p:sp>
        <p:nvSpPr>
          <p:cNvPr id="4" name="Slide Number Placeholder 3"/>
          <p:cNvSpPr>
            <a:spLocks noGrp="1"/>
          </p:cNvSpPr>
          <p:nvPr>
            <p:ph type="sldNum" sz="quarter" idx="5"/>
          </p:nvPr>
        </p:nvSpPr>
        <p:spPr/>
        <p:txBody>
          <a:bodyPr/>
          <a:lstStyle/>
          <a:p>
            <a:fld id="{8E142F75-108D-4085-980C-E74A000BE424}" type="slidenum">
              <a:rPr lang="en-GB" smtClean="0"/>
              <a:t>10</a:t>
            </a:fld>
            <a:endParaRPr lang="en-GB"/>
          </a:p>
        </p:txBody>
      </p:sp>
    </p:spTree>
    <p:extLst>
      <p:ext uri="{BB962C8B-B14F-4D97-AF65-F5344CB8AC3E}">
        <p14:creationId xmlns:p14="http://schemas.microsoft.com/office/powerpoint/2010/main" val="150356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AD07-213D-4E83-AC86-4AFACDF4A5CC}"/>
              </a:ext>
            </a:extLst>
          </p:cNvPr>
          <p:cNvSpPr>
            <a:spLocks noGrp="1"/>
          </p:cNvSpPr>
          <p:nvPr>
            <p:ph type="ctrTitle"/>
          </p:nvPr>
        </p:nvSpPr>
        <p:spPr>
          <a:xfrm>
            <a:off x="1524000" y="1122363"/>
            <a:ext cx="9144000" cy="2387600"/>
          </a:xfrm>
        </p:spPr>
        <p:txBody>
          <a:bodyPr anchor="b">
            <a:normAutofit/>
          </a:bodyPr>
          <a:lstStyle>
            <a:lvl1pPr algn="ctr">
              <a:defRPr sz="3600" b="1">
                <a:latin typeface="Open Sans body"/>
              </a:defRPr>
            </a:lvl1pPr>
          </a:lstStyle>
          <a:p>
            <a:r>
              <a:rPr lang="en-GB"/>
              <a:t>Click to edit Master title style</a:t>
            </a:r>
          </a:p>
        </p:txBody>
      </p:sp>
      <p:sp>
        <p:nvSpPr>
          <p:cNvPr id="3" name="Subtitle 2">
            <a:extLst>
              <a:ext uri="{FF2B5EF4-FFF2-40B4-BE49-F238E27FC236}">
                <a16:creationId xmlns:a16="http://schemas.microsoft.com/office/drawing/2014/main" id="{4E3A1765-F9CE-448B-BA1C-571650054F9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F368AE-7262-4408-BF93-55D9A512DFB6}"/>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5" name="Footer Placeholder 4">
            <a:extLst>
              <a:ext uri="{FF2B5EF4-FFF2-40B4-BE49-F238E27FC236}">
                <a16:creationId xmlns:a16="http://schemas.microsoft.com/office/drawing/2014/main" id="{CB6A1730-10D7-4A04-8988-D510D6B5E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84D1E-5B01-426C-890F-B9D7728DAD95}"/>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421753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BEC6-100E-4C3C-A71B-EB3A64755A6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5FAB3DB-B5E5-4BA6-9C85-B302713E9EA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5E17A7-4374-4BB7-B394-BDEB539843F2}"/>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5" name="Footer Placeholder 4">
            <a:extLst>
              <a:ext uri="{FF2B5EF4-FFF2-40B4-BE49-F238E27FC236}">
                <a16:creationId xmlns:a16="http://schemas.microsoft.com/office/drawing/2014/main" id="{714BB28D-78C2-4ED3-926D-1B84D3C4B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EF35B-469E-4122-96BC-B0D15FCBC77D}"/>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256484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CE506-AB25-41F1-8EA2-79BD37DF2987}"/>
              </a:ext>
            </a:extLst>
          </p:cNvPr>
          <p:cNvSpPr>
            <a:spLocks noGrp="1"/>
          </p:cNvSpPr>
          <p:nvPr>
            <p:ph type="title" orient="vert"/>
          </p:nvPr>
        </p:nvSpPr>
        <p:spPr>
          <a:xfrm>
            <a:off x="8724902"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C71D1C5-01B2-4EB8-B44A-C18DB6D8910B}"/>
              </a:ext>
            </a:extLst>
          </p:cNvPr>
          <p:cNvSpPr>
            <a:spLocks noGrp="1"/>
          </p:cNvSpPr>
          <p:nvPr>
            <p:ph type="body" orient="vert" idx="1"/>
          </p:nvPr>
        </p:nvSpPr>
        <p:spPr>
          <a:xfrm>
            <a:off x="838202"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1EF121-EA53-418D-BF21-187E89CC2C3C}"/>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5" name="Footer Placeholder 4">
            <a:extLst>
              <a:ext uri="{FF2B5EF4-FFF2-40B4-BE49-F238E27FC236}">
                <a16:creationId xmlns:a16="http://schemas.microsoft.com/office/drawing/2014/main" id="{1631B589-9C6C-491E-9E83-B71EFF430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DEB5D-3C37-467D-A7FD-80D5BBA9CD8B}"/>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211436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EBDA-26D1-6CC9-FB42-823634A1FF9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D307CB9-2924-7290-DCB8-2F99448C399E}"/>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4" name="Footer Placeholder 3">
            <a:extLst>
              <a:ext uri="{FF2B5EF4-FFF2-40B4-BE49-F238E27FC236}">
                <a16:creationId xmlns:a16="http://schemas.microsoft.com/office/drawing/2014/main" id="{4E518C4A-2085-1848-0526-FA0A7498E4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64EA00-CC7F-82E8-8BAA-0017FDE9C7AA}"/>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181491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C8AF-9780-DCF0-6853-2222510A0EF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571B432-4656-8596-953C-58C15872D6BD}"/>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4" name="Footer Placeholder 3">
            <a:extLst>
              <a:ext uri="{FF2B5EF4-FFF2-40B4-BE49-F238E27FC236}">
                <a16:creationId xmlns:a16="http://schemas.microsoft.com/office/drawing/2014/main" id="{900E023B-648A-D736-179A-09B5EB03E1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36E096-D81B-CFEA-8D4B-81DBAA09CAC5}"/>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36027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0DBF-4582-49F5-B80A-D40AB8796BB0}"/>
              </a:ext>
            </a:extLst>
          </p:cNvPr>
          <p:cNvSpPr>
            <a:spLocks noGrp="1"/>
          </p:cNvSpPr>
          <p:nvPr>
            <p:ph type="title"/>
          </p:nvPr>
        </p:nvSpPr>
        <p:spPr/>
        <p:txBody>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DB49A24D-99BF-4BFD-8C99-2D5A4FE4B192}"/>
              </a:ext>
            </a:extLst>
          </p:cNvPr>
          <p:cNvSpPr>
            <a:spLocks noGrp="1"/>
          </p:cNvSpPr>
          <p:nvPr>
            <p:ph idx="1"/>
          </p:nvPr>
        </p:nvSpPr>
        <p:spPr/>
        <p:txBody>
          <a:bodyPr/>
          <a:lstStyle>
            <a:lvl1pPr>
              <a:defRPr>
                <a:latin typeface="+mn-lt"/>
                <a:ea typeface="Open Sans" panose="020B0606030504020204" pitchFamily="34" charset="0"/>
                <a:cs typeface="Open Sans" panose="020B0606030504020204" pitchFamily="34" charset="0"/>
              </a:defRPr>
            </a:lvl1pPr>
            <a:lvl2pPr>
              <a:defRPr>
                <a:latin typeface="+mn-lt"/>
                <a:ea typeface="Open Sans" panose="020B0606030504020204" pitchFamily="34" charset="0"/>
                <a:cs typeface="Open Sans" panose="020B0606030504020204" pitchFamily="34" charset="0"/>
              </a:defRPr>
            </a:lvl2pPr>
            <a:lvl3pPr>
              <a:defRPr>
                <a:latin typeface="+mn-lt"/>
                <a:ea typeface="Open Sans" panose="020B0606030504020204" pitchFamily="34" charset="0"/>
                <a:cs typeface="Open Sans" panose="020B0606030504020204" pitchFamily="34" charset="0"/>
              </a:defRPr>
            </a:lvl3pPr>
            <a:lvl4pPr>
              <a:defRPr>
                <a:latin typeface="+mn-lt"/>
                <a:ea typeface="Open Sans" panose="020B0606030504020204" pitchFamily="34" charset="0"/>
                <a:cs typeface="Open Sans" panose="020B0606030504020204" pitchFamily="34" charset="0"/>
              </a:defRPr>
            </a:lvl4pPr>
            <a:lvl5pPr>
              <a:defRPr>
                <a:latin typeface="+mn-lt"/>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027547-A526-4C8F-A0D3-983EEAB1E108}"/>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5" name="Footer Placeholder 4">
            <a:extLst>
              <a:ext uri="{FF2B5EF4-FFF2-40B4-BE49-F238E27FC236}">
                <a16:creationId xmlns:a16="http://schemas.microsoft.com/office/drawing/2014/main" id="{F83063C4-EA66-40EB-BF3F-6363320DD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5883D6-0E3C-4826-BCB7-BA32E332D8CD}"/>
              </a:ext>
            </a:extLst>
          </p:cNvPr>
          <p:cNvSpPr>
            <a:spLocks noGrp="1"/>
          </p:cNvSpPr>
          <p:nvPr>
            <p:ph type="sldNum" sz="quarter" idx="12"/>
          </p:nvPr>
        </p:nvSpPr>
        <p:spPr/>
        <p:txBody>
          <a:bodyPr/>
          <a:lstStyle/>
          <a:p>
            <a:fld id="{CA6DBC4F-D9D0-4811-B95B-01E754E8E55A}" type="slidenum">
              <a:rPr lang="en-GB" smtClean="0"/>
              <a:t>‹#›</a:t>
            </a:fld>
            <a:endParaRPr lang="en-GB"/>
          </a:p>
        </p:txBody>
      </p:sp>
      <p:cxnSp>
        <p:nvCxnSpPr>
          <p:cNvPr id="11" name="Straight Connector 10">
            <a:extLst>
              <a:ext uri="{FF2B5EF4-FFF2-40B4-BE49-F238E27FC236}">
                <a16:creationId xmlns:a16="http://schemas.microsoft.com/office/drawing/2014/main" id="{E3F97CA8-BB3F-41AD-B66C-0EF21711879D}"/>
              </a:ext>
            </a:extLst>
          </p:cNvPr>
          <p:cNvCxnSpPr/>
          <p:nvPr/>
        </p:nvCxnSpPr>
        <p:spPr>
          <a:xfrm>
            <a:off x="0" y="1690692"/>
            <a:ext cx="12192000" cy="0"/>
          </a:xfrm>
          <a:prstGeom prst="line">
            <a:avLst/>
          </a:prstGeom>
          <a:ln w="31750">
            <a:solidFill>
              <a:srgbClr val="2C2E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58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9554-46C7-4A0C-8F48-9529597AC160}"/>
              </a:ext>
            </a:extLst>
          </p:cNvPr>
          <p:cNvSpPr>
            <a:spLocks noGrp="1"/>
          </p:cNvSpPr>
          <p:nvPr>
            <p:ph type="title"/>
          </p:nvPr>
        </p:nvSpPr>
        <p:spPr>
          <a:xfrm>
            <a:off x="831851" y="1709742"/>
            <a:ext cx="10515600" cy="2852737"/>
          </a:xfrm>
        </p:spPr>
        <p:txBody>
          <a:bodyPr anchor="b"/>
          <a:lstStyle>
            <a:lvl1pPr>
              <a:defRPr sz="6000" b="1"/>
            </a:lvl1pPr>
          </a:lstStyle>
          <a:p>
            <a:r>
              <a:rPr lang="en-GB"/>
              <a:t>Click to edit Master title style</a:t>
            </a:r>
          </a:p>
        </p:txBody>
      </p:sp>
      <p:sp>
        <p:nvSpPr>
          <p:cNvPr id="3" name="Text Placeholder 2">
            <a:extLst>
              <a:ext uri="{FF2B5EF4-FFF2-40B4-BE49-F238E27FC236}">
                <a16:creationId xmlns:a16="http://schemas.microsoft.com/office/drawing/2014/main" id="{0A447A1A-8DE8-41CC-81D1-8E2439F29ED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DBD39C-0370-4AFE-AFFC-E776E29699F7}"/>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5" name="Footer Placeholder 4">
            <a:extLst>
              <a:ext uri="{FF2B5EF4-FFF2-40B4-BE49-F238E27FC236}">
                <a16:creationId xmlns:a16="http://schemas.microsoft.com/office/drawing/2014/main" id="{A338E7F8-5402-4DEE-B446-5D4769E3D3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988B5-E59C-49A7-A56D-7EDA231FDDF3}"/>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235991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9D22-BB74-44E5-9D01-D437F72557B6}"/>
              </a:ext>
            </a:extLst>
          </p:cNvPr>
          <p:cNvSpPr>
            <a:spLocks noGrp="1"/>
          </p:cNvSpPr>
          <p:nvPr>
            <p:ph type="title"/>
          </p:nvPr>
        </p:nvSpPr>
        <p:spPr/>
        <p:txBody>
          <a:bodyPr/>
          <a:lstStyle>
            <a:lvl1pPr>
              <a:defRPr b="1"/>
            </a:lvl1pPr>
          </a:lstStyle>
          <a:p>
            <a:r>
              <a:rPr lang="en-GB"/>
              <a:t>Click to edit Master title style</a:t>
            </a:r>
          </a:p>
        </p:txBody>
      </p:sp>
      <p:sp>
        <p:nvSpPr>
          <p:cNvPr id="3" name="Content Placeholder 2">
            <a:extLst>
              <a:ext uri="{FF2B5EF4-FFF2-40B4-BE49-F238E27FC236}">
                <a16:creationId xmlns:a16="http://schemas.microsoft.com/office/drawing/2014/main" id="{CD1C64AB-AA7B-41A4-9212-8AB613572F3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E28CC0F-C539-421B-B535-4874C014D5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876FCF2-1C2A-48FE-96EA-F50E55665B78}"/>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6" name="Footer Placeholder 5">
            <a:extLst>
              <a:ext uri="{FF2B5EF4-FFF2-40B4-BE49-F238E27FC236}">
                <a16:creationId xmlns:a16="http://schemas.microsoft.com/office/drawing/2014/main" id="{2CB66B05-8112-4A3F-8666-89508D012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9F9EC-B3C4-41A2-82AD-1D69380F16BB}"/>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12096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69-59C5-45B7-A731-260A6A9CB92F}"/>
              </a:ext>
            </a:extLst>
          </p:cNvPr>
          <p:cNvSpPr>
            <a:spLocks noGrp="1"/>
          </p:cNvSpPr>
          <p:nvPr>
            <p:ph type="title"/>
          </p:nvPr>
        </p:nvSpPr>
        <p:spPr>
          <a:xfrm>
            <a:off x="839788" y="365129"/>
            <a:ext cx="10515600" cy="1325563"/>
          </a:xfrm>
        </p:spPr>
        <p:txBody>
          <a:bodyPr/>
          <a:lstStyle>
            <a:lvl1pPr>
              <a:defRPr b="1"/>
            </a:lvl1pPr>
          </a:lstStyle>
          <a:p>
            <a:r>
              <a:rPr lang="en-GB"/>
              <a:t>Click to edit Master title style</a:t>
            </a:r>
          </a:p>
        </p:txBody>
      </p:sp>
      <p:sp>
        <p:nvSpPr>
          <p:cNvPr id="3" name="Text Placeholder 2">
            <a:extLst>
              <a:ext uri="{FF2B5EF4-FFF2-40B4-BE49-F238E27FC236}">
                <a16:creationId xmlns:a16="http://schemas.microsoft.com/office/drawing/2014/main" id="{11B7886F-437B-420F-9459-F4728FA169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D4B305B-7797-400F-8084-99F476FA7198}"/>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F75B5A1-6764-4F15-A7D2-5DFABD312EB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31E01B-EA4B-459E-BB18-E05F5CB6CD97}"/>
              </a:ext>
            </a:extLst>
          </p:cNvPr>
          <p:cNvSpPr>
            <a:spLocks noGrp="1"/>
          </p:cNvSpPr>
          <p:nvPr>
            <p:ph sz="quarter" idx="4"/>
          </p:nvPr>
        </p:nvSpPr>
        <p:spPr>
          <a:xfrm>
            <a:off x="6172202"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3992CC0-18F8-4014-A0F9-447B02B90B0F}"/>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8" name="Footer Placeholder 7">
            <a:extLst>
              <a:ext uri="{FF2B5EF4-FFF2-40B4-BE49-F238E27FC236}">
                <a16:creationId xmlns:a16="http://schemas.microsoft.com/office/drawing/2014/main" id="{926EAA16-0251-4F54-A18B-8FAB116D6A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FD6AB4-5ECD-4BBC-AA19-2567E1E69816}"/>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379995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1B78-24FB-4C98-83C2-FB6724842183}"/>
              </a:ext>
            </a:extLst>
          </p:cNvPr>
          <p:cNvSpPr>
            <a:spLocks noGrp="1"/>
          </p:cNvSpPr>
          <p:nvPr>
            <p:ph type="title"/>
          </p:nvPr>
        </p:nvSpPr>
        <p:spPr/>
        <p:txBody>
          <a:bodyPr/>
          <a:lstStyle>
            <a:lvl1pPr>
              <a:defRPr b="1"/>
            </a:lvl1pPr>
          </a:lstStyle>
          <a:p>
            <a:r>
              <a:rPr lang="en-GB"/>
              <a:t>Click to edit Master title style</a:t>
            </a:r>
          </a:p>
        </p:txBody>
      </p:sp>
      <p:sp>
        <p:nvSpPr>
          <p:cNvPr id="3" name="Date Placeholder 2">
            <a:extLst>
              <a:ext uri="{FF2B5EF4-FFF2-40B4-BE49-F238E27FC236}">
                <a16:creationId xmlns:a16="http://schemas.microsoft.com/office/drawing/2014/main" id="{19060F33-ED89-4AA0-9F6A-EE96A45F08C2}"/>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4" name="Footer Placeholder 3">
            <a:extLst>
              <a:ext uri="{FF2B5EF4-FFF2-40B4-BE49-F238E27FC236}">
                <a16:creationId xmlns:a16="http://schemas.microsoft.com/office/drawing/2014/main" id="{99632D47-156F-4AC6-8EE7-A14AB6819B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2C74C0-0754-4BC8-B007-2A1735FEE846}"/>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70028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5EA6D-81D5-4851-9183-C89E16A7A168}"/>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3" name="Footer Placeholder 2">
            <a:extLst>
              <a:ext uri="{FF2B5EF4-FFF2-40B4-BE49-F238E27FC236}">
                <a16:creationId xmlns:a16="http://schemas.microsoft.com/office/drawing/2014/main" id="{3DB2D28E-2B90-4546-88B6-4473FA0B97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90EA21-BF51-41DB-897C-69B333DFAD77}"/>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61472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BD4B-BBC1-4A93-8710-0EC3DF6D04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D370AB8-903C-4CDF-A957-53707E2593A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7C51CC9-8492-42DE-830C-94F71A3D8EB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75582C-7318-4B80-A0A3-D36F316DF5C1}"/>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6" name="Footer Placeholder 5">
            <a:extLst>
              <a:ext uri="{FF2B5EF4-FFF2-40B4-BE49-F238E27FC236}">
                <a16:creationId xmlns:a16="http://schemas.microsoft.com/office/drawing/2014/main" id="{9473FC89-24E4-4341-B92B-D641FEF636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8EA822-F7B9-4E55-A21C-D7FCAD511B55}"/>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89648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E43C-7789-439D-A8C6-29D85C947F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1202B6B-89CA-4AF4-BC85-6C178B4B1E11}"/>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DCC8FD66-4FA8-4704-8098-24C38380D03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390C43-33AB-4294-AF42-64F787256F30}"/>
              </a:ext>
            </a:extLst>
          </p:cNvPr>
          <p:cNvSpPr>
            <a:spLocks noGrp="1"/>
          </p:cNvSpPr>
          <p:nvPr>
            <p:ph type="dt" sz="half" idx="10"/>
          </p:nvPr>
        </p:nvSpPr>
        <p:spPr/>
        <p:txBody>
          <a:bodyPr/>
          <a:lstStyle/>
          <a:p>
            <a:fld id="{367F5198-855E-4AE1-A3DC-349E922AE7EE}" type="datetimeFigureOut">
              <a:rPr lang="en-GB" smtClean="0"/>
              <a:t>19/02/2025</a:t>
            </a:fld>
            <a:endParaRPr lang="en-GB"/>
          </a:p>
        </p:txBody>
      </p:sp>
      <p:sp>
        <p:nvSpPr>
          <p:cNvPr id="6" name="Footer Placeholder 5">
            <a:extLst>
              <a:ext uri="{FF2B5EF4-FFF2-40B4-BE49-F238E27FC236}">
                <a16:creationId xmlns:a16="http://schemas.microsoft.com/office/drawing/2014/main" id="{70B9C8F5-BAEE-49B8-B08C-9591950A8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18E8A-F427-4395-A7BC-D84FE4045818}"/>
              </a:ext>
            </a:extLst>
          </p:cNvPr>
          <p:cNvSpPr>
            <a:spLocks noGrp="1"/>
          </p:cNvSpPr>
          <p:nvPr>
            <p:ph type="sldNum" sz="quarter" idx="12"/>
          </p:nvPr>
        </p:nvSpPr>
        <p:spPr/>
        <p:txBody>
          <a:bodyPr/>
          <a:lstStyle/>
          <a:p>
            <a:fld id="{CA6DBC4F-D9D0-4811-B95B-01E754E8E55A}" type="slidenum">
              <a:rPr lang="en-GB" smtClean="0"/>
              <a:t>‹#›</a:t>
            </a:fld>
            <a:endParaRPr lang="en-GB"/>
          </a:p>
        </p:txBody>
      </p:sp>
    </p:spTree>
    <p:extLst>
      <p:ext uri="{BB962C8B-B14F-4D97-AF65-F5344CB8AC3E}">
        <p14:creationId xmlns:p14="http://schemas.microsoft.com/office/powerpoint/2010/main" val="345258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BA521-C873-4AD4-8147-D5C3CD5A1C2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486FEB6-C268-4173-97D1-6E02414E4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11EC2F-0ED9-4FB7-B74B-7269E417F382}"/>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7F5198-855E-4AE1-A3DC-349E922AE7EE}" type="datetimeFigureOut">
              <a:rPr lang="en-GB" smtClean="0"/>
              <a:t>19/02/2025</a:t>
            </a:fld>
            <a:endParaRPr lang="en-GB"/>
          </a:p>
        </p:txBody>
      </p:sp>
      <p:pic>
        <p:nvPicPr>
          <p:cNvPr id="17" name="Picture 16">
            <a:extLst>
              <a:ext uri="{FF2B5EF4-FFF2-40B4-BE49-F238E27FC236}">
                <a16:creationId xmlns:a16="http://schemas.microsoft.com/office/drawing/2014/main" id="{D5BB67EF-86CC-BFD1-4EA3-89FFC69382DE}"/>
              </a:ext>
            </a:extLst>
          </p:cNvPr>
          <p:cNvPicPr>
            <a:picLocks noChangeAspect="1"/>
          </p:cNvPicPr>
          <p:nvPr/>
        </p:nvPicPr>
        <p:blipFill>
          <a:blip r:embed="rId15"/>
          <a:stretch>
            <a:fillRect/>
          </a:stretch>
        </p:blipFill>
        <p:spPr>
          <a:xfrm>
            <a:off x="0" y="6153346"/>
            <a:ext cx="6730567" cy="640135"/>
          </a:xfrm>
          <a:prstGeom prst="rect">
            <a:avLst/>
          </a:prstGeom>
        </p:spPr>
      </p:pic>
      <p:sp>
        <p:nvSpPr>
          <p:cNvPr id="5" name="Footer Placeholder 4">
            <a:extLst>
              <a:ext uri="{FF2B5EF4-FFF2-40B4-BE49-F238E27FC236}">
                <a16:creationId xmlns:a16="http://schemas.microsoft.com/office/drawing/2014/main" id="{FE93F6E8-7791-4160-B304-008FF5FD0923}"/>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62CF60-8E2C-4D89-A221-04F07EEEC22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DBC4F-D9D0-4811-B95B-01E754E8E55A}"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0DDAAE65-49C5-4581-8A9D-B4146357138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51542" y="230196"/>
            <a:ext cx="1024729" cy="1033340"/>
          </a:xfrm>
          <a:prstGeom prst="rect">
            <a:avLst/>
          </a:prstGeom>
        </p:spPr>
      </p:pic>
      <p:pic>
        <p:nvPicPr>
          <p:cNvPr id="10" name="Picture 9" descr="A picture containing screenshot, colorfulness, line, electric blue&#10;&#10;Description automatically generated">
            <a:extLst>
              <a:ext uri="{FF2B5EF4-FFF2-40B4-BE49-F238E27FC236}">
                <a16:creationId xmlns:a16="http://schemas.microsoft.com/office/drawing/2014/main" id="{16FBEE16-358B-A2FB-DB0C-4FD642B92C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22361" y="6088828"/>
            <a:ext cx="4269639" cy="769172"/>
          </a:xfrm>
          <a:prstGeom prst="rect">
            <a:avLst/>
          </a:prstGeom>
        </p:spPr>
      </p:pic>
    </p:spTree>
    <p:extLst>
      <p:ext uri="{BB962C8B-B14F-4D97-AF65-F5344CB8AC3E}">
        <p14:creationId xmlns:p14="http://schemas.microsoft.com/office/powerpoint/2010/main" val="1804903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600" b="1" kern="1200">
          <a:solidFill>
            <a:srgbClr val="2C2E8D"/>
          </a:solidFill>
          <a:latin typeface="+mj-lt"/>
          <a:ea typeface="ADLaM Display" panose="020F0502020204030204" pitchFamily="2" charset="0"/>
          <a:cs typeface="ADLaM Display" panose="020F0502020204030204" pitchFamily="2" charset="0"/>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rgbClr val="2C2E8D"/>
          </a:solidFill>
          <a:latin typeface="+mn-lt"/>
          <a:ea typeface="+mn-ea"/>
          <a:cs typeface="+mn-cs"/>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rgbClr val="2C2E8D"/>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rgbClr val="2C2E8D"/>
          </a:solidFill>
          <a:latin typeface="+mn-lt"/>
          <a:ea typeface="+mn-ea"/>
          <a:cs typeface="+mn-cs"/>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rgbClr val="2C2E8D"/>
          </a:solidFill>
          <a:latin typeface="+mn-lt"/>
          <a:ea typeface="+mn-ea"/>
          <a:cs typeface="+mn-cs"/>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rgbClr val="2C2E8D"/>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6cRCbgTA_78?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hB8gXMTkyt8?feature=oembed" TargetMode="External"/><Relationship Id="rId5" Type="http://schemas.openxmlformats.org/officeDocument/2006/relationships/image" Target="../media/image13.jpeg"/><Relationship Id="rId4" Type="http://schemas.openxmlformats.org/officeDocument/2006/relationships/hyperlink" Target="https://yellowdotstudios.com/january-9-the-extreme-weather-repor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sfct-my.sharepoint.com/:b:/g/personal/alex_seal_ashden_org/EZHnfvlAd51Bm5B_R6_Pu8UB1YX5VtILZPhYtpLV5MBOzA?e=ZyaXGE" TargetMode="External"/><Relationship Id="rId4" Type="http://schemas.openxmlformats.org/officeDocument/2006/relationships/hyperlink" Target="https://www.theccc.org.uk/publication/independent-assessment-of-uk-climate-risk/#key-findings"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london.gov.uk/media/101815/downloa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london.gov.uk/sites/default/files/2023-06/CAPS_OR_finalissue_09June2023.pdf" TargetMode="External"/><Relationship Id="rId5" Type="http://schemas.openxmlformats.org/officeDocument/2006/relationships/hyperlink" Target="https://www.gov.uk/government/publications/sustainability-and-climate-change-strategy/9317e6ed-6c80-4eb9-be6d-3fcb1f232f3a" TargetMode="External"/><Relationship Id="rId4" Type="http://schemas.openxmlformats.org/officeDocument/2006/relationships/image" Target="../media/image3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hyperlink" Target="https://www.arup.com/globalassets/downloads/projects/climate-change-guidance-and-plans-for-london-schools-and-early-years-settings/gla-schools-adaptation-guidance.pdf" TargetMode="External"/><Relationship Id="rId7" Type="http://schemas.openxmlformats.org/officeDocument/2006/relationships/hyperlink" Target="https://www.sustainabilitysupportforeducation.org.uk/choose-train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sustainabilitysupportforeducation.org.uk/indicator/emergency-response-plan?term=heat+stress&amp;ref=search" TargetMode="External"/><Relationship Id="rId5" Type="http://schemas.openxmlformats.org/officeDocument/2006/relationships/hyperlink" Target="https://www.sustainabilitysupportforeducation.org.uk/indicator/quick-wins-climate-resilience?term=adaptation+quick+wins&amp;ref_from=5&amp;ref=search" TargetMode="External"/><Relationship Id="rId4" Type="http://schemas.openxmlformats.org/officeDocument/2006/relationships/hyperlink" Target="https://www.arup.com/globalassets/downloads/projects/climate-change-guidance-and-plans-for-london-schools-and-early-years-settings/compendium-adaptation-and-resilience-measures.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view.officeapps.live.com/op/view.aspx?src=https%3A%2F%2Fltl.org.uk%2Fwp-content%2Fuploads%2F2023%2F09%2Fdigital-school-grounds-climate-survey.xlsx&amp;wdOrigin=BROWSELINK" TargetMode="External"/><Relationship Id="rId7" Type="http://schemas.openxmlformats.org/officeDocument/2006/relationships/hyperlink" Target="https://www.london.gov.uk/media/101815/downloa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localpartnerships.gov.uk/wp-content/uploads/2021/12/Local_Partnerships_Climate_Adaptation_Toolkit_v1.pdf" TargetMode="External"/><Relationship Id="rId5" Type="http://schemas.openxmlformats.org/officeDocument/2006/relationships/hyperlink" Target="https://lcat.uk/" TargetMode="External"/><Relationship Id="rId4" Type="http://schemas.openxmlformats.org/officeDocument/2006/relationships/hyperlink" Target="https://www.metoffice.gov.uk/research/approach/collaboration/spf/ukcrp-outputs" TargetMode="External"/><Relationship Id="rId9" Type="http://schemas.openxmlformats.org/officeDocument/2006/relationships/image" Target="../media/image30.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hyperlink" Target="https://gain.nd.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hyperlink" Target="https://ourworldindata.org/co2-emissions" TargetMode="External"/><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8.png"/><Relationship Id="rId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39.png"/><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49.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hyperlink" Target="https://ourworldindata.org/co2-emissions" TargetMode="External"/><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hyperlink" Target="https://www.treeappeal.com/Schools.html" TargetMode="External"/><Relationship Id="rId13" Type="http://schemas.openxmlformats.org/officeDocument/2006/relationships/hyperlink" Target="https://www.edinatrust.org.uk/science-grant-scheme" TargetMode="External"/><Relationship Id="rId3" Type="http://schemas.openxmlformats.org/officeDocument/2006/relationships/hyperlink" Target="https://buyingforschools.blog.gov.uk/2023/12/04/sustainable-drainage-systems-for-schools-environmentally-friendly-flood-prevention/" TargetMode="External"/><Relationship Id="rId7" Type="http://schemas.openxmlformats.org/officeDocument/2006/relationships/hyperlink" Target="https://www.carbonfootprint.com/tree_application.html" TargetMode="External"/><Relationship Id="rId12" Type="http://schemas.openxmlformats.org/officeDocument/2006/relationships/hyperlink" Target="https://www.mpga.org.uk/grants.php" TargetMode="External"/><Relationship Id="rId17" Type="http://schemas.openxmlformats.org/officeDocument/2006/relationships/hyperlink" Target="mailto:schools@treesforcities.org" TargetMode="External"/><Relationship Id="rId2" Type="http://schemas.openxmlformats.org/officeDocument/2006/relationships/hyperlink" Target="https://www.stormsaver.com/about-stormsaver-and-water-reuse/rainwater-harvesting-news/suds-for-schools-" TargetMode="External"/><Relationship Id="rId16" Type="http://schemas.openxmlformats.org/officeDocument/2006/relationships/hyperlink" Target="https://www.treesforcities.org/our-work/schools-programme/tree-planting-in-schools" TargetMode="External"/><Relationship Id="rId1" Type="http://schemas.openxmlformats.org/officeDocument/2006/relationships/slideLayout" Target="../slideLayouts/slideLayout2.xml"/><Relationship Id="rId6" Type="http://schemas.openxmlformats.org/officeDocument/2006/relationships/hyperlink" Target="http://carbonfootprint.com/" TargetMode="External"/><Relationship Id="rId11" Type="http://schemas.openxmlformats.org/officeDocument/2006/relationships/hyperlink" Target="https://schoolfoodmatters.us12.list-manage.com/subscribe?u=24c55d263e1f390520903bea5&amp;id=07f746f25f" TargetMode="External"/><Relationship Id="rId5" Type="http://schemas.openxmlformats.org/officeDocument/2006/relationships/hyperlink" Target="https://www.woodlandtrust.org.uk/plant-trees/schools-and-communities/" TargetMode="External"/><Relationship Id="rId15" Type="http://schemas.openxmlformats.org/officeDocument/2006/relationships/hyperlink" Target="mailto:grants@treecouncil.org.uk" TargetMode="External"/><Relationship Id="rId10" Type="http://schemas.openxmlformats.org/officeDocument/2006/relationships/hyperlink" Target="https://www.schoolfoodmatters.org/what-we-do/projects/food-education/school-garden-grants" TargetMode="External"/><Relationship Id="rId4" Type="http://schemas.openxmlformats.org/officeDocument/2006/relationships/hyperlink" Target="https://www.susdrain.org/" TargetMode="External"/><Relationship Id="rId9" Type="http://schemas.openxmlformats.org/officeDocument/2006/relationships/hyperlink" Target="https://www.earthrestorationservice.org/schools" TargetMode="External"/><Relationship Id="rId14" Type="http://schemas.openxmlformats.org/officeDocument/2006/relationships/hyperlink" Target="https://treecouncil.org.uk/grants-and-guidance/our-grants/network-rail-community-tree-planting-fun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14DCB2-1C48-60F5-9BF1-09F90B75E3B6}"/>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64" t="-555" r="-30" b="21388"/>
          <a:stretch/>
        </p:blipFill>
        <p:spPr>
          <a:xfrm>
            <a:off x="-23812" y="-35009"/>
            <a:ext cx="12215812" cy="5429250"/>
          </a:xfrm>
          <a:prstGeom prst="rect">
            <a:avLst/>
          </a:prstGeom>
        </p:spPr>
      </p:pic>
      <p:pic>
        <p:nvPicPr>
          <p:cNvPr id="4" name="Picture 3">
            <a:extLst>
              <a:ext uri="{FF2B5EF4-FFF2-40B4-BE49-F238E27FC236}">
                <a16:creationId xmlns:a16="http://schemas.microsoft.com/office/drawing/2014/main" id="{FA5C738C-8EAF-C194-B400-7678FEC0F20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164" t="78980" r="-30" b="-368"/>
          <a:stretch/>
        </p:blipFill>
        <p:spPr>
          <a:xfrm>
            <a:off x="-23812" y="5394241"/>
            <a:ext cx="12215812" cy="1503205"/>
          </a:xfrm>
          <a:prstGeom prst="rect">
            <a:avLst/>
          </a:prstGeom>
        </p:spPr>
      </p:pic>
      <p:sp>
        <p:nvSpPr>
          <p:cNvPr id="5" name="Title 1">
            <a:extLst>
              <a:ext uri="{FF2B5EF4-FFF2-40B4-BE49-F238E27FC236}">
                <a16:creationId xmlns:a16="http://schemas.microsoft.com/office/drawing/2014/main" id="{4024A7CE-C08A-2BBD-7DAF-43379470E6BB}"/>
              </a:ext>
            </a:extLst>
          </p:cNvPr>
          <p:cNvSpPr txBox="1">
            <a:spLocks/>
          </p:cNvSpPr>
          <p:nvPr/>
        </p:nvSpPr>
        <p:spPr>
          <a:xfrm>
            <a:off x="1623669" y="1486904"/>
            <a:ext cx="9144000" cy="2387600"/>
          </a:xfrm>
          <a:prstGeom prst="rect">
            <a:avLst/>
          </a:prstGeom>
        </p:spPr>
        <p:txBody>
          <a:bodyPr lIns="91440" tIns="45720" rIns="91440" bIns="45720" anchor="t"/>
          <a:lstStyle>
            <a:lvl1pPr algn="l" defTabSz="914377" rtl="0" eaLnBrk="1" latinLnBrk="0" hangingPunct="1">
              <a:lnSpc>
                <a:spcPct val="90000"/>
              </a:lnSpc>
              <a:spcBef>
                <a:spcPct val="0"/>
              </a:spcBef>
              <a:buNone/>
              <a:defRPr sz="4400" b="1" kern="1200">
                <a:solidFill>
                  <a:srgbClr val="2C2E8D"/>
                </a:solidFill>
                <a:latin typeface="+mj-lt"/>
                <a:ea typeface="+mj-ea"/>
                <a:cs typeface="+mj-cs"/>
              </a:defRPr>
            </a:lvl1pPr>
          </a:lstStyle>
          <a:p>
            <a:pPr algn="ctr"/>
            <a:r>
              <a:rPr lang="en-GB" sz="6000">
                <a:ea typeface="+mj-lt"/>
                <a:cs typeface="+mj-lt"/>
              </a:rPr>
              <a:t>NZAP Workshop Three: </a:t>
            </a:r>
            <a:endParaRPr lang="en-US"/>
          </a:p>
          <a:p>
            <a:pPr algn="ctr"/>
            <a:r>
              <a:rPr lang="en-GB" sz="6000" b="0">
                <a:ea typeface="+mj-lt"/>
                <a:cs typeface="+mj-lt"/>
              </a:rPr>
              <a:t>Climate impacts, adaptation and risk, carbon footprints</a:t>
            </a:r>
            <a:endParaRPr lang="en-GB">
              <a:ea typeface="+mj-lt"/>
              <a:cs typeface="+mj-lt"/>
            </a:endParaRPr>
          </a:p>
        </p:txBody>
      </p:sp>
      <p:sp>
        <p:nvSpPr>
          <p:cNvPr id="8" name="TextBox 7">
            <a:extLst>
              <a:ext uri="{FF2B5EF4-FFF2-40B4-BE49-F238E27FC236}">
                <a16:creationId xmlns:a16="http://schemas.microsoft.com/office/drawing/2014/main" id="{D9A0FF51-9C7E-CEB5-B346-30B79EA98A6B}"/>
              </a:ext>
            </a:extLst>
          </p:cNvPr>
          <p:cNvSpPr txBox="1"/>
          <p:nvPr/>
        </p:nvSpPr>
        <p:spPr>
          <a:xfrm>
            <a:off x="4601172" y="4924216"/>
            <a:ext cx="5392616" cy="369332"/>
          </a:xfrm>
          <a:prstGeom prst="rect">
            <a:avLst/>
          </a:prstGeom>
          <a:noFill/>
        </p:spPr>
        <p:txBody>
          <a:bodyPr wrap="square" rtlCol="0">
            <a:spAutoFit/>
          </a:bodyPr>
          <a:lstStyle/>
          <a:p>
            <a:r>
              <a:rPr lang="en-GB" b="1">
                <a:solidFill>
                  <a:srgbClr val="2C2E8D"/>
                </a:solidFill>
              </a:rPr>
              <a:t>Wednesday 5 February 2025 </a:t>
            </a:r>
          </a:p>
        </p:txBody>
      </p:sp>
    </p:spTree>
    <p:extLst>
      <p:ext uri="{BB962C8B-B14F-4D97-AF65-F5344CB8AC3E}">
        <p14:creationId xmlns:p14="http://schemas.microsoft.com/office/powerpoint/2010/main" val="14296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hat's the Big Deal With a Few Degrees? | Global Weirding">
            <a:hlinkClick r:id="" action="ppaction://media"/>
            <a:extLst>
              <a:ext uri="{FF2B5EF4-FFF2-40B4-BE49-F238E27FC236}">
                <a16:creationId xmlns:a16="http://schemas.microsoft.com/office/drawing/2014/main" id="{2DC9CA57-DA97-D68D-B2C5-AE60F59AA661}"/>
              </a:ext>
            </a:extLst>
          </p:cNvPr>
          <p:cNvPicPr>
            <a:picLocks noRot="1" noChangeAspect="1"/>
          </p:cNvPicPr>
          <p:nvPr>
            <a:videoFile r:link="rId1"/>
          </p:nvPr>
        </p:nvPicPr>
        <p:blipFill>
          <a:blip r:embed="rId4"/>
          <a:stretch>
            <a:fillRect/>
          </a:stretch>
        </p:blipFill>
        <p:spPr>
          <a:xfrm>
            <a:off x="1517470" y="842130"/>
            <a:ext cx="9157060" cy="5173740"/>
          </a:xfrm>
          <a:prstGeom prst="rect">
            <a:avLst/>
          </a:prstGeom>
        </p:spPr>
      </p:pic>
    </p:spTree>
    <p:extLst>
      <p:ext uri="{BB962C8B-B14F-4D97-AF65-F5344CB8AC3E}">
        <p14:creationId xmlns:p14="http://schemas.microsoft.com/office/powerpoint/2010/main" val="312892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D9D9E-E082-2034-1FB4-7B078BD8F2FD}"/>
              </a:ext>
            </a:extLst>
          </p:cNvPr>
          <p:cNvSpPr txBox="1">
            <a:spLocks/>
          </p:cNvSpPr>
          <p:nvPr/>
        </p:nvSpPr>
        <p:spPr>
          <a:xfrm>
            <a:off x="329724" y="2310940"/>
            <a:ext cx="10515600"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r>
              <a:rPr lang="en-GB" sz="3600"/>
              <a:t>Global Impacts</a:t>
            </a:r>
          </a:p>
        </p:txBody>
      </p:sp>
    </p:spTree>
    <p:extLst>
      <p:ext uri="{BB962C8B-B14F-4D97-AF65-F5344CB8AC3E}">
        <p14:creationId xmlns:p14="http://schemas.microsoft.com/office/powerpoint/2010/main" val="361758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90260E-75AF-B0D7-2BDA-77E7A8E9C02F}"/>
              </a:ext>
            </a:extLst>
          </p:cNvPr>
          <p:cNvSpPr txBox="1"/>
          <p:nvPr/>
        </p:nvSpPr>
        <p:spPr>
          <a:xfrm>
            <a:off x="3090481" y="5761639"/>
            <a:ext cx="78581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January 9 | The Extreme Weather Report | Yellow Dot Studios</a:t>
            </a:r>
            <a:endParaRPr lang="en-US">
              <a:ea typeface="+mn-lt"/>
              <a:cs typeface="+mn-lt"/>
            </a:endParaRPr>
          </a:p>
        </p:txBody>
      </p:sp>
      <p:pic>
        <p:nvPicPr>
          <p:cNvPr id="3" name="Online Media 2" title="January 9, 2025 | The Extreme Weather Report">
            <a:hlinkClick r:id="" action="ppaction://media"/>
            <a:extLst>
              <a:ext uri="{FF2B5EF4-FFF2-40B4-BE49-F238E27FC236}">
                <a16:creationId xmlns:a16="http://schemas.microsoft.com/office/drawing/2014/main" id="{F0A632BA-D751-EB74-CD43-7B6CAF28CE79}"/>
              </a:ext>
            </a:extLst>
          </p:cNvPr>
          <p:cNvPicPr>
            <a:picLocks noRot="1" noChangeAspect="1"/>
          </p:cNvPicPr>
          <p:nvPr>
            <a:videoFile r:link="rId1"/>
          </p:nvPr>
        </p:nvPicPr>
        <p:blipFill>
          <a:blip r:embed="rId5"/>
          <a:stretch>
            <a:fillRect/>
          </a:stretch>
        </p:blipFill>
        <p:spPr>
          <a:xfrm>
            <a:off x="1227756" y="574157"/>
            <a:ext cx="9019543" cy="5096042"/>
          </a:xfrm>
          <a:prstGeom prst="rect">
            <a:avLst/>
          </a:prstGeom>
        </p:spPr>
      </p:pic>
    </p:spTree>
    <p:extLst>
      <p:ext uri="{BB962C8B-B14F-4D97-AF65-F5344CB8AC3E}">
        <p14:creationId xmlns:p14="http://schemas.microsoft.com/office/powerpoint/2010/main" val="33098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EA2844-5BA2-B186-2360-C05AEDDC61D4}"/>
              </a:ext>
            </a:extLst>
          </p:cNvPr>
          <p:cNvPicPr>
            <a:picLocks noChangeAspect="1"/>
          </p:cNvPicPr>
          <p:nvPr/>
        </p:nvPicPr>
        <p:blipFill>
          <a:blip r:embed="rId3"/>
          <a:stretch>
            <a:fillRect/>
          </a:stretch>
        </p:blipFill>
        <p:spPr>
          <a:xfrm>
            <a:off x="865283" y="807284"/>
            <a:ext cx="9507277" cy="5125165"/>
          </a:xfrm>
          <a:prstGeom prst="rect">
            <a:avLst/>
          </a:prstGeom>
        </p:spPr>
      </p:pic>
      <p:sp>
        <p:nvSpPr>
          <p:cNvPr id="10" name="TextBox 9">
            <a:extLst>
              <a:ext uri="{FF2B5EF4-FFF2-40B4-BE49-F238E27FC236}">
                <a16:creationId xmlns:a16="http://schemas.microsoft.com/office/drawing/2014/main" id="{C1B8927C-638B-88E5-4F2D-F7177BC4AA66}"/>
              </a:ext>
            </a:extLst>
          </p:cNvPr>
          <p:cNvSpPr txBox="1"/>
          <p:nvPr/>
        </p:nvSpPr>
        <p:spPr>
          <a:xfrm>
            <a:off x="3172968" y="6236208"/>
            <a:ext cx="5870448" cy="307777"/>
          </a:xfrm>
          <a:prstGeom prst="rect">
            <a:avLst/>
          </a:prstGeom>
          <a:noFill/>
        </p:spPr>
        <p:txBody>
          <a:bodyPr wrap="square" rtlCol="0">
            <a:spAutoFit/>
          </a:bodyPr>
          <a:lstStyle/>
          <a:p>
            <a:pPr algn="ctr"/>
            <a:r>
              <a:rPr lang="en-GB" sz="1400">
                <a:solidFill>
                  <a:srgbClr val="2C2E8D"/>
                </a:solidFill>
                <a:latin typeface="Overpass" panose="00000500000000000000" pitchFamily="50" charset="0"/>
              </a:rPr>
              <a:t>www.biodiversitystripes.info/global</a:t>
            </a:r>
          </a:p>
        </p:txBody>
      </p:sp>
    </p:spTree>
    <p:extLst>
      <p:ext uri="{BB962C8B-B14F-4D97-AF65-F5344CB8AC3E}">
        <p14:creationId xmlns:p14="http://schemas.microsoft.com/office/powerpoint/2010/main" val="46433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5F5C94-9750-8A73-6EFB-819BF5177801}"/>
              </a:ext>
            </a:extLst>
          </p:cNvPr>
          <p:cNvSpPr txBox="1">
            <a:spLocks/>
          </p:cNvSpPr>
          <p:nvPr/>
        </p:nvSpPr>
        <p:spPr>
          <a:xfrm>
            <a:off x="329045" y="2388871"/>
            <a:ext cx="10515600"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r>
              <a:rPr lang="en-GB" sz="3600"/>
              <a:t>UK impacts</a:t>
            </a:r>
          </a:p>
        </p:txBody>
      </p:sp>
    </p:spTree>
    <p:extLst>
      <p:ext uri="{BB962C8B-B14F-4D97-AF65-F5344CB8AC3E}">
        <p14:creationId xmlns:p14="http://schemas.microsoft.com/office/powerpoint/2010/main" val="27361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F7E4-F4A2-3F37-4747-683D2DB05225}"/>
            </a:ext>
          </a:extLst>
        </p:cNvPr>
        <p:cNvGrpSpPr/>
        <p:nvPr/>
      </p:nvGrpSpPr>
      <p:grpSpPr>
        <a:xfrm>
          <a:off x="0" y="0"/>
          <a:ext cx="0" cy="0"/>
          <a:chOff x="0" y="0"/>
          <a:chExt cx="0" cy="0"/>
        </a:xfrm>
      </p:grpSpPr>
      <p:pic>
        <p:nvPicPr>
          <p:cNvPr id="2" name="Picture 1" descr="A white outline of a house with a leaf on top&#10;&#10;Description automatically generated">
            <a:extLst>
              <a:ext uri="{FF2B5EF4-FFF2-40B4-BE49-F238E27FC236}">
                <a16:creationId xmlns:a16="http://schemas.microsoft.com/office/drawing/2014/main" id="{01BA6222-D455-F80B-4B87-F7776FD9C158}"/>
              </a:ext>
            </a:extLst>
          </p:cNvPr>
          <p:cNvPicPr>
            <a:picLocks noChangeAspect="1"/>
          </p:cNvPicPr>
          <p:nvPr/>
        </p:nvPicPr>
        <p:blipFill>
          <a:blip r:embed="rId3"/>
          <a:stretch>
            <a:fillRect/>
          </a:stretch>
        </p:blipFill>
        <p:spPr>
          <a:xfrm>
            <a:off x="10660930" y="5253872"/>
            <a:ext cx="1864473" cy="1864473"/>
          </a:xfrm>
          <a:prstGeom prst="rect">
            <a:avLst/>
          </a:prstGeom>
        </p:spPr>
      </p:pic>
      <p:sp>
        <p:nvSpPr>
          <p:cNvPr id="3" name="TextBox 2">
            <a:extLst>
              <a:ext uri="{FF2B5EF4-FFF2-40B4-BE49-F238E27FC236}">
                <a16:creationId xmlns:a16="http://schemas.microsoft.com/office/drawing/2014/main" id="{B1F45D7F-1C4B-D462-37E0-CC08FCAC6E1A}"/>
              </a:ext>
            </a:extLst>
          </p:cNvPr>
          <p:cNvSpPr txBox="1"/>
          <p:nvPr/>
        </p:nvSpPr>
        <p:spPr>
          <a:xfrm>
            <a:off x="2898648" y="4884540"/>
            <a:ext cx="7653528" cy="369332"/>
          </a:xfrm>
          <a:prstGeom prst="rect">
            <a:avLst/>
          </a:prstGeom>
          <a:noFill/>
        </p:spPr>
        <p:txBody>
          <a:bodyPr wrap="square" rtlCol="0">
            <a:spAutoFit/>
          </a:bodyPr>
          <a:lstStyle/>
          <a:p>
            <a:r>
              <a:rPr lang="en-US">
                <a:hlinkClick r:id="rId4"/>
              </a:rPr>
              <a:t>Independent Assessment of UK Climate Risk - Climate Change Committee</a:t>
            </a:r>
            <a:endParaRPr lang="en-GB"/>
          </a:p>
        </p:txBody>
      </p:sp>
      <p:sp>
        <p:nvSpPr>
          <p:cNvPr id="4" name="Rectangle 1">
            <a:extLst>
              <a:ext uri="{FF2B5EF4-FFF2-40B4-BE49-F238E27FC236}">
                <a16:creationId xmlns:a16="http://schemas.microsoft.com/office/drawing/2014/main" id="{38733CB9-0A15-7538-A2CD-B15C5C4C9ACD}"/>
              </a:ext>
            </a:extLst>
          </p:cNvPr>
          <p:cNvSpPr>
            <a:spLocks noChangeArrowheads="1"/>
          </p:cNvSpPr>
          <p:nvPr/>
        </p:nvSpPr>
        <p:spPr bwMode="auto">
          <a:xfrm>
            <a:off x="3639312" y="539496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5"/>
              </a:rPr>
              <a:t>GLA_Schools_CAPs - Tiverton Primary School (1).pdf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Picture 6" descr="A pink and grey text&#10;&#10;Description automatically generated with medium confidence">
            <a:extLst>
              <a:ext uri="{FF2B5EF4-FFF2-40B4-BE49-F238E27FC236}">
                <a16:creationId xmlns:a16="http://schemas.microsoft.com/office/drawing/2014/main" id="{4E08C343-C4D1-E413-94A0-C09BF763C56D}"/>
              </a:ext>
            </a:extLst>
          </p:cNvPr>
          <p:cNvPicPr>
            <a:picLocks noChangeAspect="1"/>
          </p:cNvPicPr>
          <p:nvPr/>
        </p:nvPicPr>
        <p:blipFill>
          <a:blip r:embed="rId6"/>
          <a:stretch>
            <a:fillRect/>
          </a:stretch>
        </p:blipFill>
        <p:spPr>
          <a:xfrm>
            <a:off x="2025132" y="1973459"/>
            <a:ext cx="8141735" cy="1824871"/>
          </a:xfrm>
          <a:prstGeom prst="rect">
            <a:avLst/>
          </a:prstGeom>
        </p:spPr>
      </p:pic>
    </p:spTree>
    <p:extLst>
      <p:ext uri="{BB962C8B-B14F-4D97-AF65-F5344CB8AC3E}">
        <p14:creationId xmlns:p14="http://schemas.microsoft.com/office/powerpoint/2010/main" val="340446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8D7BEB-05B6-F75F-059A-5991178753E4}"/>
              </a:ext>
            </a:extLst>
          </p:cNvPr>
          <p:cNvSpPr txBox="1">
            <a:spLocks/>
          </p:cNvSpPr>
          <p:nvPr/>
        </p:nvSpPr>
        <p:spPr>
          <a:xfrm>
            <a:off x="569843" y="363917"/>
            <a:ext cx="10515600" cy="5568532"/>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r>
              <a:rPr lang="en-US" sz="3600">
                <a:ea typeface="La unica" panose="02000000000000000000" pitchFamily="2" charset="0"/>
                <a:cs typeface="Aharoni"/>
              </a:rPr>
              <a:t>Climate Risk, Adaptation and Resilience</a:t>
            </a:r>
            <a:endParaRPr lang="en-US" sz="3600" b="1">
              <a:ea typeface="La unica" panose="02000000000000000000" pitchFamily="2" charset="0"/>
              <a:cs typeface="Aharoni"/>
            </a:endParaRPr>
          </a:p>
          <a:p>
            <a:r>
              <a:rPr lang="en-US" sz="3600">
                <a:latin typeface="Open Sans heading"/>
                <a:ea typeface="La unica" panose="02000000000000000000" pitchFamily="2" charset="0"/>
                <a:cs typeface="Aharoni"/>
              </a:rPr>
              <a:t>5 steps to becoming more resilient</a:t>
            </a:r>
          </a:p>
        </p:txBody>
      </p:sp>
    </p:spTree>
    <p:extLst>
      <p:ext uri="{BB962C8B-B14F-4D97-AF65-F5344CB8AC3E}">
        <p14:creationId xmlns:p14="http://schemas.microsoft.com/office/powerpoint/2010/main" val="160458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F3FC0-54C1-9D1F-73B0-BE20AB54B75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0452C7-8990-13DE-1A2F-8E68E43ED911}"/>
              </a:ext>
            </a:extLst>
          </p:cNvPr>
          <p:cNvSpPr txBox="1"/>
          <p:nvPr/>
        </p:nvSpPr>
        <p:spPr>
          <a:xfrm>
            <a:off x="219073" y="338852"/>
            <a:ext cx="10510143" cy="523220"/>
          </a:xfrm>
          <a:prstGeom prst="rect">
            <a:avLst/>
          </a:prstGeom>
          <a:noFill/>
        </p:spPr>
        <p:txBody>
          <a:bodyPr wrap="square" lIns="91440" tIns="45720" rIns="91440" bIns="45720" rtlCol="0" anchor="t">
            <a:spAutoFit/>
          </a:bodyPr>
          <a:lstStyle/>
          <a:p>
            <a:pPr algn="ctr"/>
            <a:r>
              <a:rPr lang="en-US" sz="2800" b="1">
                <a:latin typeface="Aptos"/>
                <a:cs typeface="Aharoni"/>
              </a:rPr>
              <a:t>So, what can we do?</a:t>
            </a:r>
          </a:p>
        </p:txBody>
      </p:sp>
      <p:sp>
        <p:nvSpPr>
          <p:cNvPr id="3" name="TextBox 2">
            <a:extLst>
              <a:ext uri="{FF2B5EF4-FFF2-40B4-BE49-F238E27FC236}">
                <a16:creationId xmlns:a16="http://schemas.microsoft.com/office/drawing/2014/main" id="{C43911A7-093E-3640-230C-613C2EF5DA20}"/>
              </a:ext>
            </a:extLst>
          </p:cNvPr>
          <p:cNvSpPr txBox="1"/>
          <p:nvPr/>
        </p:nvSpPr>
        <p:spPr>
          <a:xfrm>
            <a:off x="6919054" y="1578098"/>
            <a:ext cx="4817674" cy="4247317"/>
          </a:xfrm>
          <a:prstGeom prst="rect">
            <a:avLst/>
          </a:prstGeom>
          <a:solidFill>
            <a:srgbClr val="002060"/>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srgbClr val="FFFFFF"/>
              </a:solidFill>
              <a:latin typeface="Aptos"/>
            </a:endParaRPr>
          </a:p>
          <a:p>
            <a:r>
              <a:rPr lang="en-GB">
                <a:solidFill>
                  <a:srgbClr val="FFFFFF"/>
                </a:solidFill>
                <a:latin typeface="Aptos"/>
              </a:rPr>
              <a:t>Acknowledge any fear, confusion, anxiety and overwhelm. </a:t>
            </a:r>
            <a:endParaRPr lang="en-US">
              <a:solidFill>
                <a:srgbClr val="FFFFFF"/>
              </a:solidFill>
              <a:latin typeface="Aptos"/>
            </a:endParaRPr>
          </a:p>
          <a:p>
            <a:endParaRPr lang="en-GB">
              <a:solidFill>
                <a:srgbClr val="FFFFFF"/>
              </a:solidFill>
              <a:latin typeface="Aptos"/>
            </a:endParaRPr>
          </a:p>
          <a:p>
            <a:r>
              <a:rPr lang="en-GB">
                <a:solidFill>
                  <a:srgbClr val="FFFFFF"/>
                </a:solidFill>
                <a:latin typeface="Aptos"/>
              </a:rPr>
              <a:t>Take a </a:t>
            </a:r>
            <a:r>
              <a:rPr lang="en-GB" b="1">
                <a:solidFill>
                  <a:srgbClr val="FFFFFF"/>
                </a:solidFill>
                <a:latin typeface="Aptos"/>
              </a:rPr>
              <a:t>solution focused </a:t>
            </a:r>
            <a:r>
              <a:rPr lang="en-GB">
                <a:solidFill>
                  <a:srgbClr val="FFFFFF"/>
                </a:solidFill>
                <a:latin typeface="Aptos"/>
              </a:rPr>
              <a:t>approach! </a:t>
            </a:r>
            <a:endParaRPr lang="en-US">
              <a:solidFill>
                <a:srgbClr val="FFFFFF"/>
              </a:solidFill>
              <a:latin typeface="Aptos"/>
            </a:endParaRPr>
          </a:p>
          <a:p>
            <a:endParaRPr lang="en-GB">
              <a:solidFill>
                <a:srgbClr val="FFFFFF"/>
              </a:solidFill>
              <a:latin typeface="Aptos"/>
            </a:endParaRPr>
          </a:p>
          <a:p>
            <a:r>
              <a:rPr lang="en-GB">
                <a:solidFill>
                  <a:srgbClr val="FFFFFF"/>
                </a:solidFill>
                <a:latin typeface="Aptos"/>
              </a:rPr>
              <a:t>Do what you can within the sector's current constraints.</a:t>
            </a:r>
          </a:p>
          <a:p>
            <a:endParaRPr lang="en-GB">
              <a:solidFill>
                <a:srgbClr val="FFFFFF"/>
              </a:solidFill>
              <a:latin typeface="Aptos"/>
            </a:endParaRPr>
          </a:p>
          <a:p>
            <a:r>
              <a:rPr lang="en-GB">
                <a:solidFill>
                  <a:srgbClr val="FFFFFF"/>
                </a:solidFill>
                <a:latin typeface="Aptos"/>
              </a:rPr>
              <a:t>While help and support is developing, there are things you can do right now to understand which climate hazards are currently most significant to your school and start to take steps to address them.</a:t>
            </a:r>
          </a:p>
          <a:p>
            <a:endParaRPr lang="en-GB">
              <a:solidFill>
                <a:srgbClr val="FFFFFF"/>
              </a:solidFill>
              <a:latin typeface="Aptos"/>
            </a:endParaRPr>
          </a:p>
        </p:txBody>
      </p:sp>
      <p:sp>
        <p:nvSpPr>
          <p:cNvPr id="5" name="Oval 4">
            <a:extLst>
              <a:ext uri="{FF2B5EF4-FFF2-40B4-BE49-F238E27FC236}">
                <a16:creationId xmlns:a16="http://schemas.microsoft.com/office/drawing/2014/main" id="{C7DB1247-E293-ACE5-9D2A-D97D149F7293}"/>
              </a:ext>
            </a:extLst>
          </p:cNvPr>
          <p:cNvSpPr/>
          <p:nvPr/>
        </p:nvSpPr>
        <p:spPr>
          <a:xfrm>
            <a:off x="242030" y="492176"/>
            <a:ext cx="1574869" cy="1443677"/>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rgbClr val="000000"/>
                </a:solidFill>
                <a:latin typeface="Aptos"/>
              </a:rPr>
              <a:t>Learn and explore</a:t>
            </a:r>
          </a:p>
        </p:txBody>
      </p:sp>
      <p:sp>
        <p:nvSpPr>
          <p:cNvPr id="6" name="Oval 5">
            <a:extLst>
              <a:ext uri="{FF2B5EF4-FFF2-40B4-BE49-F238E27FC236}">
                <a16:creationId xmlns:a16="http://schemas.microsoft.com/office/drawing/2014/main" id="{7246DB92-E6D9-F329-F6D6-116B5E28C648}"/>
              </a:ext>
            </a:extLst>
          </p:cNvPr>
          <p:cNvSpPr/>
          <p:nvPr/>
        </p:nvSpPr>
        <p:spPr>
          <a:xfrm>
            <a:off x="2049374" y="1383792"/>
            <a:ext cx="1574869" cy="1443677"/>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Reflect and recall</a:t>
            </a:r>
          </a:p>
        </p:txBody>
      </p:sp>
      <p:sp>
        <p:nvSpPr>
          <p:cNvPr id="7" name="Oval 6">
            <a:extLst>
              <a:ext uri="{FF2B5EF4-FFF2-40B4-BE49-F238E27FC236}">
                <a16:creationId xmlns:a16="http://schemas.microsoft.com/office/drawing/2014/main" id="{47E74FDB-7FD2-25FF-2E8F-7DD9D87DAC97}"/>
              </a:ext>
            </a:extLst>
          </p:cNvPr>
          <p:cNvSpPr/>
          <p:nvPr/>
        </p:nvSpPr>
        <p:spPr>
          <a:xfrm>
            <a:off x="968860" y="3054885"/>
            <a:ext cx="1574869" cy="1443677"/>
          </a:xfrm>
          <a:prstGeom prst="ellipse">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Quick Win Actions</a:t>
            </a:r>
          </a:p>
        </p:txBody>
      </p:sp>
      <p:sp>
        <p:nvSpPr>
          <p:cNvPr id="8" name="Oval 7">
            <a:extLst>
              <a:ext uri="{FF2B5EF4-FFF2-40B4-BE49-F238E27FC236}">
                <a16:creationId xmlns:a16="http://schemas.microsoft.com/office/drawing/2014/main" id="{19BB4892-C064-C270-046D-DF1AEF693600}"/>
              </a:ext>
            </a:extLst>
          </p:cNvPr>
          <p:cNvSpPr/>
          <p:nvPr/>
        </p:nvSpPr>
        <p:spPr>
          <a:xfrm>
            <a:off x="2410798" y="4630422"/>
            <a:ext cx="1574869" cy="1443677"/>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Assess the future</a:t>
            </a:r>
          </a:p>
        </p:txBody>
      </p:sp>
      <p:sp>
        <p:nvSpPr>
          <p:cNvPr id="9" name="Oval 8">
            <a:extLst>
              <a:ext uri="{FF2B5EF4-FFF2-40B4-BE49-F238E27FC236}">
                <a16:creationId xmlns:a16="http://schemas.microsoft.com/office/drawing/2014/main" id="{BD51A9B8-9D5B-955F-B75B-A750F79AC714}"/>
              </a:ext>
            </a:extLst>
          </p:cNvPr>
          <p:cNvSpPr/>
          <p:nvPr/>
        </p:nvSpPr>
        <p:spPr>
          <a:xfrm>
            <a:off x="4497507" y="4712482"/>
            <a:ext cx="1574869" cy="1443677"/>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700">
                <a:solidFill>
                  <a:srgbClr val="000000"/>
                </a:solidFill>
                <a:latin typeface="Aptos"/>
              </a:rPr>
              <a:t>Plan for tomorrow</a:t>
            </a:r>
          </a:p>
        </p:txBody>
      </p:sp>
      <p:pic>
        <p:nvPicPr>
          <p:cNvPr id="10" name="Graphic 9" descr="Internet with solid fill">
            <a:extLst>
              <a:ext uri="{FF2B5EF4-FFF2-40B4-BE49-F238E27FC236}">
                <a16:creationId xmlns:a16="http://schemas.microsoft.com/office/drawing/2014/main" id="{5279D6A0-F706-8224-2BDE-43377C83B2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463" y="23501"/>
            <a:ext cx="814466" cy="843220"/>
          </a:xfrm>
          <a:prstGeom prst="rect">
            <a:avLst/>
          </a:prstGeom>
        </p:spPr>
      </p:pic>
      <p:pic>
        <p:nvPicPr>
          <p:cNvPr id="14" name="Graphic 13" descr="Playbook with solid fill">
            <a:extLst>
              <a:ext uri="{FF2B5EF4-FFF2-40B4-BE49-F238E27FC236}">
                <a16:creationId xmlns:a16="http://schemas.microsoft.com/office/drawing/2014/main" id="{C74FE53F-AA10-9E06-CF04-F6C8B6A995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3386" y="4180685"/>
            <a:ext cx="814466" cy="814466"/>
          </a:xfrm>
          <a:prstGeom prst="rect">
            <a:avLst/>
          </a:prstGeom>
        </p:spPr>
      </p:pic>
      <p:pic>
        <p:nvPicPr>
          <p:cNvPr id="15" name="Graphic 14" descr="Open hand with plant with solid fill">
            <a:extLst>
              <a:ext uri="{FF2B5EF4-FFF2-40B4-BE49-F238E27FC236}">
                <a16:creationId xmlns:a16="http://schemas.microsoft.com/office/drawing/2014/main" id="{20BBD6B8-6E00-FCAE-F453-CBF9563602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2463" y="2654557"/>
            <a:ext cx="740693" cy="800087"/>
          </a:xfrm>
          <a:prstGeom prst="rect">
            <a:avLst/>
          </a:prstGeom>
        </p:spPr>
      </p:pic>
      <p:pic>
        <p:nvPicPr>
          <p:cNvPr id="16" name="Graphic 15" descr="Customer review with solid fill">
            <a:extLst>
              <a:ext uri="{FF2B5EF4-FFF2-40B4-BE49-F238E27FC236}">
                <a16:creationId xmlns:a16="http://schemas.microsoft.com/office/drawing/2014/main" id="{F76BE269-72FA-ACF7-90F6-27316CCB96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72011" y="886141"/>
            <a:ext cx="814466" cy="814466"/>
          </a:xfrm>
          <a:prstGeom prst="rect">
            <a:avLst/>
          </a:prstGeom>
        </p:spPr>
      </p:pic>
      <p:pic>
        <p:nvPicPr>
          <p:cNvPr id="17" name="Graphic 16" descr="Bar graph with upward trend with solid fill">
            <a:extLst>
              <a:ext uri="{FF2B5EF4-FFF2-40B4-BE49-F238E27FC236}">
                <a16:creationId xmlns:a16="http://schemas.microsoft.com/office/drawing/2014/main" id="{F0F06BF9-0310-2F2B-10DA-1FAE71E3CA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33615" y="4104820"/>
            <a:ext cx="791020" cy="814466"/>
          </a:xfrm>
          <a:prstGeom prst="rect">
            <a:avLst/>
          </a:prstGeom>
        </p:spPr>
      </p:pic>
      <p:pic>
        <p:nvPicPr>
          <p:cNvPr id="4" name="Graphic 3" descr="Line arrow: Clockwise curve with solid fill">
            <a:extLst>
              <a:ext uri="{FF2B5EF4-FFF2-40B4-BE49-F238E27FC236}">
                <a16:creationId xmlns:a16="http://schemas.microsoft.com/office/drawing/2014/main" id="{6D52B69D-1DA8-94E5-771F-BD39822A48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9840000">
            <a:off x="1666101" y="1088754"/>
            <a:ext cx="814466" cy="814466"/>
          </a:xfrm>
          <a:prstGeom prst="rect">
            <a:avLst/>
          </a:prstGeom>
        </p:spPr>
      </p:pic>
      <p:pic>
        <p:nvPicPr>
          <p:cNvPr id="11" name="Graphic 10" descr="Line arrow: Clockwise curve with solid fill">
            <a:extLst>
              <a:ext uri="{FF2B5EF4-FFF2-40B4-BE49-F238E27FC236}">
                <a16:creationId xmlns:a16="http://schemas.microsoft.com/office/drawing/2014/main" id="{F99C5FA1-A841-2115-ABFB-5DE1AEB1E1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6360000">
            <a:off x="3786695" y="4781652"/>
            <a:ext cx="814466" cy="814466"/>
          </a:xfrm>
          <a:prstGeom prst="rect">
            <a:avLst/>
          </a:prstGeom>
        </p:spPr>
      </p:pic>
      <p:pic>
        <p:nvPicPr>
          <p:cNvPr id="12" name="Graphic 11" descr="Line arrow: Clockwise curve with solid fill">
            <a:extLst>
              <a:ext uri="{FF2B5EF4-FFF2-40B4-BE49-F238E27FC236}">
                <a16:creationId xmlns:a16="http://schemas.microsoft.com/office/drawing/2014/main" id="{A92A1048-B981-1C6E-1D38-6E73C1F83F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9840000">
            <a:off x="2006069" y="4277430"/>
            <a:ext cx="814466" cy="814466"/>
          </a:xfrm>
          <a:prstGeom prst="rect">
            <a:avLst/>
          </a:prstGeom>
        </p:spPr>
      </p:pic>
      <p:pic>
        <p:nvPicPr>
          <p:cNvPr id="18" name="Graphic 17" descr="Line arrow: Clockwise curve with solid fill">
            <a:extLst>
              <a:ext uri="{FF2B5EF4-FFF2-40B4-BE49-F238E27FC236}">
                <a16:creationId xmlns:a16="http://schemas.microsoft.com/office/drawing/2014/main" id="{A37C1C04-1F8E-8284-55E1-FC3DC66175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3860000">
            <a:off x="2161719" y="2850641"/>
            <a:ext cx="814466" cy="814466"/>
          </a:xfrm>
          <a:prstGeom prst="rect">
            <a:avLst/>
          </a:prstGeom>
        </p:spPr>
      </p:pic>
    </p:spTree>
    <p:extLst>
      <p:ext uri="{BB962C8B-B14F-4D97-AF65-F5344CB8AC3E}">
        <p14:creationId xmlns:p14="http://schemas.microsoft.com/office/powerpoint/2010/main" val="715427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045A4F-D1C2-8554-7E3F-6DCF55C5729F}"/>
              </a:ext>
            </a:extLst>
          </p:cNvPr>
          <p:cNvSpPr txBox="1"/>
          <p:nvPr/>
        </p:nvSpPr>
        <p:spPr>
          <a:xfrm>
            <a:off x="1688759" y="141296"/>
            <a:ext cx="9125073" cy="2246769"/>
          </a:xfrm>
          <a:prstGeom prst="rect">
            <a:avLst/>
          </a:prstGeom>
          <a:noFill/>
        </p:spPr>
        <p:txBody>
          <a:bodyPr wrap="square" lIns="91440" tIns="45720" rIns="91440" bIns="45720" rtlCol="0" anchor="t">
            <a:spAutoFit/>
          </a:bodyPr>
          <a:lstStyle/>
          <a:p>
            <a:r>
              <a:rPr lang="en-GB" sz="2800" b="1">
                <a:latin typeface="Aptos"/>
                <a:cs typeface="Aharoni"/>
              </a:rPr>
              <a:t>Understand climate change and its local impacts to build awareness around current guidance, best practice and funding.</a:t>
            </a:r>
          </a:p>
          <a:p>
            <a:endParaRPr lang="en-GB" sz="2800" b="1">
              <a:latin typeface="Aptos"/>
              <a:cs typeface="Aharoni"/>
            </a:endParaRPr>
          </a:p>
          <a:p>
            <a:pPr algn="ctr"/>
            <a:endParaRPr lang="en-US" sz="2800" b="1">
              <a:highlight>
                <a:srgbClr val="FF503F"/>
              </a:highlight>
              <a:latin typeface="Overpass" panose="00000500000000000000" pitchFamily="50" charset="0"/>
              <a:ea typeface="La unica" panose="02000000000000000000" pitchFamily="2" charset="0"/>
              <a:cs typeface="Aharoni" panose="02010803020104030203" pitchFamily="2" charset="-79"/>
            </a:endParaRPr>
          </a:p>
        </p:txBody>
      </p:sp>
      <p:sp>
        <p:nvSpPr>
          <p:cNvPr id="8" name="Oval 7">
            <a:extLst>
              <a:ext uri="{FF2B5EF4-FFF2-40B4-BE49-F238E27FC236}">
                <a16:creationId xmlns:a16="http://schemas.microsoft.com/office/drawing/2014/main" id="{8501E01A-6AB8-CDBD-30F1-7843A8832177}"/>
              </a:ext>
            </a:extLst>
          </p:cNvPr>
          <p:cNvSpPr/>
          <p:nvPr/>
        </p:nvSpPr>
        <p:spPr>
          <a:xfrm>
            <a:off x="224566" y="147144"/>
            <a:ext cx="1305046" cy="1307419"/>
          </a:xfrm>
          <a:prstGeom prst="ellipse">
            <a:avLst/>
          </a:pr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Learn and explore</a:t>
            </a:r>
          </a:p>
        </p:txBody>
      </p:sp>
      <p:sp>
        <p:nvSpPr>
          <p:cNvPr id="10" name="TextBox 9">
            <a:extLst>
              <a:ext uri="{FF2B5EF4-FFF2-40B4-BE49-F238E27FC236}">
                <a16:creationId xmlns:a16="http://schemas.microsoft.com/office/drawing/2014/main" id="{6EE8AE77-8CE6-5D61-A331-2EDDF90DAE9A}"/>
              </a:ext>
            </a:extLst>
          </p:cNvPr>
          <p:cNvSpPr txBox="1"/>
          <p:nvPr/>
        </p:nvSpPr>
        <p:spPr>
          <a:xfrm>
            <a:off x="9248800" y="2111192"/>
            <a:ext cx="2328075" cy="1754326"/>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FFFFFF"/>
                </a:solidFill>
                <a:latin typeface="Aptos"/>
              </a:rPr>
              <a:t>Keep an eye on Sustainability Support for Education, </a:t>
            </a:r>
            <a:endParaRPr lang="en-US">
              <a:latin typeface="Aptos"/>
            </a:endParaRPr>
          </a:p>
          <a:p>
            <a:r>
              <a:rPr lang="en-GB">
                <a:solidFill>
                  <a:srgbClr val="FFFFFF"/>
                </a:solidFill>
                <a:latin typeface="Aptos"/>
              </a:rPr>
              <a:t>and speak to your Let's Go Zero Advisor!</a:t>
            </a:r>
            <a:endParaRPr lang="en-GB">
              <a:latin typeface="Aptos"/>
            </a:endParaRPr>
          </a:p>
        </p:txBody>
      </p:sp>
      <p:pic>
        <p:nvPicPr>
          <p:cNvPr id="12" name="Graphic 11" descr="Head with gears with solid fill">
            <a:extLst>
              <a:ext uri="{FF2B5EF4-FFF2-40B4-BE49-F238E27FC236}">
                <a16:creationId xmlns:a16="http://schemas.microsoft.com/office/drawing/2014/main" id="{00444FDF-3BAA-BA80-E0EF-812CB51EA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6229" y="2294466"/>
            <a:ext cx="914400" cy="914400"/>
          </a:xfrm>
          <a:prstGeom prst="rect">
            <a:avLst/>
          </a:prstGeom>
        </p:spPr>
      </p:pic>
      <p:sp>
        <p:nvSpPr>
          <p:cNvPr id="5" name="TextBox 4">
            <a:extLst>
              <a:ext uri="{FF2B5EF4-FFF2-40B4-BE49-F238E27FC236}">
                <a16:creationId xmlns:a16="http://schemas.microsoft.com/office/drawing/2014/main" id="{6181E339-7077-D23F-8811-6D1A229B2AA9}"/>
              </a:ext>
            </a:extLst>
          </p:cNvPr>
          <p:cNvSpPr txBox="1"/>
          <p:nvPr/>
        </p:nvSpPr>
        <p:spPr>
          <a:xfrm>
            <a:off x="230026" y="1916661"/>
            <a:ext cx="88481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How to complete this step:</a:t>
            </a:r>
            <a:endParaRPr lang="en-US">
              <a:latin typeface="Aptos"/>
            </a:endParaRPr>
          </a:p>
          <a:p>
            <a:endParaRPr lang="en-GB">
              <a:latin typeface="Aptos"/>
            </a:endParaRPr>
          </a:p>
          <a:p>
            <a:pPr marL="285750" indent="-285750">
              <a:buFont typeface="Arial"/>
              <a:buChar char="•"/>
            </a:pPr>
            <a:r>
              <a:rPr lang="en-GB">
                <a:latin typeface="Aptos"/>
              </a:rPr>
              <a:t>This workshop! </a:t>
            </a:r>
          </a:p>
          <a:p>
            <a:pPr marL="285750" indent="-285750">
              <a:buFont typeface="Arial"/>
              <a:buChar char="•"/>
            </a:pPr>
            <a:endParaRPr lang="en-GB">
              <a:latin typeface="Aptos"/>
            </a:endParaRPr>
          </a:p>
          <a:p>
            <a:pPr marL="285750" indent="-285750">
              <a:buFont typeface="Arial"/>
              <a:buChar char="•"/>
            </a:pPr>
            <a:r>
              <a:rPr lang="en-GB">
                <a:latin typeface="Aptos"/>
              </a:rPr>
              <a:t>Department for Education Strategy – adaptation </a:t>
            </a:r>
          </a:p>
          <a:p>
            <a:pPr lvl="1"/>
            <a:r>
              <a:rPr lang="en-US">
                <a:latin typeface="Aptos"/>
                <a:ea typeface="+mn-lt"/>
                <a:cs typeface="+mn-lt"/>
                <a:hlinkClick r:id="rId5"/>
              </a:rPr>
              <a:t>Sustainability and climate change: a strategy for the education and children’s services systems - GOV.UK</a:t>
            </a:r>
            <a:endParaRPr lang="en-US">
              <a:latin typeface="Aptos"/>
            </a:endParaRPr>
          </a:p>
          <a:p>
            <a:endParaRPr lang="en-US">
              <a:latin typeface="Aptos"/>
            </a:endParaRPr>
          </a:p>
          <a:p>
            <a:pPr marL="285750" indent="-285750">
              <a:buFont typeface="Arial"/>
              <a:buChar char="•"/>
            </a:pPr>
            <a:r>
              <a:rPr lang="en-US">
                <a:latin typeface="Aptos"/>
              </a:rPr>
              <a:t>Helpful resources to increase awareness of climate adaptation and resilience</a:t>
            </a:r>
          </a:p>
          <a:p>
            <a:pPr lvl="1"/>
            <a:r>
              <a:rPr lang="en-US">
                <a:latin typeface="Aptos"/>
                <a:ea typeface="+mn-lt"/>
                <a:cs typeface="+mn-lt"/>
                <a:hlinkClick r:id="rId6"/>
              </a:rPr>
              <a:t>Mayor of Londons' Climate Adaptation Plans for Schools</a:t>
            </a:r>
            <a:r>
              <a:rPr lang="en-US">
                <a:latin typeface="Aptos"/>
                <a:ea typeface="+mn-lt"/>
                <a:cs typeface="+mn-lt"/>
              </a:rPr>
              <a:t> (p.27 onwards)</a:t>
            </a:r>
            <a:endParaRPr lang="en-US">
              <a:latin typeface="Aptos"/>
            </a:endParaRPr>
          </a:p>
          <a:p>
            <a:pPr lvl="1"/>
            <a:endParaRPr lang="en-US">
              <a:latin typeface="Aptos"/>
              <a:ea typeface="+mn-lt"/>
              <a:cs typeface="+mn-lt"/>
            </a:endParaRPr>
          </a:p>
          <a:p>
            <a:pPr lvl="1"/>
            <a:r>
              <a:rPr lang="en-US">
                <a:latin typeface="Aptos"/>
                <a:ea typeface="+mn-lt"/>
                <a:cs typeface="+mn-lt"/>
                <a:hlinkClick r:id="rId7"/>
              </a:rPr>
              <a:t>Example Climate Adaptation Plan</a:t>
            </a:r>
            <a:endParaRPr lang="en-US">
              <a:latin typeface="Aptos"/>
            </a:endParaRPr>
          </a:p>
          <a:p>
            <a:endParaRPr lang="en-US">
              <a:latin typeface="Aptos"/>
              <a:ea typeface="+mn-lt"/>
              <a:cs typeface="+mn-lt"/>
            </a:endParaRPr>
          </a:p>
          <a:p>
            <a:pPr marL="285750" indent="-285750">
              <a:buFont typeface="Arial"/>
              <a:buChar char="•"/>
            </a:pPr>
            <a:r>
              <a:rPr lang="en-US">
                <a:latin typeface="Aptos"/>
              </a:rPr>
              <a:t>Keep an eye out for national and local funding and grants! </a:t>
            </a:r>
          </a:p>
          <a:p>
            <a:pPr lvl="1"/>
            <a:r>
              <a:rPr lang="en-US" i="1">
                <a:latin typeface="Aptos"/>
              </a:rPr>
              <a:t>See appendix for a list of opportunities</a:t>
            </a:r>
          </a:p>
          <a:p>
            <a:endParaRPr lang="en-GB">
              <a:latin typeface="Aptos"/>
            </a:endParaRPr>
          </a:p>
        </p:txBody>
      </p:sp>
    </p:spTree>
    <p:extLst>
      <p:ext uri="{BB962C8B-B14F-4D97-AF65-F5344CB8AC3E}">
        <p14:creationId xmlns:p14="http://schemas.microsoft.com/office/powerpoint/2010/main" val="385595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1BE7-6628-06E3-C1BD-68427B83AF8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BE438D-E99B-D502-1521-769869CA212D}"/>
              </a:ext>
            </a:extLst>
          </p:cNvPr>
          <p:cNvSpPr txBox="1"/>
          <p:nvPr/>
        </p:nvSpPr>
        <p:spPr>
          <a:xfrm>
            <a:off x="1801688" y="561590"/>
            <a:ext cx="10071200" cy="1384995"/>
          </a:xfrm>
          <a:prstGeom prst="rect">
            <a:avLst/>
          </a:prstGeom>
          <a:noFill/>
        </p:spPr>
        <p:txBody>
          <a:bodyPr wrap="square" lIns="91440" tIns="45720" rIns="91440" bIns="45720" rtlCol="0" anchor="t">
            <a:spAutoFit/>
          </a:bodyPr>
          <a:lstStyle/>
          <a:p>
            <a:r>
              <a:rPr lang="en-GB" sz="2800" b="1">
                <a:latin typeface="Aptos"/>
                <a:cs typeface="Aharoni"/>
              </a:rPr>
              <a:t>Looking at past climate events and their impacts helps uncover patterns and weaknesses in resilience.</a:t>
            </a:r>
            <a:endParaRPr lang="en-US" sz="2800" b="1">
              <a:latin typeface="Aptos"/>
              <a:cs typeface="Aharoni"/>
            </a:endParaRPr>
          </a:p>
          <a:p>
            <a:pPr algn="ctr"/>
            <a:endParaRPr lang="en-US" sz="2800" b="1">
              <a:highlight>
                <a:srgbClr val="FF503F"/>
              </a:highlight>
              <a:latin typeface="Aptos"/>
              <a:ea typeface="La unica" panose="02000000000000000000" pitchFamily="2" charset="0"/>
              <a:cs typeface="Aharoni" panose="02010803020104030203" pitchFamily="2" charset="-79"/>
            </a:endParaRPr>
          </a:p>
        </p:txBody>
      </p:sp>
      <p:sp>
        <p:nvSpPr>
          <p:cNvPr id="4" name="Oval 3">
            <a:extLst>
              <a:ext uri="{FF2B5EF4-FFF2-40B4-BE49-F238E27FC236}">
                <a16:creationId xmlns:a16="http://schemas.microsoft.com/office/drawing/2014/main" id="{FF43B9D3-000D-D803-EB10-F0555FB5012E}"/>
              </a:ext>
            </a:extLst>
          </p:cNvPr>
          <p:cNvSpPr/>
          <p:nvPr/>
        </p:nvSpPr>
        <p:spPr>
          <a:xfrm>
            <a:off x="294904" y="343815"/>
            <a:ext cx="1305046" cy="130741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Reflect and recall</a:t>
            </a:r>
          </a:p>
        </p:txBody>
      </p:sp>
      <p:sp>
        <p:nvSpPr>
          <p:cNvPr id="5" name="TextBox 4">
            <a:extLst>
              <a:ext uri="{FF2B5EF4-FFF2-40B4-BE49-F238E27FC236}">
                <a16:creationId xmlns:a16="http://schemas.microsoft.com/office/drawing/2014/main" id="{1678492C-9FE5-E2E2-69C5-B8F3FF9FEE4B}"/>
              </a:ext>
            </a:extLst>
          </p:cNvPr>
          <p:cNvSpPr txBox="1"/>
          <p:nvPr/>
        </p:nvSpPr>
        <p:spPr>
          <a:xfrm>
            <a:off x="289048" y="1944426"/>
            <a:ext cx="1164310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The aim of the reflect and recall stage is to complete a Climate Risk Baseline. </a:t>
            </a:r>
            <a:endParaRPr lang="en-US">
              <a:latin typeface="Aptos"/>
            </a:endParaRPr>
          </a:p>
          <a:p>
            <a:endParaRPr lang="en-GB">
              <a:latin typeface="Aptos"/>
            </a:endParaRPr>
          </a:p>
          <a:p>
            <a:r>
              <a:rPr lang="en-GB" b="1">
                <a:solidFill>
                  <a:srgbClr val="00B0F0"/>
                </a:solidFill>
                <a:latin typeface="Aptos"/>
              </a:rPr>
              <a:t>Climate Risk Baseline</a:t>
            </a:r>
          </a:p>
          <a:p>
            <a:r>
              <a:rPr lang="en-GB">
                <a:latin typeface="Aptos"/>
                <a:ea typeface="+mn-lt"/>
                <a:cs typeface="+mn-lt"/>
              </a:rPr>
              <a:t>A reference point in time, used to understand </a:t>
            </a:r>
            <a:r>
              <a:rPr lang="en-GB" b="1">
                <a:latin typeface="Aptos"/>
                <a:ea typeface="+mn-lt"/>
                <a:cs typeface="+mn-lt"/>
              </a:rPr>
              <a:t>current</a:t>
            </a:r>
            <a:r>
              <a:rPr lang="en-GB">
                <a:latin typeface="Aptos"/>
                <a:ea typeface="+mn-lt"/>
                <a:cs typeface="+mn-lt"/>
              </a:rPr>
              <a:t> climate vulnerabilities. </a:t>
            </a:r>
          </a:p>
          <a:p>
            <a:r>
              <a:rPr lang="en-GB">
                <a:latin typeface="Aptos"/>
                <a:ea typeface="+mn-lt"/>
                <a:cs typeface="+mn-lt"/>
              </a:rPr>
              <a:t>It will also be used to compare and measure the potential future impacts of climate change as part of a Climate Risk Assessment, acting as the starting point for assessing how climate risks might evolve under different warming scenarios.</a:t>
            </a:r>
            <a:endParaRPr lang="en-GB">
              <a:latin typeface="Aptos"/>
            </a:endParaRPr>
          </a:p>
          <a:p>
            <a:endParaRPr lang="en-GB">
              <a:latin typeface="Aptos"/>
            </a:endParaRPr>
          </a:p>
          <a:p>
            <a:r>
              <a:rPr lang="en-GB">
                <a:latin typeface="Aptos"/>
              </a:rPr>
              <a:t>Vs</a:t>
            </a:r>
          </a:p>
          <a:p>
            <a:endParaRPr lang="en-GB">
              <a:latin typeface="Aptos"/>
            </a:endParaRPr>
          </a:p>
          <a:p>
            <a:r>
              <a:rPr lang="en-GB" b="1">
                <a:solidFill>
                  <a:schemeClr val="accent2"/>
                </a:solidFill>
                <a:latin typeface="Aptos"/>
              </a:rPr>
              <a:t>Climate Risk Assessment</a:t>
            </a:r>
          </a:p>
          <a:p>
            <a:r>
              <a:rPr lang="en-GB">
                <a:latin typeface="Aptos"/>
                <a:ea typeface="+mn-lt"/>
                <a:cs typeface="+mn-lt"/>
              </a:rPr>
              <a:t>The process of identifying and analysing any potential </a:t>
            </a:r>
            <a:r>
              <a:rPr lang="en-GB" b="1">
                <a:latin typeface="Aptos"/>
                <a:ea typeface="+mn-lt"/>
                <a:cs typeface="+mn-lt"/>
              </a:rPr>
              <a:t>future, long term</a:t>
            </a:r>
            <a:r>
              <a:rPr lang="en-GB">
                <a:latin typeface="Aptos"/>
                <a:ea typeface="+mn-lt"/>
                <a:cs typeface="+mn-lt"/>
              </a:rPr>
              <a:t> negative impacts of climate change, including the likelihood of future climate hazards and their potential consequences, to inform decision-making on adaptation strategies and mitigation measures.</a:t>
            </a:r>
            <a:endParaRPr lang="en-GB">
              <a:latin typeface="Aptos"/>
            </a:endParaRPr>
          </a:p>
          <a:p>
            <a:endParaRPr lang="en-GB">
              <a:latin typeface="Aptos"/>
            </a:endParaRPr>
          </a:p>
          <a:p>
            <a:endParaRPr lang="en-GB">
              <a:latin typeface="Aptos"/>
            </a:endParaRPr>
          </a:p>
        </p:txBody>
      </p:sp>
    </p:spTree>
    <p:extLst>
      <p:ext uri="{BB962C8B-B14F-4D97-AF65-F5344CB8AC3E}">
        <p14:creationId xmlns:p14="http://schemas.microsoft.com/office/powerpoint/2010/main" val="2273705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53FD7A-D09B-502F-2BFA-DD09A6A1EC7C}"/>
              </a:ext>
            </a:extLst>
          </p:cNvPr>
          <p:cNvSpPr txBox="1"/>
          <p:nvPr/>
        </p:nvSpPr>
        <p:spPr>
          <a:xfrm>
            <a:off x="979114" y="2343814"/>
            <a:ext cx="9615340" cy="3785652"/>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a:solidFill>
                  <a:srgbClr val="2C2E8D"/>
                </a:solidFill>
                <a:latin typeface="Open Sans body"/>
              </a:rPr>
              <a:t>Please have your cameras on</a:t>
            </a:r>
          </a:p>
          <a:p>
            <a:pPr marL="380365" indent="-380365">
              <a:buFont typeface="Arial" panose="020B0604020202020204" pitchFamily="34" charset="0"/>
              <a:buChar char="•"/>
            </a:pPr>
            <a:r>
              <a:rPr lang="en-US" sz="2400">
                <a:solidFill>
                  <a:srgbClr val="2C2E8D"/>
                </a:solidFill>
                <a:latin typeface="Open Sans body"/>
              </a:rPr>
              <a:t>Stay on mute if you’re not talking</a:t>
            </a:r>
          </a:p>
          <a:p>
            <a:pPr marL="380365" indent="-380365">
              <a:buFont typeface="Arial" panose="020B0604020202020204" pitchFamily="34" charset="0"/>
              <a:buChar char="•"/>
            </a:pPr>
            <a:r>
              <a:rPr lang="en-US" sz="2400">
                <a:solidFill>
                  <a:srgbClr val="2C2E8D"/>
                </a:solidFill>
                <a:latin typeface="Open Sans body"/>
              </a:rPr>
              <a:t>Pop your hand up if you have a question or comment</a:t>
            </a:r>
          </a:p>
          <a:p>
            <a:pPr marL="380365" indent="-380365">
              <a:buFont typeface="Arial" panose="020B0604020202020204" pitchFamily="34" charset="0"/>
              <a:buChar char="•"/>
            </a:pPr>
            <a:r>
              <a:rPr lang="en-US" sz="2400">
                <a:solidFill>
                  <a:srgbClr val="2C2E8D"/>
                </a:solidFill>
                <a:latin typeface="Open Sans body"/>
              </a:rPr>
              <a:t>Use the chat box to interact</a:t>
            </a:r>
          </a:p>
          <a:p>
            <a:pPr marL="380365" indent="-380365">
              <a:buFont typeface="Arial" panose="020B0604020202020204" pitchFamily="34" charset="0"/>
              <a:buChar char="•"/>
            </a:pPr>
            <a:r>
              <a:rPr lang="en-US" sz="2400">
                <a:solidFill>
                  <a:srgbClr val="2C2E8D"/>
                </a:solidFill>
                <a:latin typeface="Open Sans body"/>
              </a:rPr>
              <a:t>Join in!</a:t>
            </a:r>
          </a:p>
          <a:p>
            <a:pPr marL="380365" indent="-380365">
              <a:buFont typeface="Arial" panose="020B0604020202020204" pitchFamily="34" charset="0"/>
              <a:buChar char="•"/>
            </a:pPr>
            <a:r>
              <a:rPr lang="en-US" sz="2400">
                <a:solidFill>
                  <a:srgbClr val="2C2E8D"/>
                </a:solidFill>
                <a:latin typeface="Open Sans body"/>
              </a:rPr>
              <a:t>All the links and resources, along with a pdf of the slides will be available after the session</a:t>
            </a:r>
          </a:p>
          <a:p>
            <a:endParaRPr lang="en-US" sz="2400"/>
          </a:p>
          <a:p>
            <a:endParaRPr lang="en-US" sz="2400"/>
          </a:p>
          <a:p>
            <a:endParaRPr lang="en-US" sz="2400"/>
          </a:p>
        </p:txBody>
      </p:sp>
      <p:sp>
        <p:nvSpPr>
          <p:cNvPr id="7" name="Title 6">
            <a:extLst>
              <a:ext uri="{FF2B5EF4-FFF2-40B4-BE49-F238E27FC236}">
                <a16:creationId xmlns:a16="http://schemas.microsoft.com/office/drawing/2014/main" id="{0BCBBE08-2B74-64FF-D3AC-585DB05CB957}"/>
              </a:ext>
            </a:extLst>
          </p:cNvPr>
          <p:cNvSpPr>
            <a:spLocks noGrp="1"/>
          </p:cNvSpPr>
          <p:nvPr>
            <p:ph type="title"/>
          </p:nvPr>
        </p:nvSpPr>
        <p:spPr>
          <a:xfrm>
            <a:off x="446922" y="330898"/>
            <a:ext cx="10515600" cy="1325563"/>
          </a:xfrm>
        </p:spPr>
        <p:txBody>
          <a:bodyPr>
            <a:normAutofit/>
          </a:bodyPr>
          <a:lstStyle/>
          <a:p>
            <a:r>
              <a:rPr lang="en-GB" sz="3600"/>
              <a:t>Welcome Back!</a:t>
            </a:r>
            <a:br>
              <a:rPr lang="en-GB" sz="3600"/>
            </a:br>
            <a:r>
              <a:rPr lang="en-GB" sz="3600"/>
              <a:t>Housekeeping reminder</a:t>
            </a:r>
          </a:p>
        </p:txBody>
      </p:sp>
    </p:spTree>
    <p:extLst>
      <p:ext uri="{BB962C8B-B14F-4D97-AF65-F5344CB8AC3E}">
        <p14:creationId xmlns:p14="http://schemas.microsoft.com/office/powerpoint/2010/main" val="88652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4233D-E76C-93B6-3CE9-E2AD3EFD792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DDB681F-CB17-EDBF-EF3A-4DC025F0753D}"/>
              </a:ext>
            </a:extLst>
          </p:cNvPr>
          <p:cNvSpPr txBox="1"/>
          <p:nvPr/>
        </p:nvSpPr>
        <p:spPr>
          <a:xfrm>
            <a:off x="1813411" y="225529"/>
            <a:ext cx="8570647" cy="523220"/>
          </a:xfrm>
          <a:prstGeom prst="rect">
            <a:avLst/>
          </a:prstGeom>
          <a:noFill/>
        </p:spPr>
        <p:txBody>
          <a:bodyPr wrap="square" lIns="91440" tIns="45720" rIns="91440" bIns="45720" rtlCol="0" anchor="t">
            <a:spAutoFit/>
          </a:bodyPr>
          <a:lstStyle/>
          <a:p>
            <a:r>
              <a:rPr lang="en-US" sz="2800" b="1">
                <a:latin typeface="Aptos"/>
                <a:cs typeface="Aharoni"/>
              </a:rPr>
              <a:t>Climate Risk Baseline Template</a:t>
            </a:r>
          </a:p>
        </p:txBody>
      </p:sp>
      <p:sp>
        <p:nvSpPr>
          <p:cNvPr id="4" name="Oval 3">
            <a:extLst>
              <a:ext uri="{FF2B5EF4-FFF2-40B4-BE49-F238E27FC236}">
                <a16:creationId xmlns:a16="http://schemas.microsoft.com/office/drawing/2014/main" id="{1261F8E8-0FDC-8AC6-EE6D-7847535144FA}"/>
              </a:ext>
            </a:extLst>
          </p:cNvPr>
          <p:cNvSpPr/>
          <p:nvPr/>
        </p:nvSpPr>
        <p:spPr>
          <a:xfrm>
            <a:off x="224566" y="85907"/>
            <a:ext cx="1305046" cy="1307419"/>
          </a:xfrm>
          <a:prstGeom prst="ellipse">
            <a:avLst/>
          </a:pr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Reflect and recall</a:t>
            </a:r>
          </a:p>
        </p:txBody>
      </p:sp>
      <p:pic>
        <p:nvPicPr>
          <p:cNvPr id="8" name="Picture 7" descr="A screenshot of a web page&#10;&#10;AI-generated content may be incorrect.">
            <a:extLst>
              <a:ext uri="{FF2B5EF4-FFF2-40B4-BE49-F238E27FC236}">
                <a16:creationId xmlns:a16="http://schemas.microsoft.com/office/drawing/2014/main" id="{E348D2A3-CD9A-6748-E986-4563841794FF}"/>
              </a:ext>
            </a:extLst>
          </p:cNvPr>
          <p:cNvPicPr>
            <a:picLocks noChangeAspect="1"/>
          </p:cNvPicPr>
          <p:nvPr/>
        </p:nvPicPr>
        <p:blipFill>
          <a:blip r:embed="rId3"/>
          <a:srcRect t="-100" r="-103" b="72400"/>
          <a:stretch/>
        </p:blipFill>
        <p:spPr>
          <a:xfrm>
            <a:off x="-926" y="1705810"/>
            <a:ext cx="12178137" cy="969938"/>
          </a:xfrm>
          <a:prstGeom prst="rect">
            <a:avLst/>
          </a:prstGeom>
        </p:spPr>
      </p:pic>
      <p:pic>
        <p:nvPicPr>
          <p:cNvPr id="9" name="Picture 8" descr="A screenshot of a web page&#10;&#10;AI-generated content may be incorrect.">
            <a:extLst>
              <a:ext uri="{FF2B5EF4-FFF2-40B4-BE49-F238E27FC236}">
                <a16:creationId xmlns:a16="http://schemas.microsoft.com/office/drawing/2014/main" id="{D5300B00-427C-BABA-A132-A04B9A8D50D4}"/>
              </a:ext>
            </a:extLst>
          </p:cNvPr>
          <p:cNvPicPr>
            <a:picLocks noChangeAspect="1"/>
          </p:cNvPicPr>
          <p:nvPr/>
        </p:nvPicPr>
        <p:blipFill>
          <a:blip r:embed="rId4"/>
          <a:stretch>
            <a:fillRect/>
          </a:stretch>
        </p:blipFill>
        <p:spPr>
          <a:xfrm>
            <a:off x="-4165" y="2696078"/>
            <a:ext cx="12167248" cy="4161530"/>
          </a:xfrm>
          <a:prstGeom prst="rect">
            <a:avLst/>
          </a:prstGeom>
        </p:spPr>
      </p:pic>
      <p:sp>
        <p:nvSpPr>
          <p:cNvPr id="10" name="TextBox 9">
            <a:extLst>
              <a:ext uri="{FF2B5EF4-FFF2-40B4-BE49-F238E27FC236}">
                <a16:creationId xmlns:a16="http://schemas.microsoft.com/office/drawing/2014/main" id="{C8EE883E-2506-0AAB-7E31-15D9C1826304}"/>
              </a:ext>
            </a:extLst>
          </p:cNvPr>
          <p:cNvSpPr txBox="1"/>
          <p:nvPr/>
        </p:nvSpPr>
        <p:spPr>
          <a:xfrm>
            <a:off x="1810529" y="769801"/>
            <a:ext cx="88317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A copy of this template will be provided along with a copy of these slides at the end of the workshop.</a:t>
            </a:r>
          </a:p>
        </p:txBody>
      </p:sp>
      <p:sp>
        <p:nvSpPr>
          <p:cNvPr id="11" name="TextBox 10">
            <a:extLst>
              <a:ext uri="{FF2B5EF4-FFF2-40B4-BE49-F238E27FC236}">
                <a16:creationId xmlns:a16="http://schemas.microsoft.com/office/drawing/2014/main" id="{C3E10B57-C88B-319A-E6FF-674823854F39}"/>
              </a:ext>
            </a:extLst>
          </p:cNvPr>
          <p:cNvSpPr txBox="1"/>
          <p:nvPr/>
        </p:nvSpPr>
        <p:spPr>
          <a:xfrm rot="1500000">
            <a:off x="2781482" y="5402433"/>
            <a:ext cx="1798011" cy="646331"/>
          </a:xfrm>
          <a:prstGeom prst="rect">
            <a:avLst/>
          </a:prstGeom>
          <a:solidFill>
            <a:schemeClr val="accent5"/>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solidFill>
                  <a:srgbClr val="FFFFFF"/>
                </a:solidFill>
                <a:latin typeface="Aptos"/>
              </a:rPr>
              <a:t>A story-based approach</a:t>
            </a:r>
          </a:p>
        </p:txBody>
      </p:sp>
    </p:spTree>
    <p:extLst>
      <p:ext uri="{BB962C8B-B14F-4D97-AF65-F5344CB8AC3E}">
        <p14:creationId xmlns:p14="http://schemas.microsoft.com/office/powerpoint/2010/main" val="269299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F9ECC-2ACB-C60B-33D0-8CF06C842AB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7506AC-E1D8-2390-5201-0F77DA94C1F3}"/>
              </a:ext>
            </a:extLst>
          </p:cNvPr>
          <p:cNvSpPr txBox="1"/>
          <p:nvPr/>
        </p:nvSpPr>
        <p:spPr>
          <a:xfrm>
            <a:off x="1771827" y="338852"/>
            <a:ext cx="10206569" cy="954107"/>
          </a:xfrm>
          <a:prstGeom prst="rect">
            <a:avLst/>
          </a:prstGeom>
          <a:noFill/>
        </p:spPr>
        <p:txBody>
          <a:bodyPr wrap="square" lIns="91440" tIns="45720" rIns="91440" bIns="45720" rtlCol="0" anchor="t">
            <a:spAutoFit/>
          </a:bodyPr>
          <a:lstStyle/>
          <a:p>
            <a:r>
              <a:rPr lang="en-GB" sz="2800" b="1">
                <a:latin typeface="Aptos"/>
                <a:cs typeface="Aharoni"/>
              </a:rPr>
              <a:t>Taking smaller, achievable steps helps strengthen resilience and build momentum for longer-term change.</a:t>
            </a:r>
            <a:endParaRPr lang="en-US" sz="2800" b="1">
              <a:latin typeface="Aptos"/>
              <a:cs typeface="Aharoni"/>
            </a:endParaRPr>
          </a:p>
        </p:txBody>
      </p:sp>
      <p:sp>
        <p:nvSpPr>
          <p:cNvPr id="4" name="Oval 3">
            <a:extLst>
              <a:ext uri="{FF2B5EF4-FFF2-40B4-BE49-F238E27FC236}">
                <a16:creationId xmlns:a16="http://schemas.microsoft.com/office/drawing/2014/main" id="{777B6B1B-1167-2DAA-EEFC-384146C065CA}"/>
              </a:ext>
            </a:extLst>
          </p:cNvPr>
          <p:cNvSpPr/>
          <p:nvPr/>
        </p:nvSpPr>
        <p:spPr>
          <a:xfrm>
            <a:off x="195811" y="157794"/>
            <a:ext cx="1305046" cy="1307419"/>
          </a:xfrm>
          <a:prstGeom prst="ellipse">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Quick win actions</a:t>
            </a:r>
          </a:p>
        </p:txBody>
      </p:sp>
      <p:sp>
        <p:nvSpPr>
          <p:cNvPr id="7" name="TextBox 6">
            <a:extLst>
              <a:ext uri="{FF2B5EF4-FFF2-40B4-BE49-F238E27FC236}">
                <a16:creationId xmlns:a16="http://schemas.microsoft.com/office/drawing/2014/main" id="{D4D68873-A965-7DEE-E2EE-4C54F84F0689}"/>
              </a:ext>
            </a:extLst>
          </p:cNvPr>
          <p:cNvSpPr txBox="1"/>
          <p:nvPr/>
        </p:nvSpPr>
        <p:spPr>
          <a:xfrm>
            <a:off x="356215" y="2269183"/>
            <a:ext cx="28285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Building and asset-focused (physical) interventions</a:t>
            </a:r>
          </a:p>
        </p:txBody>
      </p:sp>
      <p:sp>
        <p:nvSpPr>
          <p:cNvPr id="8" name="TextBox 7">
            <a:extLst>
              <a:ext uri="{FF2B5EF4-FFF2-40B4-BE49-F238E27FC236}">
                <a16:creationId xmlns:a16="http://schemas.microsoft.com/office/drawing/2014/main" id="{10F49D60-D998-5AE2-F634-3ECE3460A528}"/>
              </a:ext>
            </a:extLst>
          </p:cNvPr>
          <p:cNvSpPr txBox="1"/>
          <p:nvPr/>
        </p:nvSpPr>
        <p:spPr>
          <a:xfrm>
            <a:off x="356214" y="3448126"/>
            <a:ext cx="32310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Operations-focused interventions</a:t>
            </a:r>
          </a:p>
        </p:txBody>
      </p:sp>
      <p:sp>
        <p:nvSpPr>
          <p:cNvPr id="9" name="TextBox 8">
            <a:extLst>
              <a:ext uri="{FF2B5EF4-FFF2-40B4-BE49-F238E27FC236}">
                <a16:creationId xmlns:a16="http://schemas.microsoft.com/office/drawing/2014/main" id="{9D91CF3F-B1F9-F500-7097-2E7258E4CF17}"/>
              </a:ext>
            </a:extLst>
          </p:cNvPr>
          <p:cNvSpPr txBox="1"/>
          <p:nvPr/>
        </p:nvSpPr>
        <p:spPr>
          <a:xfrm>
            <a:off x="356213" y="4339521"/>
            <a:ext cx="32310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Supply chain-focused  interventions</a:t>
            </a:r>
          </a:p>
        </p:txBody>
      </p:sp>
      <p:sp>
        <p:nvSpPr>
          <p:cNvPr id="10" name="TextBox 9">
            <a:extLst>
              <a:ext uri="{FF2B5EF4-FFF2-40B4-BE49-F238E27FC236}">
                <a16:creationId xmlns:a16="http://schemas.microsoft.com/office/drawing/2014/main" id="{0D0B40E2-C5B7-EE30-2466-1DC74C7D43B1}"/>
              </a:ext>
            </a:extLst>
          </p:cNvPr>
          <p:cNvSpPr txBox="1"/>
          <p:nvPr/>
        </p:nvSpPr>
        <p:spPr>
          <a:xfrm>
            <a:off x="356212" y="5216540"/>
            <a:ext cx="28285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ptos"/>
              </a:rPr>
              <a:t>People-focused interventions</a:t>
            </a:r>
          </a:p>
        </p:txBody>
      </p:sp>
      <p:sp>
        <p:nvSpPr>
          <p:cNvPr id="11" name="TextBox 10">
            <a:extLst>
              <a:ext uri="{FF2B5EF4-FFF2-40B4-BE49-F238E27FC236}">
                <a16:creationId xmlns:a16="http://schemas.microsoft.com/office/drawing/2014/main" id="{C77AC22E-0CE5-5681-5772-ADC573EBC421}"/>
              </a:ext>
            </a:extLst>
          </p:cNvPr>
          <p:cNvSpPr txBox="1"/>
          <p:nvPr/>
        </p:nvSpPr>
        <p:spPr>
          <a:xfrm>
            <a:off x="8361351" y="2087283"/>
            <a:ext cx="3631771" cy="3785652"/>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FFFFFF"/>
                </a:solidFill>
                <a:latin typeface="Aptos"/>
              </a:rPr>
              <a:t>Helpful resources</a:t>
            </a:r>
          </a:p>
          <a:p>
            <a:endParaRPr lang="en-GB" sz="1200" b="1">
              <a:solidFill>
                <a:srgbClr val="FFFFFF"/>
              </a:solidFill>
              <a:latin typeface="Aptos"/>
            </a:endParaRPr>
          </a:p>
          <a:p>
            <a:pPr marL="171450" indent="-171450">
              <a:buFont typeface="Arial"/>
              <a:buChar char="•"/>
            </a:pPr>
            <a:r>
              <a:rPr lang="en-GB" sz="1200">
                <a:solidFill>
                  <a:srgbClr val="FFFFFF"/>
                </a:solidFill>
                <a:latin typeface="Aptos"/>
                <a:ea typeface="+mn-lt"/>
                <a:cs typeface="+mn-lt"/>
                <a:hlinkClick r:id="rId3">
                  <a:extLst>
                    <a:ext uri="{A12FA001-AC4F-418D-AE19-62706E023703}">
                      <ahyp:hlinkClr xmlns:ahyp="http://schemas.microsoft.com/office/drawing/2018/hyperlinkcolor" val="tx"/>
                    </a:ext>
                  </a:extLst>
                </a:hlinkClick>
              </a:rPr>
              <a:t>https://www.arup.com/globalassets/downloads/projects/climate-change-guidance-and-plans-for-london-schools-and-early-years-settings/gla-schools-adaptation-guidance.pdf</a:t>
            </a:r>
            <a:endParaRPr lang="en-GB" sz="1200">
              <a:solidFill>
                <a:srgbClr val="FFFFFF"/>
              </a:solidFill>
              <a:latin typeface="Aptos"/>
              <a:ea typeface="+mn-lt"/>
              <a:cs typeface="+mn-lt"/>
            </a:endParaRPr>
          </a:p>
          <a:p>
            <a:endParaRPr lang="en-GB" sz="1200">
              <a:solidFill>
                <a:srgbClr val="FFFFFF"/>
              </a:solidFill>
              <a:latin typeface="Aptos"/>
              <a:ea typeface="+mn-lt"/>
              <a:cs typeface="+mn-lt"/>
            </a:endParaRPr>
          </a:p>
          <a:p>
            <a:pPr marL="171450" indent="-171450">
              <a:buFont typeface="Arial"/>
              <a:buChar char="•"/>
            </a:pPr>
            <a:r>
              <a:rPr lang="en-GB" sz="1200">
                <a:solidFill>
                  <a:srgbClr val="FFFFFF"/>
                </a:solidFill>
                <a:latin typeface="Aptos"/>
                <a:ea typeface="+mn-lt"/>
                <a:cs typeface="+mn-lt"/>
                <a:hlinkClick r:id="rId4">
                  <a:extLst>
                    <a:ext uri="{A12FA001-AC4F-418D-AE19-62706E023703}">
                      <ahyp:hlinkClr xmlns:ahyp="http://schemas.microsoft.com/office/drawing/2018/hyperlinkcolor" val="tx"/>
                    </a:ext>
                  </a:extLst>
                </a:hlinkClick>
              </a:rPr>
              <a:t>https://www.arup.com/globalassets/downloads/projects/climate-change-guidance-and-plans-for-london-schools-and-early-years-settings/compendium-adaptation-and-resilience-measures.pdf</a:t>
            </a:r>
            <a:endParaRPr lang="en-GB" sz="1200">
              <a:solidFill>
                <a:srgbClr val="FFFFFF"/>
              </a:solidFill>
              <a:latin typeface="Aptos"/>
              <a:ea typeface="+mn-lt"/>
              <a:cs typeface="+mn-lt"/>
            </a:endParaRPr>
          </a:p>
          <a:p>
            <a:pPr marL="171450" indent="-171450">
              <a:buFont typeface="Arial"/>
              <a:buChar char="•"/>
            </a:pPr>
            <a:endParaRPr lang="en-GB" sz="1200">
              <a:solidFill>
                <a:srgbClr val="FFFFFF"/>
              </a:solidFill>
              <a:latin typeface="Aptos"/>
            </a:endParaRPr>
          </a:p>
          <a:p>
            <a:pPr marL="171450" indent="-171450">
              <a:buFont typeface="Arial"/>
              <a:buChar char="•"/>
            </a:pPr>
            <a:r>
              <a:rPr lang="en-GB" sz="1200">
                <a:solidFill>
                  <a:srgbClr val="FFFFFF"/>
                </a:solidFill>
                <a:ea typeface="+mn-lt"/>
                <a:cs typeface="+mn-lt"/>
                <a:hlinkClick r:id="rId5">
                  <a:extLst>
                    <a:ext uri="{A12FA001-AC4F-418D-AE19-62706E023703}">
                      <ahyp:hlinkClr xmlns:ahyp="http://schemas.microsoft.com/office/drawing/2018/hyperlinkcolor" val="tx"/>
                    </a:ext>
                  </a:extLst>
                </a:hlinkClick>
              </a:rPr>
              <a:t>Identify some quick wins to improve your setting's climate resilience</a:t>
            </a:r>
            <a:endParaRPr lang="en-GB" sz="1200">
              <a:solidFill>
                <a:srgbClr val="FFFFFF"/>
              </a:solidFill>
              <a:latin typeface="Aptos"/>
              <a:ea typeface="+mn-lt"/>
              <a:cs typeface="+mn-lt"/>
            </a:endParaRPr>
          </a:p>
          <a:p>
            <a:endParaRPr lang="en-GB" sz="1200">
              <a:solidFill>
                <a:srgbClr val="FFFFFF"/>
              </a:solidFill>
              <a:latin typeface="Aptos"/>
              <a:ea typeface="+mn-lt"/>
              <a:cs typeface="+mn-lt"/>
            </a:endParaRPr>
          </a:p>
          <a:p>
            <a:pPr marL="171450" indent="-171450">
              <a:buFont typeface="Arial"/>
              <a:buChar char="•"/>
            </a:pPr>
            <a:r>
              <a:rPr lang="en-GB" sz="1200">
                <a:solidFill>
                  <a:srgbClr val="FFFFFF"/>
                </a:solidFill>
                <a:ea typeface="+mn-lt"/>
                <a:cs typeface="+mn-lt"/>
                <a:hlinkClick r:id="rId6">
                  <a:extLst>
                    <a:ext uri="{A12FA001-AC4F-418D-AE19-62706E023703}">
                      <ahyp:hlinkClr xmlns:ahyp="http://schemas.microsoft.com/office/drawing/2018/hyperlinkcolor" val="tx"/>
                    </a:ext>
                  </a:extLst>
                </a:hlinkClick>
              </a:rPr>
              <a:t>Sustainability Hub Resources</a:t>
            </a:r>
            <a:endParaRPr lang="en-GB" sz="1200">
              <a:solidFill>
                <a:srgbClr val="FFFFFF"/>
              </a:solidFill>
              <a:ea typeface="+mn-lt"/>
              <a:cs typeface="+mn-lt"/>
            </a:endParaRPr>
          </a:p>
          <a:p>
            <a:pPr marL="171450" indent="-171450">
              <a:buFont typeface="Arial"/>
              <a:buChar char="•"/>
            </a:pPr>
            <a:endParaRPr lang="en-GB" sz="1200">
              <a:solidFill>
                <a:srgbClr val="FFFFFF"/>
              </a:solidFill>
              <a:ea typeface="+mn-lt"/>
              <a:cs typeface="+mn-lt"/>
            </a:endParaRPr>
          </a:p>
          <a:p>
            <a:pPr marL="171450" indent="-171450">
              <a:buFont typeface="Arial"/>
              <a:buChar char="•"/>
            </a:pPr>
            <a:r>
              <a:rPr lang="en-GB" sz="1200">
                <a:solidFill>
                  <a:srgbClr val="FFFFFF"/>
                </a:solidFill>
                <a:ea typeface="+mn-lt"/>
                <a:cs typeface="+mn-lt"/>
                <a:hlinkClick r:id="rId7">
                  <a:extLst>
                    <a:ext uri="{A12FA001-AC4F-418D-AE19-62706E023703}">
                      <ahyp:hlinkClr xmlns:ahyp="http://schemas.microsoft.com/office/drawing/2018/hyperlinkcolor" val="tx"/>
                    </a:ext>
                  </a:extLst>
                </a:hlinkClick>
              </a:rPr>
              <a:t>How to choose training resources</a:t>
            </a:r>
            <a:endParaRPr lang="en-GB" sz="1200">
              <a:solidFill>
                <a:srgbClr val="FFFFFF"/>
              </a:solidFill>
            </a:endParaRPr>
          </a:p>
          <a:p>
            <a:endParaRPr lang="en-GB" sz="1200">
              <a:solidFill>
                <a:srgbClr val="FFFFFF"/>
              </a:solidFill>
              <a:latin typeface="Aptos"/>
            </a:endParaRPr>
          </a:p>
        </p:txBody>
      </p:sp>
      <p:sp>
        <p:nvSpPr>
          <p:cNvPr id="14" name="TextBox 13">
            <a:extLst>
              <a:ext uri="{FF2B5EF4-FFF2-40B4-BE49-F238E27FC236}">
                <a16:creationId xmlns:a16="http://schemas.microsoft.com/office/drawing/2014/main" id="{4FB018C4-1B2B-878F-7DD6-98C4CCF7D2D3}"/>
              </a:ext>
            </a:extLst>
          </p:cNvPr>
          <p:cNvSpPr txBox="1"/>
          <p:nvPr/>
        </p:nvSpPr>
        <p:spPr>
          <a:xfrm>
            <a:off x="353161" y="1727848"/>
            <a:ext cx="2539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ptos"/>
              </a:rPr>
              <a:t>Type of intervention:</a:t>
            </a:r>
          </a:p>
        </p:txBody>
      </p:sp>
      <p:sp>
        <p:nvSpPr>
          <p:cNvPr id="15" name="TextBox 14">
            <a:extLst>
              <a:ext uri="{FF2B5EF4-FFF2-40B4-BE49-F238E27FC236}">
                <a16:creationId xmlns:a16="http://schemas.microsoft.com/office/drawing/2014/main" id="{A8704D56-143F-36C1-74D8-45B2F7AE9109}"/>
              </a:ext>
            </a:extLst>
          </p:cNvPr>
          <p:cNvSpPr txBox="1"/>
          <p:nvPr/>
        </p:nvSpPr>
        <p:spPr>
          <a:xfrm>
            <a:off x="3243010" y="1713470"/>
            <a:ext cx="45806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ptos"/>
              </a:rPr>
              <a:t>Examples:</a:t>
            </a:r>
          </a:p>
          <a:p>
            <a:endParaRPr lang="en-GB" b="1">
              <a:latin typeface="Aptos"/>
            </a:endParaRPr>
          </a:p>
          <a:p>
            <a:r>
              <a:rPr lang="en-GB">
                <a:latin typeface="Aptos"/>
              </a:rPr>
              <a:t>Solar shades, </a:t>
            </a:r>
            <a:r>
              <a:rPr lang="en-GB" err="1">
                <a:latin typeface="Aptos"/>
              </a:rPr>
              <a:t>SuDS</a:t>
            </a:r>
            <a:r>
              <a:rPr lang="en-GB">
                <a:latin typeface="Aptos"/>
              </a:rPr>
              <a:t> </a:t>
            </a:r>
          </a:p>
          <a:p>
            <a:r>
              <a:rPr lang="en-GB">
                <a:latin typeface="Aptos"/>
              </a:rPr>
              <a:t>planters, permeable </a:t>
            </a:r>
          </a:p>
          <a:p>
            <a:r>
              <a:rPr lang="en-GB">
                <a:latin typeface="Aptos"/>
              </a:rPr>
              <a:t>surface: woodchip etc</a:t>
            </a:r>
          </a:p>
          <a:p>
            <a:endParaRPr lang="en-GB">
              <a:latin typeface="Aptos"/>
            </a:endParaRPr>
          </a:p>
          <a:p>
            <a:r>
              <a:rPr lang="en-GB">
                <a:latin typeface="Aptos"/>
              </a:rPr>
              <a:t>Emergency response protocols, policy reviews, cooling and heating schedules etc</a:t>
            </a:r>
          </a:p>
          <a:p>
            <a:endParaRPr lang="en-GB">
              <a:latin typeface="Aptos"/>
            </a:endParaRPr>
          </a:p>
          <a:p>
            <a:endParaRPr lang="en-GB">
              <a:latin typeface="Aptos"/>
            </a:endParaRPr>
          </a:p>
          <a:p>
            <a:r>
              <a:rPr lang="en-GB">
                <a:latin typeface="Aptos"/>
              </a:rPr>
              <a:t>Prioritise local suppliers, diversify network, review essentials delivery schedules</a:t>
            </a:r>
          </a:p>
          <a:p>
            <a:endParaRPr lang="en-GB">
              <a:latin typeface="Aptos"/>
            </a:endParaRPr>
          </a:p>
          <a:p>
            <a:r>
              <a:rPr lang="en-GB">
                <a:latin typeface="Aptos"/>
                <a:ea typeface="+mn-lt"/>
                <a:cs typeface="+mn-lt"/>
              </a:rPr>
              <a:t>Heat and weather adaptation awareness, first aid training, emergency response training</a:t>
            </a:r>
            <a:endParaRPr lang="en-GB">
              <a:latin typeface="Aptos"/>
            </a:endParaRPr>
          </a:p>
        </p:txBody>
      </p:sp>
    </p:spTree>
    <p:extLst>
      <p:ext uri="{BB962C8B-B14F-4D97-AF65-F5344CB8AC3E}">
        <p14:creationId xmlns:p14="http://schemas.microsoft.com/office/powerpoint/2010/main" val="21250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65911-9464-A85C-2F2E-2C5AAA634D5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31F8AA-9646-8BE9-2066-23ECA6A00B3D}"/>
              </a:ext>
            </a:extLst>
          </p:cNvPr>
          <p:cNvSpPr txBox="1"/>
          <p:nvPr/>
        </p:nvSpPr>
        <p:spPr>
          <a:xfrm>
            <a:off x="1771827" y="252588"/>
            <a:ext cx="8682570" cy="1384995"/>
          </a:xfrm>
          <a:prstGeom prst="rect">
            <a:avLst/>
          </a:prstGeom>
          <a:noFill/>
        </p:spPr>
        <p:txBody>
          <a:bodyPr wrap="square" lIns="91440" tIns="45720" rIns="91440" bIns="45720" rtlCol="0" anchor="t">
            <a:spAutoFit/>
          </a:bodyPr>
          <a:lstStyle/>
          <a:p>
            <a:r>
              <a:rPr lang="en-GB" sz="2800" b="1">
                <a:latin typeface="Aptos"/>
                <a:cs typeface="Aharoni"/>
              </a:rPr>
              <a:t>Exploring different warming scenarios helps you prepare for a changing climate with the right tools and strategies.</a:t>
            </a:r>
          </a:p>
        </p:txBody>
      </p:sp>
      <p:sp>
        <p:nvSpPr>
          <p:cNvPr id="4" name="Oval 3">
            <a:extLst>
              <a:ext uri="{FF2B5EF4-FFF2-40B4-BE49-F238E27FC236}">
                <a16:creationId xmlns:a16="http://schemas.microsoft.com/office/drawing/2014/main" id="{8CBB6A15-4534-BE74-96D4-1EAD62640515}"/>
              </a:ext>
            </a:extLst>
          </p:cNvPr>
          <p:cNvSpPr/>
          <p:nvPr/>
        </p:nvSpPr>
        <p:spPr>
          <a:xfrm>
            <a:off x="253321" y="157793"/>
            <a:ext cx="1305046" cy="1307419"/>
          </a:xfrm>
          <a:prstGeom prst="ellipse">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rgbClr val="000000"/>
                </a:solidFill>
                <a:latin typeface="Aptos"/>
              </a:rPr>
              <a:t>Assess the future</a:t>
            </a:r>
          </a:p>
        </p:txBody>
      </p:sp>
      <p:sp>
        <p:nvSpPr>
          <p:cNvPr id="12" name="TextBox 11">
            <a:extLst>
              <a:ext uri="{FF2B5EF4-FFF2-40B4-BE49-F238E27FC236}">
                <a16:creationId xmlns:a16="http://schemas.microsoft.com/office/drawing/2014/main" id="{933C626B-7E7D-B450-1029-81FC6F0C20B4}"/>
              </a:ext>
            </a:extLst>
          </p:cNvPr>
          <p:cNvSpPr txBox="1"/>
          <p:nvPr/>
        </p:nvSpPr>
        <p:spPr>
          <a:xfrm>
            <a:off x="435651" y="4341240"/>
            <a:ext cx="4763355"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ptos"/>
              </a:rPr>
              <a:t>Helpful resources for this stage:</a:t>
            </a:r>
          </a:p>
          <a:p>
            <a:endParaRPr lang="en-GB" sz="1400" b="1">
              <a:latin typeface="Aptos"/>
            </a:endParaRPr>
          </a:p>
          <a:p>
            <a:pPr marL="285750" indent="-285750">
              <a:buFont typeface="Arial"/>
              <a:buChar char="•"/>
            </a:pPr>
            <a:r>
              <a:rPr lang="en-US" sz="1400">
                <a:latin typeface="Aptos"/>
                <a:hlinkClick r:id="rId3"/>
              </a:rPr>
              <a:t>digital-school-grounds-climate-survey.xlsx</a:t>
            </a:r>
            <a:endParaRPr lang="en-GB" sz="1400">
              <a:latin typeface="Aptos"/>
            </a:endParaRPr>
          </a:p>
          <a:p>
            <a:pPr marL="285750" indent="-285750">
              <a:buFont typeface="Arial"/>
              <a:buChar char="•"/>
            </a:pPr>
            <a:r>
              <a:rPr lang="en-US" sz="1400">
                <a:latin typeface="Aptos"/>
                <a:hlinkClick r:id="rId4"/>
              </a:rPr>
              <a:t>UK Climate Resilience Programme outputs - Met Office</a:t>
            </a:r>
            <a:endParaRPr lang="en-US" sz="1400">
              <a:latin typeface="Aptos"/>
            </a:endParaRPr>
          </a:p>
          <a:p>
            <a:pPr marL="285750" indent="-285750">
              <a:buFont typeface="Arial"/>
              <a:buChar char="•"/>
            </a:pPr>
            <a:r>
              <a:rPr lang="en-US" sz="1400">
                <a:latin typeface="Aptos"/>
                <a:hlinkClick r:id="rId5"/>
              </a:rPr>
              <a:t>LCAT: Local Climate Adaptation Tool</a:t>
            </a:r>
            <a:endParaRPr lang="en-US" sz="1400">
              <a:latin typeface="Aptos"/>
            </a:endParaRPr>
          </a:p>
          <a:p>
            <a:pPr marL="285750" indent="-285750">
              <a:buFont typeface="Arial"/>
              <a:buChar char="•"/>
            </a:pPr>
            <a:r>
              <a:rPr lang="en-US" sz="1400">
                <a:latin typeface="Aptos"/>
                <a:hlinkClick r:id="rId6"/>
              </a:rPr>
              <a:t>Local_Partnerships_Climate_Adaptation_Toolkit_v1.pdf</a:t>
            </a:r>
            <a:endParaRPr lang="en-US" sz="1400">
              <a:latin typeface="Aptos"/>
            </a:endParaRPr>
          </a:p>
          <a:p>
            <a:pPr marL="285750" indent="-285750">
              <a:buFont typeface="Arial"/>
              <a:buChar char="•"/>
            </a:pPr>
            <a:r>
              <a:rPr lang="en-US" sz="1400">
                <a:latin typeface="Aptos"/>
                <a:ea typeface="+mn-lt"/>
                <a:cs typeface="+mn-lt"/>
                <a:hlinkClick r:id="rId7"/>
              </a:rPr>
              <a:t>https://www.london.gov.uk/media/101815/download</a:t>
            </a:r>
          </a:p>
          <a:p>
            <a:endParaRPr lang="en-GB">
              <a:latin typeface="Aptos"/>
            </a:endParaRPr>
          </a:p>
        </p:txBody>
      </p:sp>
      <p:sp>
        <p:nvSpPr>
          <p:cNvPr id="14" name="TextBox 13">
            <a:extLst>
              <a:ext uri="{FF2B5EF4-FFF2-40B4-BE49-F238E27FC236}">
                <a16:creationId xmlns:a16="http://schemas.microsoft.com/office/drawing/2014/main" id="{508BC831-8DC7-66EA-AB73-88DFB0BDF34C}"/>
              </a:ext>
            </a:extLst>
          </p:cNvPr>
          <p:cNvSpPr txBox="1"/>
          <p:nvPr/>
        </p:nvSpPr>
        <p:spPr>
          <a:xfrm>
            <a:off x="9810018" y="5017678"/>
            <a:ext cx="1687029" cy="1200329"/>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Aptos"/>
              </a:rPr>
              <a:t>Remember Sustainability Support for Education!</a:t>
            </a:r>
          </a:p>
        </p:txBody>
      </p:sp>
      <p:pic>
        <p:nvPicPr>
          <p:cNvPr id="15" name="Graphic 14" descr="Head with gears with solid fill">
            <a:extLst>
              <a:ext uri="{FF2B5EF4-FFF2-40B4-BE49-F238E27FC236}">
                <a16:creationId xmlns:a16="http://schemas.microsoft.com/office/drawing/2014/main" id="{F5F64042-D035-BBE9-1984-120215AF67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56648" y="4559904"/>
            <a:ext cx="914400" cy="914400"/>
          </a:xfrm>
          <a:prstGeom prst="rect">
            <a:avLst/>
          </a:prstGeom>
        </p:spPr>
      </p:pic>
      <p:graphicFrame>
        <p:nvGraphicFramePr>
          <p:cNvPr id="3" name="Table 2">
            <a:extLst>
              <a:ext uri="{FF2B5EF4-FFF2-40B4-BE49-F238E27FC236}">
                <a16:creationId xmlns:a16="http://schemas.microsoft.com/office/drawing/2014/main" id="{4992AF3A-1B4C-17F8-91C7-22ED5D512DFB}"/>
              </a:ext>
            </a:extLst>
          </p:cNvPr>
          <p:cNvGraphicFramePr>
            <a:graphicFrameLocks noGrp="1"/>
          </p:cNvGraphicFramePr>
          <p:nvPr>
            <p:extLst>
              <p:ext uri="{D42A27DB-BD31-4B8C-83A1-F6EECF244321}">
                <p14:modId xmlns:p14="http://schemas.microsoft.com/office/powerpoint/2010/main" val="3230208200"/>
              </p:ext>
            </p:extLst>
          </p:nvPr>
        </p:nvGraphicFramePr>
        <p:xfrm>
          <a:off x="436250" y="1906520"/>
          <a:ext cx="11339258" cy="2194560"/>
        </p:xfrm>
        <a:graphic>
          <a:graphicData uri="http://schemas.openxmlformats.org/drawingml/2006/table">
            <a:tbl>
              <a:tblPr bandRow="1">
                <a:tableStyleId>{5C22544A-7EE6-4342-B048-85BDC9FD1C3A}</a:tableStyleId>
              </a:tblPr>
              <a:tblGrid>
                <a:gridCol w="11339258">
                  <a:extLst>
                    <a:ext uri="{9D8B030D-6E8A-4147-A177-3AD203B41FA5}">
                      <a16:colId xmlns:a16="http://schemas.microsoft.com/office/drawing/2014/main" val="4034545619"/>
                    </a:ext>
                  </a:extLst>
                </a:gridCol>
              </a:tblGrid>
              <a:tr h="2041038">
                <a:tc>
                  <a:txBody>
                    <a:bodyPr/>
                    <a:lstStyle/>
                    <a:p>
                      <a:pPr lvl="0">
                        <a:buNone/>
                      </a:pPr>
                      <a:r>
                        <a:rPr lang="en-GB" sz="1800" b="1" i="0" u="none" strike="noStrike" noProof="0">
                          <a:solidFill>
                            <a:srgbClr val="000000"/>
                          </a:solidFill>
                          <a:effectLst/>
                          <a:latin typeface="Aptos"/>
                        </a:rPr>
                        <a:t>What is a warming scenario?</a:t>
                      </a:r>
                      <a:endParaRPr lang="en-US"/>
                    </a:p>
                    <a:p>
                      <a:pPr lvl="0">
                        <a:buNone/>
                      </a:pPr>
                      <a:endParaRPr lang="en-GB" sz="1400">
                        <a:effectLst/>
                        <a:latin typeface="Aptos"/>
                      </a:endParaRPr>
                    </a:p>
                    <a:p>
                      <a:pPr lvl="0">
                        <a:buNone/>
                      </a:pPr>
                      <a:r>
                        <a:rPr lang="en-GB" sz="1400">
                          <a:effectLst/>
                          <a:latin typeface="Aptos"/>
                        </a:rPr>
                        <a:t>Warming scenarios refer to different possible future levels of global temperature rise based on how much greenhouse gas emissions increase or decrease over time. They can be used as part of a Climate Risk Assessment to assess, plan and prepare for climate change impacts. The most common warming scenarios to be aware of are: </a:t>
                      </a:r>
                      <a:br>
                        <a:rPr lang="en-GB" sz="1400">
                          <a:effectLst/>
                          <a:latin typeface="Aptos"/>
                        </a:rPr>
                      </a:br>
                      <a:br>
                        <a:rPr lang="en-GB" sz="1400">
                          <a:effectLst/>
                          <a:latin typeface="Aptos"/>
                        </a:rPr>
                      </a:br>
                      <a:r>
                        <a:rPr lang="en-GB" sz="1400">
                          <a:effectLst/>
                          <a:latin typeface="Aptos"/>
                        </a:rPr>
                        <a:t>Low Warming (1.5°C - 2°C above pre-industrial levels) </a:t>
                      </a:r>
                      <a:br>
                        <a:rPr lang="en-GB" sz="1400">
                          <a:effectLst/>
                          <a:latin typeface="Aptos"/>
                        </a:rPr>
                      </a:br>
                      <a:r>
                        <a:rPr lang="en-GB" sz="1400">
                          <a:effectLst/>
                          <a:latin typeface="Aptos"/>
                        </a:rPr>
                        <a:t>Moderate Warming (2°C - 3°C) </a:t>
                      </a:r>
                      <a:br>
                        <a:rPr lang="en-GB" sz="1400">
                          <a:effectLst/>
                          <a:latin typeface="Aptos"/>
                        </a:rPr>
                      </a:br>
                      <a:r>
                        <a:rPr lang="en-GB" sz="1400">
                          <a:effectLst/>
                          <a:latin typeface="Aptos"/>
                        </a:rPr>
                        <a:t>High Warming (3°C - 4°C) </a:t>
                      </a:r>
                      <a:br>
                        <a:rPr lang="en-GB" sz="1400">
                          <a:effectLst/>
                          <a:latin typeface="Aptos"/>
                        </a:rPr>
                      </a:br>
                      <a:r>
                        <a:rPr lang="en-GB" sz="1400">
                          <a:effectLst/>
                          <a:latin typeface="Aptos"/>
                        </a:rPr>
                        <a:t>Very High Warming (above 4°C) </a:t>
                      </a:r>
                      <a:endParaRPr lang="en-GB"/>
                    </a:p>
                  </a:txBody>
                  <a:tcPr marL="0" marR="0" marT="0" marB="0">
                    <a:lnL>
                      <a:solidFill>
                        <a:srgbClr val="000000"/>
                      </a:solidFill>
                    </a:lnL>
                    <a:lnR w="0" cap="flat" cmpd="sng" algn="ctr">
                      <a:noFill/>
                      <a:prstDash val="solid"/>
                      <a:round/>
                      <a:headEnd type="none" w="med" len="med"/>
                      <a:tailEnd type="none" w="med" len="med"/>
                    </a:lnR>
                    <a:lnT>
                      <a:solidFill>
                        <a:srgbClr val="000000"/>
                      </a:solidFill>
                    </a:lnT>
                    <a:lnB>
                      <a:solidFill>
                        <a:srgbClr val="000000"/>
                      </a:solidFill>
                    </a:lnB>
                    <a:noFill/>
                  </a:tcPr>
                </a:tc>
                <a:extLst>
                  <a:ext uri="{0D108BD9-81ED-4DB2-BD59-A6C34878D82A}">
                    <a16:rowId xmlns:a16="http://schemas.microsoft.com/office/drawing/2014/main" val="3683922444"/>
                  </a:ext>
                </a:extLst>
              </a:tr>
            </a:tbl>
          </a:graphicData>
        </a:graphic>
      </p:graphicFrame>
    </p:spTree>
    <p:extLst>
      <p:ext uri="{BB962C8B-B14F-4D97-AF65-F5344CB8AC3E}">
        <p14:creationId xmlns:p14="http://schemas.microsoft.com/office/powerpoint/2010/main" val="424270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B2B6-9F4C-46E8-5EC9-71F010FD2E4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A55C1D5-E095-3604-5FAD-1E9ABDBA956E}"/>
              </a:ext>
            </a:extLst>
          </p:cNvPr>
          <p:cNvSpPr txBox="1"/>
          <p:nvPr/>
        </p:nvSpPr>
        <p:spPr>
          <a:xfrm>
            <a:off x="1771827" y="338852"/>
            <a:ext cx="8541893" cy="1384995"/>
          </a:xfrm>
          <a:prstGeom prst="rect">
            <a:avLst/>
          </a:prstGeom>
          <a:noFill/>
        </p:spPr>
        <p:txBody>
          <a:bodyPr wrap="square" lIns="91440" tIns="45720" rIns="91440" bIns="45720" rtlCol="0" anchor="t">
            <a:spAutoFit/>
          </a:bodyPr>
          <a:lstStyle/>
          <a:p>
            <a:r>
              <a:rPr lang="en-GB" sz="2800" b="1">
                <a:latin typeface="Aptos"/>
                <a:ea typeface="La unica" panose="02000000000000000000" pitchFamily="2" charset="0"/>
                <a:cs typeface="Aharoni"/>
              </a:rPr>
              <a:t>Long-term interventions ensure your school remains safe, sustainable, and adaptable in an evolving climate.</a:t>
            </a:r>
            <a:endParaRPr lang="en-US" sz="2800" b="1">
              <a:solidFill>
                <a:srgbClr val="444444"/>
              </a:solidFill>
              <a:latin typeface="Aptos"/>
              <a:ea typeface="La unica" panose="02000000000000000000" pitchFamily="2" charset="0"/>
              <a:cs typeface="Aharoni"/>
            </a:endParaRPr>
          </a:p>
        </p:txBody>
      </p:sp>
      <p:sp>
        <p:nvSpPr>
          <p:cNvPr id="4" name="Oval 3">
            <a:extLst>
              <a:ext uri="{FF2B5EF4-FFF2-40B4-BE49-F238E27FC236}">
                <a16:creationId xmlns:a16="http://schemas.microsoft.com/office/drawing/2014/main" id="{DC5EDC4F-FD37-2275-3A1A-47B865AE8462}"/>
              </a:ext>
            </a:extLst>
          </p:cNvPr>
          <p:cNvSpPr/>
          <p:nvPr/>
        </p:nvSpPr>
        <p:spPr>
          <a:xfrm>
            <a:off x="224566" y="85907"/>
            <a:ext cx="1305046" cy="1307419"/>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350">
                <a:solidFill>
                  <a:srgbClr val="000000"/>
                </a:solidFill>
                <a:latin typeface="Aptos"/>
              </a:rPr>
              <a:t>Plan for tomorrow</a:t>
            </a:r>
            <a:endParaRPr lang="en-GB" sz="1400">
              <a:solidFill>
                <a:srgbClr val="000000"/>
              </a:solidFill>
              <a:latin typeface="Aptos"/>
            </a:endParaRPr>
          </a:p>
        </p:txBody>
      </p:sp>
      <p:sp>
        <p:nvSpPr>
          <p:cNvPr id="2" name="TextBox 1">
            <a:extLst>
              <a:ext uri="{FF2B5EF4-FFF2-40B4-BE49-F238E27FC236}">
                <a16:creationId xmlns:a16="http://schemas.microsoft.com/office/drawing/2014/main" id="{151730C1-413F-4BD0-FDEC-03FA44211FA6}"/>
              </a:ext>
            </a:extLst>
          </p:cNvPr>
          <p:cNvSpPr txBox="1"/>
          <p:nvPr/>
        </p:nvSpPr>
        <p:spPr>
          <a:xfrm>
            <a:off x="222739" y="1910861"/>
            <a:ext cx="11769969"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ptos"/>
              </a:rPr>
              <a:t>Examples include:</a:t>
            </a:r>
          </a:p>
          <a:p>
            <a:endParaRPr lang="en-US" sz="1400" b="1">
              <a:latin typeface="Aptos"/>
            </a:endParaRPr>
          </a:p>
          <a:p>
            <a:pPr algn="ctr"/>
            <a:r>
              <a:rPr lang="en-US">
                <a:solidFill>
                  <a:srgbClr val="00B0F0"/>
                </a:solidFill>
                <a:latin typeface="Aptos"/>
              </a:rPr>
              <a:t>Green Roofs and Walls                                     Climate-Resilient Building Materials                               Solar Panel Installation</a:t>
            </a:r>
          </a:p>
          <a:p>
            <a:pPr algn="ctr"/>
            <a:endParaRPr lang="en-US">
              <a:solidFill>
                <a:srgbClr val="00B0F0"/>
              </a:solidFill>
              <a:latin typeface="Aptos"/>
            </a:endParaRPr>
          </a:p>
          <a:p>
            <a:pPr algn="ctr"/>
            <a:r>
              <a:rPr lang="en-US">
                <a:solidFill>
                  <a:srgbClr val="00B0F0"/>
                </a:solidFill>
                <a:latin typeface="Aptos"/>
              </a:rPr>
              <a:t>Water Harvesting and Recycling Systems                             Stormwater Management Systems</a:t>
            </a:r>
          </a:p>
          <a:p>
            <a:pPr algn="ctr"/>
            <a:endParaRPr lang="en-US">
              <a:solidFill>
                <a:srgbClr val="00B0F0"/>
              </a:solidFill>
              <a:latin typeface="Aptos"/>
            </a:endParaRPr>
          </a:p>
          <a:p>
            <a:pPr algn="ctr"/>
            <a:r>
              <a:rPr lang="en-US">
                <a:solidFill>
                  <a:srgbClr val="00B0F0"/>
                </a:solidFill>
                <a:latin typeface="Aptos"/>
              </a:rPr>
              <a:t>Microgrid and Battery Storage Systems               High-Efficiency HVAC systems              Extreme Weather Adaptation Plans</a:t>
            </a:r>
          </a:p>
          <a:p>
            <a:pPr algn="ctr"/>
            <a:endParaRPr lang="en-US">
              <a:solidFill>
                <a:srgbClr val="00B0F0"/>
              </a:solidFill>
              <a:latin typeface="Aptos"/>
            </a:endParaRPr>
          </a:p>
          <a:p>
            <a:pPr algn="ctr"/>
            <a:r>
              <a:rPr lang="en-US">
                <a:solidFill>
                  <a:srgbClr val="00B0F0"/>
                </a:solidFill>
                <a:latin typeface="Aptos"/>
              </a:rPr>
              <a:t>Resilient Power &amp; Communication Systems                          Structural Seismic and </a:t>
            </a:r>
            <a:r>
              <a:rPr lang="en-US" err="1">
                <a:solidFill>
                  <a:srgbClr val="00B0F0"/>
                </a:solidFill>
                <a:latin typeface="Aptos"/>
              </a:rPr>
              <a:t>Windproofing</a:t>
            </a:r>
            <a:r>
              <a:rPr lang="en-US">
                <a:solidFill>
                  <a:srgbClr val="00B0F0"/>
                </a:solidFill>
                <a:latin typeface="Aptos"/>
              </a:rPr>
              <a:t> Reinforcements</a:t>
            </a:r>
          </a:p>
          <a:p>
            <a:pPr algn="ctr"/>
            <a:endParaRPr lang="en-US">
              <a:solidFill>
                <a:srgbClr val="00B0F0"/>
              </a:solidFill>
              <a:latin typeface="Aptos"/>
            </a:endParaRPr>
          </a:p>
          <a:p>
            <a:pPr algn="ctr"/>
            <a:r>
              <a:rPr lang="en-US">
                <a:solidFill>
                  <a:srgbClr val="00B0F0"/>
                </a:solidFill>
                <a:latin typeface="Aptos"/>
              </a:rPr>
              <a:t>Green Car Parks  and Playgrounds                 Climate Resilience Education                    Staff Resilience Training</a:t>
            </a:r>
          </a:p>
          <a:p>
            <a:pPr algn="ctr"/>
            <a:endParaRPr lang="en-US">
              <a:solidFill>
                <a:srgbClr val="00B0F0"/>
              </a:solidFill>
              <a:latin typeface="Aptos"/>
            </a:endParaRPr>
          </a:p>
          <a:p>
            <a:pPr algn="ctr"/>
            <a:r>
              <a:rPr lang="en-US">
                <a:solidFill>
                  <a:srgbClr val="00B0F0"/>
                </a:solidFill>
                <a:latin typeface="Aptos"/>
              </a:rPr>
              <a:t>Emergency Stock &amp; Inventory Buffering                Supplier Risk Assessments                     On-Site and Local Food Production</a:t>
            </a:r>
            <a:endParaRPr lang="en-US">
              <a:solidFill>
                <a:srgbClr val="00B0F0"/>
              </a:solidFill>
              <a:latin typeface="Open Sans body"/>
            </a:endParaRPr>
          </a:p>
          <a:p>
            <a:pPr algn="ctr"/>
            <a:endParaRPr lang="en-US">
              <a:solidFill>
                <a:srgbClr val="00B0F0"/>
              </a:solidFill>
              <a:latin typeface="Aptos"/>
            </a:endParaRPr>
          </a:p>
          <a:p>
            <a:pPr algn="ctr"/>
            <a:r>
              <a:rPr lang="en-US">
                <a:solidFill>
                  <a:srgbClr val="00B0F0"/>
                </a:solidFill>
                <a:latin typeface="Aptos"/>
              </a:rPr>
              <a:t>          Resilient Food Suppliers                          Emergency Food Storage and Alternative Supply Chains</a:t>
            </a:r>
            <a:endParaRPr lang="en-US">
              <a:solidFill>
                <a:srgbClr val="00B0F0"/>
              </a:solidFill>
              <a:latin typeface="Open Sans body"/>
            </a:endParaRPr>
          </a:p>
          <a:p>
            <a:endParaRPr lang="en-US" sz="1400">
              <a:latin typeface="Aptos"/>
            </a:endParaRPr>
          </a:p>
        </p:txBody>
      </p:sp>
    </p:spTree>
    <p:extLst>
      <p:ext uri="{BB962C8B-B14F-4D97-AF65-F5344CB8AC3E}">
        <p14:creationId xmlns:p14="http://schemas.microsoft.com/office/powerpoint/2010/main" val="1338134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08BB83-DE6C-C258-172B-6C89BF05BD4E}"/>
              </a:ext>
            </a:extLst>
          </p:cNvPr>
          <p:cNvSpPr txBox="1">
            <a:spLocks/>
          </p:cNvSpPr>
          <p:nvPr/>
        </p:nvSpPr>
        <p:spPr>
          <a:xfrm>
            <a:off x="689113" y="2621312"/>
            <a:ext cx="10515600"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pPr algn="ctr"/>
            <a:r>
              <a:rPr lang="en-US" sz="3600" b="1">
                <a:ea typeface="La unica" panose="02000000000000000000" pitchFamily="2" charset="0"/>
                <a:cs typeface="Aharoni"/>
              </a:rPr>
              <a:t>Water efficiency and conservation</a:t>
            </a:r>
            <a:endParaRPr lang="en-US" sz="3600" b="1">
              <a:ea typeface="La unica" panose="02000000000000000000" pitchFamily="2" charset="0"/>
              <a:cs typeface="Aharoni" panose="02010803020104030203" pitchFamily="2" charset="-79"/>
            </a:endParaRPr>
          </a:p>
        </p:txBody>
      </p:sp>
    </p:spTree>
    <p:extLst>
      <p:ext uri="{BB962C8B-B14F-4D97-AF65-F5344CB8AC3E}">
        <p14:creationId xmlns:p14="http://schemas.microsoft.com/office/powerpoint/2010/main" val="112155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water industry&#10;&#10;AI-generated content may be incorrect.">
            <a:extLst>
              <a:ext uri="{FF2B5EF4-FFF2-40B4-BE49-F238E27FC236}">
                <a16:creationId xmlns:a16="http://schemas.microsoft.com/office/drawing/2014/main" id="{EFB25759-6845-ED8F-87FB-709AC0CA90BC}"/>
              </a:ext>
            </a:extLst>
          </p:cNvPr>
          <p:cNvPicPr>
            <a:picLocks noGrp="1" noChangeAspect="1"/>
          </p:cNvPicPr>
          <p:nvPr>
            <p:ph idx="1"/>
          </p:nvPr>
        </p:nvPicPr>
        <p:blipFill>
          <a:blip r:embed="rId2"/>
          <a:stretch>
            <a:fillRect/>
          </a:stretch>
        </p:blipFill>
        <p:spPr>
          <a:xfrm>
            <a:off x="0" y="-1326"/>
            <a:ext cx="12214678" cy="6875844"/>
          </a:xfrm>
        </p:spPr>
      </p:pic>
    </p:spTree>
    <p:extLst>
      <p:ext uri="{BB962C8B-B14F-4D97-AF65-F5344CB8AC3E}">
        <p14:creationId xmlns:p14="http://schemas.microsoft.com/office/powerpoint/2010/main" val="6092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EA783-3CE5-7FA7-126D-7B20CBC54402}"/>
            </a:ext>
          </a:extLst>
        </p:cNvPr>
        <p:cNvGrpSpPr/>
        <p:nvPr/>
      </p:nvGrpSpPr>
      <p:grpSpPr>
        <a:xfrm>
          <a:off x="0" y="0"/>
          <a:ext cx="0" cy="0"/>
          <a:chOff x="0" y="0"/>
          <a:chExt cx="0" cy="0"/>
        </a:xfrm>
      </p:grpSpPr>
      <p:pic>
        <p:nvPicPr>
          <p:cNvPr id="5" name="Content Placeholder 4" descr="A screenshot of a website&#10;&#10;AI-generated content may be incorrect.">
            <a:extLst>
              <a:ext uri="{FF2B5EF4-FFF2-40B4-BE49-F238E27FC236}">
                <a16:creationId xmlns:a16="http://schemas.microsoft.com/office/drawing/2014/main" id="{4B08100C-9325-1085-2E29-C3EF49C6E068}"/>
              </a:ext>
            </a:extLst>
          </p:cNvPr>
          <p:cNvPicPr>
            <a:picLocks noGrp="1" noChangeAspect="1"/>
          </p:cNvPicPr>
          <p:nvPr>
            <p:ph idx="1"/>
          </p:nvPr>
        </p:nvPicPr>
        <p:blipFill>
          <a:blip r:embed="rId2"/>
          <a:stretch>
            <a:fillRect/>
          </a:stretch>
        </p:blipFill>
        <p:spPr>
          <a:xfrm>
            <a:off x="0" y="1474"/>
            <a:ext cx="12291785" cy="6929212"/>
          </a:xfrm>
        </p:spPr>
      </p:pic>
    </p:spTree>
    <p:extLst>
      <p:ext uri="{BB962C8B-B14F-4D97-AF65-F5344CB8AC3E}">
        <p14:creationId xmlns:p14="http://schemas.microsoft.com/office/powerpoint/2010/main" val="35285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CF36-B1F9-1FAF-663B-8042DD687877}"/>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03C9FB-E6DC-03F9-152E-56EA68E11212}"/>
              </a:ext>
            </a:extLst>
          </p:cNvPr>
          <p:cNvPicPr>
            <a:picLocks noGrp="1" noChangeAspect="1"/>
          </p:cNvPicPr>
          <p:nvPr>
            <p:ph idx="1"/>
          </p:nvPr>
        </p:nvPicPr>
        <p:blipFill>
          <a:blip r:embed="rId2"/>
          <a:stretch>
            <a:fillRect/>
          </a:stretch>
        </p:blipFill>
        <p:spPr>
          <a:xfrm>
            <a:off x="0" y="-4804"/>
            <a:ext cx="12223749" cy="6860123"/>
          </a:xfrm>
        </p:spPr>
      </p:pic>
    </p:spTree>
    <p:extLst>
      <p:ext uri="{BB962C8B-B14F-4D97-AF65-F5344CB8AC3E}">
        <p14:creationId xmlns:p14="http://schemas.microsoft.com/office/powerpoint/2010/main" val="167755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A7E1B-801F-293D-0361-3C42A8AA0B6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EF8E3E-F084-86D5-6353-3754DE7346E0}"/>
              </a:ext>
            </a:extLst>
          </p:cNvPr>
          <p:cNvPicPr>
            <a:picLocks noGrp="1" noChangeAspect="1"/>
          </p:cNvPicPr>
          <p:nvPr>
            <p:ph idx="1"/>
          </p:nvPr>
        </p:nvPicPr>
        <p:blipFill>
          <a:blip r:embed="rId2"/>
          <a:stretch>
            <a:fillRect/>
          </a:stretch>
        </p:blipFill>
        <p:spPr>
          <a:xfrm>
            <a:off x="0" y="-2012"/>
            <a:ext cx="12282713" cy="6936183"/>
          </a:xfrm>
        </p:spPr>
      </p:pic>
    </p:spTree>
    <p:extLst>
      <p:ext uri="{BB962C8B-B14F-4D97-AF65-F5344CB8AC3E}">
        <p14:creationId xmlns:p14="http://schemas.microsoft.com/office/powerpoint/2010/main" val="86477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3175B-F0DA-4751-B7B4-91D9F0CBA54C}"/>
            </a:ext>
          </a:extLst>
        </p:cNvPr>
        <p:cNvGrpSpPr/>
        <p:nvPr/>
      </p:nvGrpSpPr>
      <p:grpSpPr>
        <a:xfrm>
          <a:off x="0" y="0"/>
          <a:ext cx="0" cy="0"/>
          <a:chOff x="0" y="0"/>
          <a:chExt cx="0" cy="0"/>
        </a:xfrm>
      </p:grpSpPr>
      <p:pic>
        <p:nvPicPr>
          <p:cNvPr id="4" name="Content Placeholder 3" descr="A screenshot of a web page&#10;&#10;AI-generated content may be incorrect.">
            <a:extLst>
              <a:ext uri="{FF2B5EF4-FFF2-40B4-BE49-F238E27FC236}">
                <a16:creationId xmlns:a16="http://schemas.microsoft.com/office/drawing/2014/main" id="{BF22704F-9F69-4736-A4DD-7AE806D7B354}"/>
              </a:ext>
            </a:extLst>
          </p:cNvPr>
          <p:cNvPicPr>
            <a:picLocks noGrp="1" noChangeAspect="1"/>
          </p:cNvPicPr>
          <p:nvPr>
            <p:ph idx="1"/>
          </p:nvPr>
        </p:nvPicPr>
        <p:blipFill>
          <a:blip r:embed="rId2"/>
          <a:stretch>
            <a:fillRect/>
          </a:stretch>
        </p:blipFill>
        <p:spPr>
          <a:xfrm>
            <a:off x="0" y="-4804"/>
            <a:ext cx="12291785" cy="6900945"/>
          </a:xfrm>
        </p:spPr>
      </p:pic>
    </p:spTree>
    <p:extLst>
      <p:ext uri="{BB962C8B-B14F-4D97-AF65-F5344CB8AC3E}">
        <p14:creationId xmlns:p14="http://schemas.microsoft.com/office/powerpoint/2010/main" val="400365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52A65-046C-FDE3-CEE4-13B0AD8BFECD}"/>
              </a:ext>
            </a:extLst>
          </p:cNvPr>
          <p:cNvSpPr>
            <a:spLocks noGrp="1"/>
          </p:cNvSpPr>
          <p:nvPr>
            <p:ph type="title"/>
          </p:nvPr>
        </p:nvSpPr>
        <p:spPr>
          <a:xfrm>
            <a:off x="382618" y="358118"/>
            <a:ext cx="10515600" cy="1325563"/>
          </a:xfrm>
        </p:spPr>
        <p:txBody>
          <a:bodyPr vert="horz" lIns="91440" tIns="45720" rIns="91440" bIns="45720" rtlCol="0" anchor="ctr">
            <a:normAutofit/>
          </a:bodyPr>
          <a:lstStyle/>
          <a:p>
            <a:r>
              <a:rPr lang="en-GB" sz="3600" b="1" kern="1200">
                <a:latin typeface="+mj-lt"/>
                <a:ea typeface="+mj-ea"/>
                <a:cs typeface="+mj-cs"/>
              </a:rPr>
              <a:t>Homework check-in!</a:t>
            </a:r>
          </a:p>
        </p:txBody>
      </p:sp>
      <p:sp>
        <p:nvSpPr>
          <p:cNvPr id="2" name="TextBox 1">
            <a:extLst>
              <a:ext uri="{FF2B5EF4-FFF2-40B4-BE49-F238E27FC236}">
                <a16:creationId xmlns:a16="http://schemas.microsoft.com/office/drawing/2014/main" id="{1FFB1A80-64A1-3215-DC89-F33EEB4ED598}"/>
              </a:ext>
            </a:extLst>
          </p:cNvPr>
          <p:cNvSpPr txBox="1"/>
          <p:nvPr/>
        </p:nvSpPr>
        <p:spPr>
          <a:xfrm>
            <a:off x="382618" y="2141533"/>
            <a:ext cx="5181600" cy="4351338"/>
          </a:xfrm>
          <a:prstGeom prst="rect">
            <a:avLst/>
          </a:prstGeom>
        </p:spPr>
        <p:txBody>
          <a:bodyPr vert="horz" lIns="91440" tIns="45720" rIns="91440" bIns="45720" rtlCol="0">
            <a:normAutofit/>
          </a:bodyPr>
          <a:lstStyle/>
          <a:p>
            <a:pPr marL="228594" indent="-228594" defTabSz="914377">
              <a:lnSpc>
                <a:spcPct val="90000"/>
              </a:lnSpc>
              <a:spcBef>
                <a:spcPts val="1000"/>
              </a:spcBef>
              <a:buFont typeface="Wingdings" panose="05000000000000000000" pitchFamily="2" charset="2"/>
              <a:buChar char="§"/>
            </a:pPr>
            <a:r>
              <a:rPr lang="en-GB" sz="2400">
                <a:solidFill>
                  <a:srgbClr val="2C2E8D"/>
                </a:solidFill>
              </a:rPr>
              <a:t>Map out your spheres of influence</a:t>
            </a:r>
            <a:br>
              <a:rPr lang="en-GB" sz="2400">
                <a:solidFill>
                  <a:srgbClr val="2C2E8D"/>
                </a:solidFill>
              </a:rPr>
            </a:br>
            <a:endParaRPr lang="en-GB" sz="2400">
              <a:solidFill>
                <a:srgbClr val="2C2E8D"/>
              </a:solidFill>
            </a:endParaRPr>
          </a:p>
          <a:p>
            <a:pPr marL="228594" indent="-228594" defTabSz="914377">
              <a:lnSpc>
                <a:spcPct val="90000"/>
              </a:lnSpc>
              <a:spcBef>
                <a:spcPts val="1000"/>
              </a:spcBef>
              <a:buFont typeface="Wingdings" panose="05000000000000000000" pitchFamily="2" charset="2"/>
              <a:buChar char="§"/>
            </a:pPr>
            <a:r>
              <a:rPr lang="en-GB" sz="2400">
                <a:solidFill>
                  <a:srgbClr val="2C2E8D"/>
                </a:solidFill>
              </a:rPr>
              <a:t>Have a climate conversation!</a:t>
            </a:r>
          </a:p>
          <a:p>
            <a:pPr lvl="1" defTabSz="914377">
              <a:lnSpc>
                <a:spcPct val="90000"/>
              </a:lnSpc>
              <a:spcBef>
                <a:spcPts val="1000"/>
              </a:spcBef>
            </a:pPr>
            <a:r>
              <a:rPr lang="en-GB" sz="2400">
                <a:solidFill>
                  <a:srgbClr val="2C2E8D"/>
                </a:solidFill>
              </a:rPr>
              <a:t>- Who with?</a:t>
            </a:r>
            <a:br>
              <a:rPr lang="en-GB" sz="2400">
                <a:solidFill>
                  <a:srgbClr val="2C2E8D"/>
                </a:solidFill>
              </a:rPr>
            </a:br>
            <a:r>
              <a:rPr lang="en-GB" sz="2400">
                <a:solidFill>
                  <a:srgbClr val="2C2E8D"/>
                </a:solidFill>
              </a:rPr>
              <a:t>- When is a good time?</a:t>
            </a:r>
            <a:br>
              <a:rPr lang="en-GB" sz="2400">
                <a:solidFill>
                  <a:srgbClr val="2C2E8D"/>
                </a:solidFill>
              </a:rPr>
            </a:br>
            <a:r>
              <a:rPr lang="en-GB" sz="2400">
                <a:solidFill>
                  <a:srgbClr val="2C2E8D"/>
                </a:solidFill>
              </a:rPr>
              <a:t>- What’s your opening line?</a:t>
            </a:r>
          </a:p>
        </p:txBody>
      </p:sp>
      <p:pic>
        <p:nvPicPr>
          <p:cNvPr id="6" name="Picture 5" descr="A picture containing bird, sitting, outdoor, bowl&#10;&#10;Description automatically generated">
            <a:extLst>
              <a:ext uri="{FF2B5EF4-FFF2-40B4-BE49-F238E27FC236}">
                <a16:creationId xmlns:a16="http://schemas.microsoft.com/office/drawing/2014/main" id="{A82E94CE-AD0D-835A-5B72-FB88D91A285F}"/>
              </a:ext>
            </a:extLst>
          </p:cNvPr>
          <p:cNvPicPr>
            <a:picLocks noChangeAspect="1"/>
          </p:cNvPicPr>
          <p:nvPr/>
        </p:nvPicPr>
        <p:blipFill>
          <a:blip r:embed="rId3"/>
          <a:srcRect l="4478" r="15736" b="-2"/>
          <a:stretch/>
        </p:blipFill>
        <p:spPr>
          <a:xfrm>
            <a:off x="6172200" y="1825625"/>
            <a:ext cx="5181600" cy="4351338"/>
          </a:xfrm>
          <a:prstGeom prst="rect">
            <a:avLst/>
          </a:prstGeom>
          <a:noFill/>
        </p:spPr>
      </p:pic>
    </p:spTree>
    <p:extLst>
      <p:ext uri="{BB962C8B-B14F-4D97-AF65-F5344CB8AC3E}">
        <p14:creationId xmlns:p14="http://schemas.microsoft.com/office/powerpoint/2010/main" val="62240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16338" y="2457161"/>
            <a:ext cx="11759323" cy="1015663"/>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Check in</a:t>
            </a:r>
            <a:br>
              <a:rPr lang="en-US" sz="4400" b="1">
                <a:solidFill>
                  <a:srgbClr val="2C2E8D"/>
                </a:solidFill>
                <a:latin typeface="Overpass" panose="00000500000000000000" pitchFamily="50" charset="0"/>
                <a:ea typeface="La unica" panose="02000000000000000000" pitchFamily="2" charset="0"/>
                <a:cs typeface="Aharoni" panose="02010803020104030203" pitchFamily="2" charset="-79"/>
              </a:rPr>
            </a:br>
            <a:r>
              <a:rPr lang="en-US" sz="2400">
                <a:solidFill>
                  <a:srgbClr val="2C2E8D"/>
                </a:solidFill>
                <a:ea typeface="La unica" panose="02000000000000000000" pitchFamily="2" charset="0"/>
                <a:cs typeface="Aharoni" panose="02010803020104030203" pitchFamily="2" charset="-79"/>
              </a:rPr>
              <a:t>- How are you doing?</a:t>
            </a:r>
          </a:p>
        </p:txBody>
      </p:sp>
    </p:spTree>
    <p:extLst>
      <p:ext uri="{BB962C8B-B14F-4D97-AF65-F5344CB8AC3E}">
        <p14:creationId xmlns:p14="http://schemas.microsoft.com/office/powerpoint/2010/main" val="262637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265" y="1690692"/>
            <a:ext cx="10913119" cy="1569660"/>
          </a:xfrm>
          <a:prstGeom prst="rect">
            <a:avLst/>
          </a:prstGeom>
          <a:noFill/>
        </p:spPr>
        <p:txBody>
          <a:bodyPr wrap="square" rtlCol="0">
            <a:spAutoFit/>
          </a:bodyPr>
          <a:lstStyle/>
          <a:p>
            <a:r>
              <a:rPr lang="en-GB" sz="2400">
                <a:solidFill>
                  <a:srgbClr val="2C2E8D"/>
                </a:solidFill>
                <a:cs typeface="Avenir Next Medium"/>
              </a:rPr>
              <a:t>Defined by the 3</a:t>
            </a:r>
            <a:r>
              <a:rPr lang="en-GB" sz="2400" baseline="30000">
                <a:solidFill>
                  <a:srgbClr val="2C2E8D"/>
                </a:solidFill>
                <a:cs typeface="Avenir Next Medium"/>
              </a:rPr>
              <a:t>rd</a:t>
            </a:r>
            <a:r>
              <a:rPr lang="en-GB" sz="2400">
                <a:solidFill>
                  <a:srgbClr val="2C2E8D"/>
                </a:solidFill>
                <a:cs typeface="Avenir Next Medium"/>
              </a:rPr>
              <a:t> IPCC Report as:</a:t>
            </a:r>
            <a:br>
              <a:rPr lang="en-GB" sz="2400">
                <a:solidFill>
                  <a:srgbClr val="2C2E8D"/>
                </a:solidFill>
                <a:cs typeface="Avenir Next Medium"/>
              </a:rPr>
            </a:br>
            <a:br>
              <a:rPr lang="en-GB" sz="2400">
                <a:solidFill>
                  <a:srgbClr val="2C2E8D"/>
                </a:solidFill>
                <a:cs typeface="Avenir Next Medium"/>
              </a:rPr>
            </a:br>
            <a:r>
              <a:rPr lang="en-GB" sz="2400" i="1">
                <a:solidFill>
                  <a:srgbClr val="2C2E8D"/>
                </a:solidFill>
                <a:cs typeface="Avenir Next Medium"/>
              </a:rPr>
              <a:t>"the degree to which a system is susceptible to, and unable to cope with, adverse effects of climate change, including climate variability and extremes”.</a:t>
            </a:r>
            <a:endParaRPr lang="en-US" sz="2400" i="1">
              <a:solidFill>
                <a:srgbClr val="2C2E8D"/>
              </a:solidFill>
              <a:cs typeface="Avenir Next Medium"/>
            </a:endParaRPr>
          </a:p>
        </p:txBody>
      </p:sp>
      <p:sp>
        <p:nvSpPr>
          <p:cNvPr id="7" name="Oval 6"/>
          <p:cNvSpPr/>
          <p:nvPr/>
        </p:nvSpPr>
        <p:spPr>
          <a:xfrm>
            <a:off x="3210832" y="3264168"/>
            <a:ext cx="3247117" cy="3228702"/>
          </a:xfrm>
          <a:prstGeom prst="ellipse">
            <a:avLst/>
          </a:prstGeom>
          <a:solidFill>
            <a:schemeClr val="bg1"/>
          </a:solidFill>
          <a:ln>
            <a:solidFill>
              <a:srgbClr val="FF50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Oval 7"/>
          <p:cNvSpPr/>
          <p:nvPr/>
        </p:nvSpPr>
        <p:spPr>
          <a:xfrm>
            <a:off x="6000791" y="3260351"/>
            <a:ext cx="3247117" cy="3232519"/>
          </a:xfrm>
          <a:prstGeom prst="ellipse">
            <a:avLst/>
          </a:prstGeom>
          <a:noFill/>
          <a:ln>
            <a:solidFill>
              <a:srgbClr val="FF50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p:nvSpPr>
        <p:spPr>
          <a:xfrm>
            <a:off x="3598504" y="4336311"/>
            <a:ext cx="2402287" cy="830997"/>
          </a:xfrm>
          <a:prstGeom prst="rect">
            <a:avLst/>
          </a:prstGeom>
          <a:noFill/>
        </p:spPr>
        <p:txBody>
          <a:bodyPr wrap="square" rtlCol="0">
            <a:spAutoFit/>
          </a:bodyPr>
          <a:lstStyle/>
          <a:p>
            <a:pPr algn="ctr"/>
            <a:r>
              <a:rPr lang="en-US" sz="2400">
                <a:solidFill>
                  <a:srgbClr val="2C2E8D"/>
                </a:solidFill>
              </a:rPr>
              <a:t>ECONOMIC VULNERABILITY</a:t>
            </a:r>
          </a:p>
        </p:txBody>
      </p:sp>
      <p:sp>
        <p:nvSpPr>
          <p:cNvPr id="11" name="TextBox 10"/>
          <p:cNvSpPr txBox="1"/>
          <p:nvPr/>
        </p:nvSpPr>
        <p:spPr>
          <a:xfrm>
            <a:off x="6566608" y="4336310"/>
            <a:ext cx="2402287" cy="830997"/>
          </a:xfrm>
          <a:prstGeom prst="rect">
            <a:avLst/>
          </a:prstGeom>
          <a:noFill/>
        </p:spPr>
        <p:txBody>
          <a:bodyPr wrap="square" rtlCol="0">
            <a:spAutoFit/>
          </a:bodyPr>
          <a:lstStyle/>
          <a:p>
            <a:pPr algn="ctr"/>
            <a:r>
              <a:rPr lang="en-US" sz="2400">
                <a:solidFill>
                  <a:srgbClr val="2C2E8D"/>
                </a:solidFill>
              </a:rPr>
              <a:t>GEOGRAPHIC VULNERABILITY</a:t>
            </a:r>
          </a:p>
        </p:txBody>
      </p:sp>
      <p:sp>
        <p:nvSpPr>
          <p:cNvPr id="2" name="Title 1">
            <a:extLst>
              <a:ext uri="{FF2B5EF4-FFF2-40B4-BE49-F238E27FC236}">
                <a16:creationId xmlns:a16="http://schemas.microsoft.com/office/drawing/2014/main" id="{32033E25-8388-CC08-E8E3-9F4252B9AED6}"/>
              </a:ext>
            </a:extLst>
          </p:cNvPr>
          <p:cNvSpPr>
            <a:spLocks noGrp="1"/>
          </p:cNvSpPr>
          <p:nvPr>
            <p:ph type="title"/>
          </p:nvPr>
        </p:nvSpPr>
        <p:spPr/>
        <p:txBody>
          <a:bodyPr/>
          <a:lstStyle/>
          <a:p>
            <a:r>
              <a:rPr lang="en-GB">
                <a:latin typeface="+mj-lt"/>
              </a:rPr>
              <a:t>Climate Vulnerability</a:t>
            </a:r>
          </a:p>
        </p:txBody>
      </p:sp>
    </p:spTree>
    <p:extLst>
      <p:ext uri="{BB962C8B-B14F-4D97-AF65-F5344CB8AC3E}">
        <p14:creationId xmlns:p14="http://schemas.microsoft.com/office/powerpoint/2010/main" val="358715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00" y="2417485"/>
            <a:ext cx="2093103" cy="1754644"/>
          </a:xfrm>
          <a:prstGeom prst="rect">
            <a:avLst/>
          </a:prstGeom>
        </p:spPr>
      </p:pic>
      <p:pic>
        <p:nvPicPr>
          <p:cNvPr id="5" name="Picture 4"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78" y="4485228"/>
            <a:ext cx="2046752" cy="1715788"/>
          </a:xfrm>
          <a:prstGeom prst="rect">
            <a:avLst/>
          </a:prstGeom>
        </p:spPr>
      </p:pic>
      <p:pic>
        <p:nvPicPr>
          <p:cNvPr id="6" name="Picture 5" descr="1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003" y="2701216"/>
            <a:ext cx="2093104" cy="1754644"/>
          </a:xfrm>
          <a:prstGeom prst="rect">
            <a:avLst/>
          </a:prstGeom>
        </p:spPr>
      </p:pic>
      <p:pic>
        <p:nvPicPr>
          <p:cNvPr id="7" name="Picture 6" descr="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279" y="665753"/>
            <a:ext cx="2093465" cy="1754948"/>
          </a:xfrm>
          <a:prstGeom prst="rect">
            <a:avLst/>
          </a:prstGeom>
        </p:spPr>
      </p:pic>
      <p:pic>
        <p:nvPicPr>
          <p:cNvPr id="8" name="Picture 7" descr="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8401" y="2962064"/>
            <a:ext cx="2093103" cy="1754644"/>
          </a:xfrm>
          <a:prstGeom prst="rect">
            <a:avLst/>
          </a:prstGeom>
        </p:spPr>
      </p:pic>
      <p:pic>
        <p:nvPicPr>
          <p:cNvPr id="9" name="Picture 8" descr="1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5959" y="2702322"/>
            <a:ext cx="2079172" cy="1742965"/>
          </a:xfrm>
          <a:prstGeom prst="rect">
            <a:avLst/>
          </a:prstGeom>
        </p:spPr>
      </p:pic>
      <p:pic>
        <p:nvPicPr>
          <p:cNvPr id="10" name="Picture 9" descr="1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7047" y="219360"/>
            <a:ext cx="2078712" cy="1742580"/>
          </a:xfrm>
          <a:prstGeom prst="rect">
            <a:avLst/>
          </a:prstGeom>
        </p:spPr>
      </p:pic>
      <p:pic>
        <p:nvPicPr>
          <p:cNvPr id="11" name="Picture 10" descr="1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57850" y="4455860"/>
            <a:ext cx="2081785" cy="1745156"/>
          </a:xfrm>
          <a:prstGeom prst="rect">
            <a:avLst/>
          </a:prstGeom>
        </p:spPr>
      </p:pic>
      <p:pic>
        <p:nvPicPr>
          <p:cNvPr id="12" name="Picture 11" descr="17.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9785" y="843924"/>
            <a:ext cx="2089620" cy="1751724"/>
          </a:xfrm>
          <a:prstGeom prst="rect">
            <a:avLst/>
          </a:prstGeom>
        </p:spPr>
      </p:pic>
      <p:pic>
        <p:nvPicPr>
          <p:cNvPr id="13" name="Picture 12" descr="9.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40014" y="4561428"/>
            <a:ext cx="2107033" cy="1766321"/>
          </a:xfrm>
          <a:prstGeom prst="rect">
            <a:avLst/>
          </a:prstGeom>
        </p:spPr>
      </p:pic>
      <p:pic>
        <p:nvPicPr>
          <p:cNvPr id="14" name="Picture 13" descr="3.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855" y="222911"/>
            <a:ext cx="2084863" cy="1747736"/>
          </a:xfrm>
          <a:prstGeom prst="rect">
            <a:avLst/>
          </a:prstGeom>
        </p:spPr>
      </p:pic>
      <p:pic>
        <p:nvPicPr>
          <p:cNvPr id="2" name="Picture 1" descr="Screen Shot 2022-02-03 at 11.24.53.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2167" y="219008"/>
            <a:ext cx="1473087" cy="602627"/>
          </a:xfrm>
          <a:prstGeom prst="rect">
            <a:avLst/>
          </a:prstGeom>
        </p:spPr>
      </p:pic>
    </p:spTree>
    <p:extLst>
      <p:ext uri="{BB962C8B-B14F-4D97-AF65-F5344CB8AC3E}">
        <p14:creationId xmlns:p14="http://schemas.microsoft.com/office/powerpoint/2010/main" val="133610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red circles&#10;&#10;Description automatically generated">
            <a:extLst>
              <a:ext uri="{FF2B5EF4-FFF2-40B4-BE49-F238E27FC236}">
                <a16:creationId xmlns:a16="http://schemas.microsoft.com/office/drawing/2014/main" id="{814F105E-7F26-E224-9EA0-053DD9B358A2}"/>
              </a:ext>
            </a:extLst>
          </p:cNvPr>
          <p:cNvPicPr>
            <a:picLocks noChangeAspect="1"/>
          </p:cNvPicPr>
          <p:nvPr/>
        </p:nvPicPr>
        <p:blipFill>
          <a:blip r:embed="rId3"/>
          <a:stretch>
            <a:fillRect/>
          </a:stretch>
        </p:blipFill>
        <p:spPr>
          <a:xfrm>
            <a:off x="1576137" y="320019"/>
            <a:ext cx="7766646" cy="5778170"/>
          </a:xfrm>
          <a:prstGeom prst="rect">
            <a:avLst/>
          </a:prstGeom>
        </p:spPr>
      </p:pic>
    </p:spTree>
    <p:extLst>
      <p:ext uri="{BB962C8B-B14F-4D97-AF65-F5344CB8AC3E}">
        <p14:creationId xmlns:p14="http://schemas.microsoft.com/office/powerpoint/2010/main" val="417090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E4E98-A6C9-0C57-D093-C3CA6D8365F6}"/>
            </a:ext>
          </a:extLst>
        </p:cNvPr>
        <p:cNvGrpSpPr/>
        <p:nvPr/>
      </p:nvGrpSpPr>
      <p:grpSpPr>
        <a:xfrm>
          <a:off x="0" y="0"/>
          <a:ext cx="0" cy="0"/>
          <a:chOff x="0" y="0"/>
          <a:chExt cx="0" cy="0"/>
        </a:xfrm>
      </p:grpSpPr>
      <p:pic>
        <p:nvPicPr>
          <p:cNvPr id="3" name="Picture 2" descr="Screen Shot 2022-02-03 at 11.24.53.png">
            <a:extLst>
              <a:ext uri="{FF2B5EF4-FFF2-40B4-BE49-F238E27FC236}">
                <a16:creationId xmlns:a16="http://schemas.microsoft.com/office/drawing/2014/main" id="{3558C5DA-B8B9-739D-A352-9E3940BE3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924" y="1305927"/>
            <a:ext cx="1371877" cy="561223"/>
          </a:xfrm>
          <a:prstGeom prst="rect">
            <a:avLst/>
          </a:prstGeom>
        </p:spPr>
      </p:pic>
      <p:pic>
        <p:nvPicPr>
          <p:cNvPr id="4" name="Picture 3" descr="A flag with a flag and stars&#10;&#10;Description automatically generated">
            <a:extLst>
              <a:ext uri="{FF2B5EF4-FFF2-40B4-BE49-F238E27FC236}">
                <a16:creationId xmlns:a16="http://schemas.microsoft.com/office/drawing/2014/main" id="{BE4FBF9E-992E-45B2-5C0E-F6F1A97F9980}"/>
              </a:ext>
            </a:extLst>
          </p:cNvPr>
          <p:cNvPicPr>
            <a:picLocks noChangeAspect="1"/>
          </p:cNvPicPr>
          <p:nvPr/>
        </p:nvPicPr>
        <p:blipFill>
          <a:blip r:embed="rId3"/>
          <a:stretch>
            <a:fillRect/>
          </a:stretch>
        </p:blipFill>
        <p:spPr>
          <a:xfrm>
            <a:off x="4679405" y="214394"/>
            <a:ext cx="2604168" cy="2183068"/>
          </a:xfrm>
          <a:prstGeom prst="rect">
            <a:avLst/>
          </a:prstGeom>
        </p:spPr>
      </p:pic>
      <p:pic>
        <p:nvPicPr>
          <p:cNvPr id="6" name="Picture 5" descr="A flag with a graph of the same color&#10;&#10;Description automatically generated with medium confidence">
            <a:extLst>
              <a:ext uri="{FF2B5EF4-FFF2-40B4-BE49-F238E27FC236}">
                <a16:creationId xmlns:a16="http://schemas.microsoft.com/office/drawing/2014/main" id="{3F5AB402-FB48-83BC-1003-D0386F962B9B}"/>
              </a:ext>
            </a:extLst>
          </p:cNvPr>
          <p:cNvPicPr>
            <a:picLocks noChangeAspect="1"/>
          </p:cNvPicPr>
          <p:nvPr/>
        </p:nvPicPr>
        <p:blipFill>
          <a:blip r:embed="rId4"/>
          <a:stretch>
            <a:fillRect/>
          </a:stretch>
        </p:blipFill>
        <p:spPr>
          <a:xfrm>
            <a:off x="7483824" y="214394"/>
            <a:ext cx="2604169" cy="2183069"/>
          </a:xfrm>
          <a:prstGeom prst="rect">
            <a:avLst/>
          </a:prstGeom>
        </p:spPr>
      </p:pic>
      <p:pic>
        <p:nvPicPr>
          <p:cNvPr id="8" name="Picture 7" descr="A flag with a sun and text&#10;&#10;Description automatically generated with medium confidence">
            <a:extLst>
              <a:ext uri="{FF2B5EF4-FFF2-40B4-BE49-F238E27FC236}">
                <a16:creationId xmlns:a16="http://schemas.microsoft.com/office/drawing/2014/main" id="{F623ECC5-34A7-B8DE-8E3B-BA68A6D6E8F1}"/>
              </a:ext>
            </a:extLst>
          </p:cNvPr>
          <p:cNvPicPr>
            <a:picLocks noChangeAspect="1"/>
          </p:cNvPicPr>
          <p:nvPr/>
        </p:nvPicPr>
        <p:blipFill>
          <a:blip r:embed="rId5"/>
          <a:stretch>
            <a:fillRect/>
          </a:stretch>
        </p:blipFill>
        <p:spPr>
          <a:xfrm>
            <a:off x="5817971" y="2279497"/>
            <a:ext cx="2604168" cy="2183068"/>
          </a:xfrm>
          <a:prstGeom prst="rect">
            <a:avLst/>
          </a:prstGeom>
        </p:spPr>
      </p:pic>
      <p:pic>
        <p:nvPicPr>
          <p:cNvPr id="10" name="Picture 9" descr="A flag with different colors&#10;&#10;Description automatically generated">
            <a:extLst>
              <a:ext uri="{FF2B5EF4-FFF2-40B4-BE49-F238E27FC236}">
                <a16:creationId xmlns:a16="http://schemas.microsoft.com/office/drawing/2014/main" id="{7166FBA2-CD47-A364-32EB-D4446F4ABBA7}"/>
              </a:ext>
            </a:extLst>
          </p:cNvPr>
          <p:cNvPicPr>
            <a:picLocks noChangeAspect="1"/>
          </p:cNvPicPr>
          <p:nvPr/>
        </p:nvPicPr>
        <p:blipFill>
          <a:blip r:embed="rId6"/>
          <a:stretch>
            <a:fillRect/>
          </a:stretch>
        </p:blipFill>
        <p:spPr>
          <a:xfrm>
            <a:off x="1912185" y="214393"/>
            <a:ext cx="2604168" cy="2183068"/>
          </a:xfrm>
          <a:prstGeom prst="rect">
            <a:avLst/>
          </a:prstGeom>
        </p:spPr>
      </p:pic>
      <p:pic>
        <p:nvPicPr>
          <p:cNvPr id="12" name="Picture 11" descr="A flag with a red circle and a blue text&#10;&#10;Description automatically generated">
            <a:extLst>
              <a:ext uri="{FF2B5EF4-FFF2-40B4-BE49-F238E27FC236}">
                <a16:creationId xmlns:a16="http://schemas.microsoft.com/office/drawing/2014/main" id="{D4945C6F-012C-B1E0-801A-96407248D807}"/>
              </a:ext>
            </a:extLst>
          </p:cNvPr>
          <p:cNvPicPr>
            <a:picLocks noChangeAspect="1"/>
          </p:cNvPicPr>
          <p:nvPr/>
        </p:nvPicPr>
        <p:blipFill>
          <a:blip r:embed="rId7"/>
          <a:stretch>
            <a:fillRect/>
          </a:stretch>
        </p:blipFill>
        <p:spPr>
          <a:xfrm>
            <a:off x="3109767" y="2411401"/>
            <a:ext cx="2604168" cy="2183068"/>
          </a:xfrm>
          <a:prstGeom prst="rect">
            <a:avLst/>
          </a:prstGeom>
        </p:spPr>
      </p:pic>
      <p:pic>
        <p:nvPicPr>
          <p:cNvPr id="14" name="Picture 13" descr="A screen shot of a flag&#10;&#10;Description automatically generated">
            <a:extLst>
              <a:ext uri="{FF2B5EF4-FFF2-40B4-BE49-F238E27FC236}">
                <a16:creationId xmlns:a16="http://schemas.microsoft.com/office/drawing/2014/main" id="{F44BE843-0014-62E3-DD3C-6AC2B0546641}"/>
              </a:ext>
            </a:extLst>
          </p:cNvPr>
          <p:cNvPicPr>
            <a:picLocks noChangeAspect="1"/>
          </p:cNvPicPr>
          <p:nvPr/>
        </p:nvPicPr>
        <p:blipFill>
          <a:blip r:embed="rId8"/>
          <a:stretch>
            <a:fillRect/>
          </a:stretch>
        </p:blipFill>
        <p:spPr>
          <a:xfrm>
            <a:off x="8463207" y="2337466"/>
            <a:ext cx="2604168" cy="2183068"/>
          </a:xfrm>
          <a:prstGeom prst="rect">
            <a:avLst/>
          </a:prstGeom>
        </p:spPr>
      </p:pic>
      <p:pic>
        <p:nvPicPr>
          <p:cNvPr id="16" name="Picture 15" descr="A flag with a number of colors&#10;&#10;Description automatically generated with medium confidence">
            <a:extLst>
              <a:ext uri="{FF2B5EF4-FFF2-40B4-BE49-F238E27FC236}">
                <a16:creationId xmlns:a16="http://schemas.microsoft.com/office/drawing/2014/main" id="{5F5C191D-B880-D3E9-C985-D52BCB2AC81F}"/>
              </a:ext>
            </a:extLst>
          </p:cNvPr>
          <p:cNvPicPr>
            <a:picLocks noChangeAspect="1"/>
          </p:cNvPicPr>
          <p:nvPr/>
        </p:nvPicPr>
        <p:blipFill>
          <a:blip r:embed="rId9"/>
          <a:stretch>
            <a:fillRect/>
          </a:stretch>
        </p:blipFill>
        <p:spPr>
          <a:xfrm>
            <a:off x="272753" y="4420310"/>
            <a:ext cx="2604168" cy="2183068"/>
          </a:xfrm>
          <a:prstGeom prst="rect">
            <a:avLst/>
          </a:prstGeom>
        </p:spPr>
      </p:pic>
      <p:pic>
        <p:nvPicPr>
          <p:cNvPr id="18" name="Picture 17" descr="A screen shot of a flag&#10;&#10;Description automatically generated">
            <a:extLst>
              <a:ext uri="{FF2B5EF4-FFF2-40B4-BE49-F238E27FC236}">
                <a16:creationId xmlns:a16="http://schemas.microsoft.com/office/drawing/2014/main" id="{3729438A-FDC9-7257-8F38-F4375B17F353}"/>
              </a:ext>
            </a:extLst>
          </p:cNvPr>
          <p:cNvPicPr>
            <a:picLocks noChangeAspect="1"/>
          </p:cNvPicPr>
          <p:nvPr/>
        </p:nvPicPr>
        <p:blipFill>
          <a:blip r:embed="rId10"/>
          <a:stretch>
            <a:fillRect/>
          </a:stretch>
        </p:blipFill>
        <p:spPr>
          <a:xfrm>
            <a:off x="2895483" y="4402569"/>
            <a:ext cx="2604168" cy="2183068"/>
          </a:xfrm>
          <a:prstGeom prst="rect">
            <a:avLst/>
          </a:prstGeom>
        </p:spPr>
      </p:pic>
      <p:pic>
        <p:nvPicPr>
          <p:cNvPr id="20" name="Picture 19" descr="A graph of a number of colors&#10;&#10;Description automatically generated with medium confidence">
            <a:extLst>
              <a:ext uri="{FF2B5EF4-FFF2-40B4-BE49-F238E27FC236}">
                <a16:creationId xmlns:a16="http://schemas.microsoft.com/office/drawing/2014/main" id="{F66F7B6E-3F80-4905-9F73-6E1722006448}"/>
              </a:ext>
            </a:extLst>
          </p:cNvPr>
          <p:cNvPicPr>
            <a:picLocks noChangeAspect="1"/>
          </p:cNvPicPr>
          <p:nvPr/>
        </p:nvPicPr>
        <p:blipFill>
          <a:blip r:embed="rId11"/>
          <a:stretch>
            <a:fillRect/>
          </a:stretch>
        </p:blipFill>
        <p:spPr>
          <a:xfrm>
            <a:off x="5613460" y="4402569"/>
            <a:ext cx="2604168" cy="2183068"/>
          </a:xfrm>
          <a:prstGeom prst="rect">
            <a:avLst/>
          </a:prstGeom>
        </p:spPr>
      </p:pic>
      <p:pic>
        <p:nvPicPr>
          <p:cNvPr id="22" name="Picture 21" descr="A flag with a white circle and stars&#10;&#10;Description automatically generated">
            <a:extLst>
              <a:ext uri="{FF2B5EF4-FFF2-40B4-BE49-F238E27FC236}">
                <a16:creationId xmlns:a16="http://schemas.microsoft.com/office/drawing/2014/main" id="{938D8F69-3E14-A488-7035-1C13EA3919BB}"/>
              </a:ext>
            </a:extLst>
          </p:cNvPr>
          <p:cNvPicPr>
            <a:picLocks noChangeAspect="1"/>
          </p:cNvPicPr>
          <p:nvPr/>
        </p:nvPicPr>
        <p:blipFill>
          <a:blip r:embed="rId12"/>
          <a:stretch>
            <a:fillRect/>
          </a:stretch>
        </p:blipFill>
        <p:spPr>
          <a:xfrm>
            <a:off x="8376452" y="4402569"/>
            <a:ext cx="2604168" cy="2183068"/>
          </a:xfrm>
          <a:prstGeom prst="rect">
            <a:avLst/>
          </a:prstGeom>
        </p:spPr>
      </p:pic>
      <p:pic>
        <p:nvPicPr>
          <p:cNvPr id="24" name="Picture 23" descr="A graph of the number of countries/regions&#10;&#10;Description automatically generated with medium confidence">
            <a:extLst>
              <a:ext uri="{FF2B5EF4-FFF2-40B4-BE49-F238E27FC236}">
                <a16:creationId xmlns:a16="http://schemas.microsoft.com/office/drawing/2014/main" id="{816CA6B5-BA1B-8949-EE16-3D2EFC05A1A1}"/>
              </a:ext>
            </a:extLst>
          </p:cNvPr>
          <p:cNvPicPr>
            <a:picLocks noChangeAspect="1"/>
          </p:cNvPicPr>
          <p:nvPr/>
        </p:nvPicPr>
        <p:blipFill>
          <a:blip r:embed="rId13"/>
          <a:stretch>
            <a:fillRect/>
          </a:stretch>
        </p:blipFill>
        <p:spPr>
          <a:xfrm>
            <a:off x="355456" y="2247211"/>
            <a:ext cx="2604168" cy="2183068"/>
          </a:xfrm>
          <a:prstGeom prst="rect">
            <a:avLst/>
          </a:prstGeom>
        </p:spPr>
      </p:pic>
      <p:sp>
        <p:nvSpPr>
          <p:cNvPr id="5" name="TextBox 4">
            <a:extLst>
              <a:ext uri="{FF2B5EF4-FFF2-40B4-BE49-F238E27FC236}">
                <a16:creationId xmlns:a16="http://schemas.microsoft.com/office/drawing/2014/main" id="{014C6D8A-75C3-8586-BBD5-AFA40D03E418}"/>
              </a:ext>
            </a:extLst>
          </p:cNvPr>
          <p:cNvSpPr txBox="1"/>
          <p:nvPr/>
        </p:nvSpPr>
        <p:spPr>
          <a:xfrm>
            <a:off x="4112675" y="6277860"/>
            <a:ext cx="6742297" cy="307777"/>
          </a:xfrm>
          <a:prstGeom prst="rect">
            <a:avLst/>
          </a:prstGeom>
          <a:noFill/>
        </p:spPr>
        <p:txBody>
          <a:bodyPr wrap="square" rtlCol="0">
            <a:spAutoFit/>
          </a:bodyPr>
          <a:lstStyle/>
          <a:p>
            <a:r>
              <a:rPr lang="en-GB" sz="1400">
                <a:solidFill>
                  <a:srgbClr val="2C2E8D"/>
                </a:solidFill>
                <a:latin typeface="Overpass" panose="00000500000000000000" pitchFamily="50" charset="0"/>
                <a:hlinkClick r:id="rId14">
                  <a:extLst>
                    <a:ext uri="{A12FA001-AC4F-418D-AE19-62706E023703}">
                      <ahyp:hlinkClr xmlns:ahyp="http://schemas.microsoft.com/office/drawing/2018/hyperlinkcolor" val="tx"/>
                    </a:ext>
                  </a:extLst>
                </a:hlinkClick>
              </a:rPr>
              <a:t>Notre Dame Global Adaptation Initiative // University of Notre Dame (nd.edu)</a:t>
            </a:r>
            <a:endParaRPr lang="en-GB" sz="1400">
              <a:solidFill>
                <a:srgbClr val="2C2E8D"/>
              </a:solidFill>
              <a:latin typeface="Overpass" panose="00000500000000000000" pitchFamily="50" charset="0"/>
            </a:endParaRPr>
          </a:p>
        </p:txBody>
      </p:sp>
    </p:spTree>
    <p:extLst>
      <p:ext uri="{BB962C8B-B14F-4D97-AF65-F5344CB8AC3E}">
        <p14:creationId xmlns:p14="http://schemas.microsoft.com/office/powerpoint/2010/main" val="164595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png">
            <a:extLst>
              <a:ext uri="{FF2B5EF4-FFF2-40B4-BE49-F238E27FC236}">
                <a16:creationId xmlns:a16="http://schemas.microsoft.com/office/drawing/2014/main" id="{63FAA4B9-A62E-C140-24E5-BC6B34AEA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913" y="675550"/>
            <a:ext cx="9790044" cy="5506900"/>
          </a:xfrm>
          <a:prstGeom prst="rect">
            <a:avLst/>
          </a:prstGeom>
          <a:noFill/>
        </p:spPr>
      </p:pic>
    </p:spTree>
    <p:extLst>
      <p:ext uri="{BB962C8B-B14F-4D97-AF65-F5344CB8AC3E}">
        <p14:creationId xmlns:p14="http://schemas.microsoft.com/office/powerpoint/2010/main" val="369649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391060" y="2587951"/>
            <a:ext cx="11759323" cy="1200329"/>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Where are emissions </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coming from?</a:t>
            </a:r>
          </a:p>
        </p:txBody>
      </p:sp>
    </p:spTree>
    <p:extLst>
      <p:ext uri="{BB962C8B-B14F-4D97-AF65-F5344CB8AC3E}">
        <p14:creationId xmlns:p14="http://schemas.microsoft.com/office/powerpoint/2010/main" val="360552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142149" y="2817230"/>
            <a:ext cx="11759323" cy="646331"/>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Carbon footprints of countries</a:t>
            </a:r>
          </a:p>
        </p:txBody>
      </p:sp>
    </p:spTree>
    <p:extLst>
      <p:ext uri="{BB962C8B-B14F-4D97-AF65-F5344CB8AC3E}">
        <p14:creationId xmlns:p14="http://schemas.microsoft.com/office/powerpoint/2010/main" val="23463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FED94F2-87F2-E1DF-F284-9DC9A3FD520E}"/>
              </a:ext>
            </a:extLst>
          </p:cNvPr>
          <p:cNvSpPr txBox="1"/>
          <p:nvPr/>
        </p:nvSpPr>
        <p:spPr>
          <a:xfrm>
            <a:off x="764482" y="2090172"/>
            <a:ext cx="7236517" cy="2677656"/>
          </a:xfrm>
          <a:prstGeom prst="rect">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“The term </a:t>
            </a:r>
            <a:r>
              <a:rPr lang="en-GB" sz="2400" i="1">
                <a:solidFill>
                  <a:srgbClr val="2C2E8D"/>
                </a:solidFill>
                <a:latin typeface="Open Sans" panose="020B0606030504020204" pitchFamily="34" charset="0"/>
                <a:ea typeface="Open Sans" panose="020B0606030504020204" pitchFamily="34" charset="0"/>
                <a:cs typeface="Open Sans" panose="020B0606030504020204" pitchFamily="34" charset="0"/>
              </a:rPr>
              <a:t>carbon footprint</a:t>
            </a:r>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 is a shorthand to describe the best estimate that we can get of the full climate change impact of something. That something could be anything – an activity, an item, a lifestyle, a company, a country or even the whole world.”</a:t>
            </a:r>
            <a:b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br>
            <a:r>
              <a:rPr lang="en-GB" sz="2000">
                <a:solidFill>
                  <a:srgbClr val="2C2E8D"/>
                </a:solidFill>
                <a:latin typeface="Open Sans" panose="020B0606030504020204" pitchFamily="34" charset="0"/>
                <a:ea typeface="Open Sans" panose="020B0606030504020204" pitchFamily="34" charset="0"/>
                <a:cs typeface="Open Sans" panose="020B0606030504020204" pitchFamily="34" charset="0"/>
              </a:rPr>
              <a:t>Mike Berners-Lee</a:t>
            </a:r>
            <a:endParaRPr lang="en-US" sz="2000">
              <a:solidFill>
                <a:srgbClr val="2C2E8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2302DA80-07FB-6326-5B82-77FB5AEA1FC0}"/>
              </a:ext>
            </a:extLst>
          </p:cNvPr>
          <p:cNvPicPr>
            <a:picLocks noChangeAspect="1"/>
          </p:cNvPicPr>
          <p:nvPr/>
        </p:nvPicPr>
        <p:blipFill>
          <a:blip r:embed="rId3"/>
          <a:stretch>
            <a:fillRect/>
          </a:stretch>
        </p:blipFill>
        <p:spPr>
          <a:xfrm rot="559984">
            <a:off x="7980294" y="3121216"/>
            <a:ext cx="1629197" cy="2481030"/>
          </a:xfrm>
          <a:prstGeom prst="rect">
            <a:avLst/>
          </a:prstGeom>
        </p:spPr>
      </p:pic>
      <p:sp>
        <p:nvSpPr>
          <p:cNvPr id="4" name="TextBox 3">
            <a:extLst>
              <a:ext uri="{FF2B5EF4-FFF2-40B4-BE49-F238E27FC236}">
                <a16:creationId xmlns:a16="http://schemas.microsoft.com/office/drawing/2014/main" id="{11199C8E-7F72-981D-AA83-59295FA44861}"/>
              </a:ext>
            </a:extLst>
          </p:cNvPr>
          <p:cNvSpPr txBox="1"/>
          <p:nvPr/>
        </p:nvSpPr>
        <p:spPr>
          <a:xfrm>
            <a:off x="135203" y="320875"/>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What actually is a carbon footprint?</a:t>
            </a:r>
          </a:p>
        </p:txBody>
      </p:sp>
    </p:spTree>
    <p:extLst>
      <p:ext uri="{BB962C8B-B14F-4D97-AF65-F5344CB8AC3E}">
        <p14:creationId xmlns:p14="http://schemas.microsoft.com/office/powerpoint/2010/main" val="426147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and blue map&#10;&#10;Description automatically generated">
            <a:extLst>
              <a:ext uri="{FF2B5EF4-FFF2-40B4-BE49-F238E27FC236}">
                <a16:creationId xmlns:a16="http://schemas.microsoft.com/office/drawing/2014/main" id="{708C983E-D5F7-C554-C9B9-E6AC00A77253}"/>
              </a:ext>
            </a:extLst>
          </p:cNvPr>
          <p:cNvPicPr>
            <a:picLocks noChangeAspect="1"/>
          </p:cNvPicPr>
          <p:nvPr/>
        </p:nvPicPr>
        <p:blipFill>
          <a:blip r:embed="rId3"/>
          <a:srcRect t="22134" b="10057"/>
          <a:stretch/>
        </p:blipFill>
        <p:spPr>
          <a:xfrm>
            <a:off x="-821648" y="1152208"/>
            <a:ext cx="12917275" cy="4926987"/>
          </a:xfrm>
          <a:prstGeom prst="rect">
            <a:avLst/>
          </a:prstGeom>
        </p:spPr>
      </p:pic>
      <p:sp>
        <p:nvSpPr>
          <p:cNvPr id="4" name="TextBox 3">
            <a:extLst>
              <a:ext uri="{FF2B5EF4-FFF2-40B4-BE49-F238E27FC236}">
                <a16:creationId xmlns:a16="http://schemas.microsoft.com/office/drawing/2014/main" id="{0AAC72FA-7E62-D439-43EF-A4A5C40CA7C3}"/>
              </a:ext>
            </a:extLst>
          </p:cNvPr>
          <p:cNvSpPr txBox="1"/>
          <p:nvPr/>
        </p:nvSpPr>
        <p:spPr>
          <a:xfrm>
            <a:off x="216338" y="291059"/>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Production based footprints</a:t>
            </a:r>
          </a:p>
        </p:txBody>
      </p:sp>
    </p:spTree>
    <p:extLst>
      <p:ext uri="{BB962C8B-B14F-4D97-AF65-F5344CB8AC3E}">
        <p14:creationId xmlns:p14="http://schemas.microsoft.com/office/powerpoint/2010/main" val="2299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29D3-F877-99ED-9D82-FD8703347B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D6F3BD-17F9-6935-FCAF-84676C478812}"/>
              </a:ext>
            </a:extLst>
          </p:cNvPr>
          <p:cNvSpPr txBox="1"/>
          <p:nvPr/>
        </p:nvSpPr>
        <p:spPr>
          <a:xfrm>
            <a:off x="690253" y="725908"/>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Agenda</a:t>
            </a:r>
          </a:p>
          <a:p>
            <a:endParaRPr lang="en-US" sz="2400"/>
          </a:p>
        </p:txBody>
      </p:sp>
      <p:sp>
        <p:nvSpPr>
          <p:cNvPr id="4" name="TextBox 3">
            <a:extLst>
              <a:ext uri="{FF2B5EF4-FFF2-40B4-BE49-F238E27FC236}">
                <a16:creationId xmlns:a16="http://schemas.microsoft.com/office/drawing/2014/main" id="{F26226C4-B992-4273-9975-775482203B70}"/>
              </a:ext>
            </a:extLst>
          </p:cNvPr>
          <p:cNvSpPr txBox="1"/>
          <p:nvPr/>
        </p:nvSpPr>
        <p:spPr>
          <a:xfrm>
            <a:off x="6459323" y="2011050"/>
            <a:ext cx="4683413" cy="1200329"/>
          </a:xfrm>
          <a:prstGeom prst="rect">
            <a:avLst/>
          </a:prstGeom>
          <a:solidFill>
            <a:srgbClr val="F9E701"/>
          </a:solidFill>
          <a:ln>
            <a:solidFill>
              <a:srgbClr val="F9E70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Two – The Science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Climate science 101</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Talking climate</a:t>
            </a:r>
          </a:p>
        </p:txBody>
      </p:sp>
      <p:sp>
        <p:nvSpPr>
          <p:cNvPr id="7" name="TextBox 6">
            <a:extLst>
              <a:ext uri="{FF2B5EF4-FFF2-40B4-BE49-F238E27FC236}">
                <a16:creationId xmlns:a16="http://schemas.microsoft.com/office/drawing/2014/main" id="{A1F42713-E82E-C600-78B4-AB64C4A98C8E}"/>
              </a:ext>
            </a:extLst>
          </p:cNvPr>
          <p:cNvSpPr txBox="1"/>
          <p:nvPr/>
        </p:nvSpPr>
        <p:spPr>
          <a:xfrm>
            <a:off x="1260894" y="3480858"/>
            <a:ext cx="5061529" cy="1559222"/>
          </a:xfrm>
          <a:prstGeom prst="rect">
            <a:avLst/>
          </a:prstGeom>
          <a:solidFill>
            <a:srgbClr val="F9E701"/>
          </a:solidFill>
          <a:ln>
            <a:solidFill>
              <a:srgbClr val="F9E701"/>
            </a:solid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Three - The Impact</a:t>
            </a:r>
            <a:br>
              <a:rPr lang="en-US" sz="2400" b="1">
                <a:solidFill>
                  <a:srgbClr val="2C2E8D"/>
                </a:solidFill>
                <a:latin typeface="Open Sans" panose="020B0606030504020204" pitchFamily="34" charset="0"/>
                <a:ea typeface="La unica" panose="02000000000000000000" pitchFamily="2" charset="0"/>
                <a:cs typeface="Aharoni" panose="02010803020104030203" pitchFamily="2" charset="-79"/>
              </a:rPr>
            </a:br>
            <a:r>
              <a:rPr lang="en-US" sz="2400">
                <a:solidFill>
                  <a:srgbClr val="2C2E8D"/>
                </a:solidFill>
                <a:latin typeface="Open Sans" panose="020B0606030504020204" pitchFamily="34" charset="0"/>
              </a:rPr>
              <a:t>- Climate impact</a:t>
            </a:r>
          </a:p>
          <a:p>
            <a:r>
              <a:rPr lang="en-US" sz="2400">
                <a:solidFill>
                  <a:srgbClr val="2C2E8D"/>
                </a:solidFill>
                <a:latin typeface="Open Sans" panose="020B0606030504020204" pitchFamily="34" charset="0"/>
              </a:rPr>
              <a:t>- Adaptation and risk</a:t>
            </a:r>
          </a:p>
          <a:p>
            <a:r>
              <a:rPr lang="en-US" sz="2400">
                <a:solidFill>
                  <a:srgbClr val="2C2E8D"/>
                </a:solidFill>
                <a:latin typeface="Open Sans" panose="020B0606030504020204" pitchFamily="34" charset="0"/>
              </a:rPr>
              <a:t>- Carbon footprints</a:t>
            </a:r>
          </a:p>
        </p:txBody>
      </p:sp>
      <p:sp>
        <p:nvSpPr>
          <p:cNvPr id="9" name="TextBox 8">
            <a:extLst>
              <a:ext uri="{FF2B5EF4-FFF2-40B4-BE49-F238E27FC236}">
                <a16:creationId xmlns:a16="http://schemas.microsoft.com/office/drawing/2014/main" id="{364FA59B-29F1-D20F-9C12-E353FA954600}"/>
              </a:ext>
            </a:extLst>
          </p:cNvPr>
          <p:cNvSpPr txBox="1"/>
          <p:nvPr/>
        </p:nvSpPr>
        <p:spPr>
          <a:xfrm>
            <a:off x="6467388" y="3429000"/>
            <a:ext cx="4675348" cy="1569660"/>
          </a:xfrm>
          <a:prstGeom prst="rect">
            <a:avLst/>
          </a:prstGeom>
          <a:solidFill>
            <a:srgbClr val="F9E701"/>
          </a:solidFill>
          <a:ln>
            <a:solidFill>
              <a:srgbClr val="F9E701"/>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Four – The Future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What action has been taken</a:t>
            </a:r>
          </a:p>
          <a:p>
            <a:r>
              <a:rPr lang="en-US" sz="2400">
                <a:solidFill>
                  <a:srgbClr val="2C2E8D"/>
                </a:solidFill>
                <a:latin typeface="Open Sans" panose="020B0606030504020204" pitchFamily="34" charset="0"/>
              </a:rPr>
              <a:t>- Looking ahead</a:t>
            </a:r>
          </a:p>
          <a:p>
            <a:r>
              <a:rPr lang="en-US" sz="2400">
                <a:solidFill>
                  <a:srgbClr val="2C2E8D"/>
                </a:solidFill>
                <a:latin typeface="Open Sans" panose="020B0606030504020204" pitchFamily="34" charset="0"/>
              </a:rPr>
              <a:t>- Carbon Literacy Pledges</a:t>
            </a:r>
          </a:p>
        </p:txBody>
      </p:sp>
      <p:sp>
        <p:nvSpPr>
          <p:cNvPr id="6" name="TextBox 5">
            <a:extLst>
              <a:ext uri="{FF2B5EF4-FFF2-40B4-BE49-F238E27FC236}">
                <a16:creationId xmlns:a16="http://schemas.microsoft.com/office/drawing/2014/main" id="{AADD5602-CE22-4822-B0E3-88913CA089C0}"/>
              </a:ext>
            </a:extLst>
          </p:cNvPr>
          <p:cNvSpPr txBox="1"/>
          <p:nvPr/>
        </p:nvSpPr>
        <p:spPr>
          <a:xfrm>
            <a:off x="1260894" y="2011050"/>
            <a:ext cx="5061529" cy="1200329"/>
          </a:xfrm>
          <a:prstGeom prst="rect">
            <a:avLst/>
          </a:prstGeom>
          <a:solidFill>
            <a:srgbClr val="F9E701"/>
          </a:solidFill>
          <a:ln>
            <a:solidFill>
              <a:srgbClr val="F9E701"/>
            </a:solidFill>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2400" b="1">
                <a:solidFill>
                  <a:srgbClr val="2C2E8D"/>
                </a:solidFill>
                <a:ea typeface="+mn-lt"/>
                <a:cs typeface="+mn-lt"/>
              </a:rPr>
              <a:t>Workshop One - Getting Started</a:t>
            </a:r>
            <a:endParaRPr lang="en-US" b="1">
              <a:solidFill>
                <a:srgbClr val="2C2E8D"/>
              </a:solidFill>
              <a:ea typeface="+mn-lt"/>
              <a:cs typeface="+mn-lt"/>
            </a:endParaRPr>
          </a:p>
          <a:p>
            <a:pPr marL="342900" indent="-342900">
              <a:buFont typeface="Calibri"/>
              <a:buChar char="-"/>
            </a:pPr>
            <a:r>
              <a:rPr lang="en-US" sz="2400">
                <a:solidFill>
                  <a:srgbClr val="2C2E8D"/>
                </a:solidFill>
                <a:ea typeface="+mn-lt"/>
                <a:cs typeface="+mn-lt"/>
              </a:rPr>
              <a:t>Carbon </a:t>
            </a:r>
            <a:r>
              <a:rPr lang="en-US" sz="2400" err="1">
                <a:solidFill>
                  <a:srgbClr val="2C2E8D"/>
                </a:solidFill>
                <a:ea typeface="+mn-lt"/>
                <a:cs typeface="+mn-lt"/>
              </a:rPr>
              <a:t>footprinting</a:t>
            </a:r>
            <a:r>
              <a:rPr lang="en-US" sz="2400">
                <a:solidFill>
                  <a:srgbClr val="2C2E8D"/>
                </a:solidFill>
                <a:ea typeface="+mn-lt"/>
                <a:cs typeface="+mn-lt"/>
              </a:rPr>
              <a:t> </a:t>
            </a:r>
            <a:endParaRPr lang="en-US">
              <a:solidFill>
                <a:srgbClr val="2C2E8D"/>
              </a:solidFill>
              <a:ea typeface="+mn-lt"/>
              <a:cs typeface="+mn-lt"/>
            </a:endParaRPr>
          </a:p>
          <a:p>
            <a:pPr marL="342900" indent="-342900">
              <a:buFont typeface="Calibri"/>
              <a:buChar char="-"/>
            </a:pPr>
            <a:r>
              <a:rPr lang="en-US" sz="2400">
                <a:solidFill>
                  <a:srgbClr val="2C2E8D"/>
                </a:solidFill>
                <a:ea typeface="+mn-lt"/>
                <a:cs typeface="+mn-lt"/>
              </a:rPr>
              <a:t>Saving energy:</a:t>
            </a:r>
            <a:endParaRPr lang="en-US">
              <a:solidFill>
                <a:srgbClr val="2C2E8D"/>
              </a:solidFill>
              <a:ea typeface="+mn-lt"/>
              <a:cs typeface="+mn-lt"/>
            </a:endParaRPr>
          </a:p>
        </p:txBody>
      </p:sp>
      <p:sp>
        <p:nvSpPr>
          <p:cNvPr id="5" name="Arrow: Left 4">
            <a:extLst>
              <a:ext uri="{FF2B5EF4-FFF2-40B4-BE49-F238E27FC236}">
                <a16:creationId xmlns:a16="http://schemas.microsoft.com/office/drawing/2014/main" id="{63799638-770F-8C04-0D7D-495F356FCF69}"/>
              </a:ext>
            </a:extLst>
          </p:cNvPr>
          <p:cNvSpPr/>
          <p:nvPr/>
        </p:nvSpPr>
        <p:spPr>
          <a:xfrm rot="10800000">
            <a:off x="124139" y="3834548"/>
            <a:ext cx="1364136" cy="847819"/>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4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990" y="2432649"/>
            <a:ext cx="2093103" cy="1754644"/>
          </a:xfrm>
          <a:prstGeom prst="rect">
            <a:avLst/>
          </a:prstGeom>
        </p:spPr>
      </p:pic>
      <p:pic>
        <p:nvPicPr>
          <p:cNvPr id="5" name="Picture 4"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54" y="2155905"/>
            <a:ext cx="2046752" cy="1715788"/>
          </a:xfrm>
          <a:prstGeom prst="rect">
            <a:avLst/>
          </a:prstGeom>
        </p:spPr>
      </p:pic>
      <p:pic>
        <p:nvPicPr>
          <p:cNvPr id="6" name="Picture 5" descr="1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899" y="567764"/>
            <a:ext cx="2093104" cy="1754644"/>
          </a:xfrm>
          <a:prstGeom prst="rect">
            <a:avLst/>
          </a:prstGeom>
        </p:spPr>
      </p:pic>
      <p:pic>
        <p:nvPicPr>
          <p:cNvPr id="8" name="Picture 7" descr="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226" y="2334085"/>
            <a:ext cx="2093103" cy="1754644"/>
          </a:xfrm>
          <a:prstGeom prst="rect">
            <a:avLst/>
          </a:prstGeom>
        </p:spPr>
      </p:pic>
      <p:pic>
        <p:nvPicPr>
          <p:cNvPr id="10" name="Picture 9" descr="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308" y="437916"/>
            <a:ext cx="2078712" cy="1742580"/>
          </a:xfrm>
          <a:prstGeom prst="rect">
            <a:avLst/>
          </a:prstGeom>
        </p:spPr>
      </p:pic>
      <p:pic>
        <p:nvPicPr>
          <p:cNvPr id="11" name="Picture 10" descr="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921" y="4187293"/>
            <a:ext cx="2081785" cy="1745156"/>
          </a:xfrm>
          <a:prstGeom prst="rect">
            <a:avLst/>
          </a:prstGeom>
        </p:spPr>
      </p:pic>
      <p:pic>
        <p:nvPicPr>
          <p:cNvPr id="12" name="Picture 11" descr="1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3335" y="4365466"/>
            <a:ext cx="2089620" cy="1751724"/>
          </a:xfrm>
          <a:prstGeom prst="rect">
            <a:avLst/>
          </a:prstGeom>
        </p:spPr>
      </p:pic>
      <p:pic>
        <p:nvPicPr>
          <p:cNvPr id="13" name="Picture 12" descr="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9276" y="567764"/>
            <a:ext cx="2107033" cy="1766321"/>
          </a:xfrm>
          <a:prstGeom prst="rect">
            <a:avLst/>
          </a:prstGeom>
        </p:spPr>
      </p:pic>
      <p:pic>
        <p:nvPicPr>
          <p:cNvPr id="14" name="Picture 13" descr="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5589" y="4242318"/>
            <a:ext cx="2084863" cy="1747736"/>
          </a:xfrm>
          <a:prstGeom prst="rect">
            <a:avLst/>
          </a:prstGeom>
        </p:spPr>
      </p:pic>
      <p:pic>
        <p:nvPicPr>
          <p:cNvPr id="2" name="Picture 1" descr="Screen Shot 2022-02-03 at 11.24.53.png">
            <a:extLst>
              <a:ext uri="{FF2B5EF4-FFF2-40B4-BE49-F238E27FC236}">
                <a16:creationId xmlns:a16="http://schemas.microsoft.com/office/drawing/2014/main" id="{7C349E78-4079-22F5-A725-A812858A2A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7347" y="5932449"/>
            <a:ext cx="1618805" cy="662239"/>
          </a:xfrm>
          <a:prstGeom prst="rect">
            <a:avLst/>
          </a:prstGeom>
        </p:spPr>
      </p:pic>
    </p:spTree>
    <p:extLst>
      <p:ext uri="{BB962C8B-B14F-4D97-AF65-F5344CB8AC3E}">
        <p14:creationId xmlns:p14="http://schemas.microsoft.com/office/powerpoint/2010/main" val="371617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2-02-03 at 11.24.53.png">
            <a:extLst>
              <a:ext uri="{FF2B5EF4-FFF2-40B4-BE49-F238E27FC236}">
                <a16:creationId xmlns:a16="http://schemas.microsoft.com/office/drawing/2014/main" id="{A895D8BD-DAE5-2601-CA4C-92E4F7F90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0484" y="1280357"/>
            <a:ext cx="1618805" cy="662239"/>
          </a:xfrm>
          <a:prstGeom prst="rect">
            <a:avLst/>
          </a:prstGeom>
        </p:spPr>
      </p:pic>
      <p:pic>
        <p:nvPicPr>
          <p:cNvPr id="23" name="Picture 22" descr="A flag with white stars and red stripes&#10;&#10;Description automatically generated">
            <a:extLst>
              <a:ext uri="{FF2B5EF4-FFF2-40B4-BE49-F238E27FC236}">
                <a16:creationId xmlns:a16="http://schemas.microsoft.com/office/drawing/2014/main" id="{40AAD1FA-D0B2-3199-0D3A-3B5F7531F5F5}"/>
              </a:ext>
            </a:extLst>
          </p:cNvPr>
          <p:cNvPicPr>
            <a:picLocks noChangeAspect="1"/>
          </p:cNvPicPr>
          <p:nvPr/>
        </p:nvPicPr>
        <p:blipFill>
          <a:blip r:embed="rId3"/>
          <a:stretch>
            <a:fillRect/>
          </a:stretch>
        </p:blipFill>
        <p:spPr>
          <a:xfrm>
            <a:off x="985833" y="2258294"/>
            <a:ext cx="2465363" cy="2066708"/>
          </a:xfrm>
          <a:prstGeom prst="rect">
            <a:avLst/>
          </a:prstGeom>
        </p:spPr>
      </p:pic>
      <p:pic>
        <p:nvPicPr>
          <p:cNvPr id="25" name="Picture 24" descr="A flag with stars and stripes&#10;&#10;Description automatically generated">
            <a:extLst>
              <a:ext uri="{FF2B5EF4-FFF2-40B4-BE49-F238E27FC236}">
                <a16:creationId xmlns:a16="http://schemas.microsoft.com/office/drawing/2014/main" id="{676C6B78-61A8-C181-9FAE-E1309717B29B}"/>
              </a:ext>
            </a:extLst>
          </p:cNvPr>
          <p:cNvPicPr>
            <a:picLocks noChangeAspect="1"/>
          </p:cNvPicPr>
          <p:nvPr/>
        </p:nvPicPr>
        <p:blipFill>
          <a:blip r:embed="rId4"/>
          <a:stretch>
            <a:fillRect/>
          </a:stretch>
        </p:blipFill>
        <p:spPr>
          <a:xfrm>
            <a:off x="4286268" y="213831"/>
            <a:ext cx="2465363" cy="2066708"/>
          </a:xfrm>
          <a:prstGeom prst="rect">
            <a:avLst/>
          </a:prstGeom>
        </p:spPr>
      </p:pic>
      <p:pic>
        <p:nvPicPr>
          <p:cNvPr id="27" name="Picture 26" descr="A flag with a sun and text&#10;&#10;Description automatically generated">
            <a:extLst>
              <a:ext uri="{FF2B5EF4-FFF2-40B4-BE49-F238E27FC236}">
                <a16:creationId xmlns:a16="http://schemas.microsoft.com/office/drawing/2014/main" id="{3ABED914-9EE0-8BB1-2DEA-B21BEDD2C403}"/>
              </a:ext>
            </a:extLst>
          </p:cNvPr>
          <p:cNvPicPr>
            <a:picLocks noChangeAspect="1"/>
          </p:cNvPicPr>
          <p:nvPr/>
        </p:nvPicPr>
        <p:blipFill>
          <a:blip r:embed="rId5"/>
          <a:stretch>
            <a:fillRect/>
          </a:stretch>
        </p:blipFill>
        <p:spPr>
          <a:xfrm>
            <a:off x="879389" y="4345775"/>
            <a:ext cx="2465363" cy="2066708"/>
          </a:xfrm>
          <a:prstGeom prst="rect">
            <a:avLst/>
          </a:prstGeom>
        </p:spPr>
      </p:pic>
      <p:pic>
        <p:nvPicPr>
          <p:cNvPr id="29" name="Picture 28" descr="A flag with a star and a circle on it&#10;&#10;Description automatically generated">
            <a:extLst>
              <a:ext uri="{FF2B5EF4-FFF2-40B4-BE49-F238E27FC236}">
                <a16:creationId xmlns:a16="http://schemas.microsoft.com/office/drawing/2014/main" id="{6633AB1F-E514-4241-5397-FE3E1E9B2525}"/>
              </a:ext>
            </a:extLst>
          </p:cNvPr>
          <p:cNvPicPr>
            <a:picLocks noChangeAspect="1"/>
          </p:cNvPicPr>
          <p:nvPr/>
        </p:nvPicPr>
        <p:blipFill>
          <a:blip r:embed="rId6"/>
          <a:stretch>
            <a:fillRect/>
          </a:stretch>
        </p:blipFill>
        <p:spPr>
          <a:xfrm>
            <a:off x="1073593" y="171101"/>
            <a:ext cx="2465363" cy="2066708"/>
          </a:xfrm>
          <a:prstGeom prst="rect">
            <a:avLst/>
          </a:prstGeom>
        </p:spPr>
      </p:pic>
      <p:pic>
        <p:nvPicPr>
          <p:cNvPr id="31" name="Picture 30" descr="A flag with text and numbers&#10;&#10;Description automatically generated">
            <a:extLst>
              <a:ext uri="{FF2B5EF4-FFF2-40B4-BE49-F238E27FC236}">
                <a16:creationId xmlns:a16="http://schemas.microsoft.com/office/drawing/2014/main" id="{FC8E451B-592F-E350-AFD1-D9DE7A9841C1}"/>
              </a:ext>
            </a:extLst>
          </p:cNvPr>
          <p:cNvPicPr>
            <a:picLocks noChangeAspect="1"/>
          </p:cNvPicPr>
          <p:nvPr/>
        </p:nvPicPr>
        <p:blipFill>
          <a:blip r:embed="rId7"/>
          <a:stretch>
            <a:fillRect/>
          </a:stretch>
        </p:blipFill>
        <p:spPr>
          <a:xfrm>
            <a:off x="4439052" y="2429265"/>
            <a:ext cx="2465363" cy="2066708"/>
          </a:xfrm>
          <a:prstGeom prst="rect">
            <a:avLst/>
          </a:prstGeom>
        </p:spPr>
      </p:pic>
      <p:pic>
        <p:nvPicPr>
          <p:cNvPr id="33" name="Picture 32" descr="A flag with text and a symbol on it&#10;&#10;Description automatically generated">
            <a:extLst>
              <a:ext uri="{FF2B5EF4-FFF2-40B4-BE49-F238E27FC236}">
                <a16:creationId xmlns:a16="http://schemas.microsoft.com/office/drawing/2014/main" id="{C38E97A1-6A10-5885-E333-FB2A490F98FB}"/>
              </a:ext>
            </a:extLst>
          </p:cNvPr>
          <p:cNvPicPr>
            <a:picLocks noChangeAspect="1"/>
          </p:cNvPicPr>
          <p:nvPr/>
        </p:nvPicPr>
        <p:blipFill>
          <a:blip r:embed="rId8"/>
          <a:stretch>
            <a:fillRect/>
          </a:stretch>
        </p:blipFill>
        <p:spPr>
          <a:xfrm>
            <a:off x="7570913" y="2419533"/>
            <a:ext cx="2465363" cy="2066708"/>
          </a:xfrm>
          <a:prstGeom prst="rect">
            <a:avLst/>
          </a:prstGeom>
        </p:spPr>
      </p:pic>
      <p:pic>
        <p:nvPicPr>
          <p:cNvPr id="35" name="Picture 34" descr="A blue and white flag with stars&#10;&#10;Description automatically generated">
            <a:extLst>
              <a:ext uri="{FF2B5EF4-FFF2-40B4-BE49-F238E27FC236}">
                <a16:creationId xmlns:a16="http://schemas.microsoft.com/office/drawing/2014/main" id="{89D3B327-BEA4-9F28-0C6F-98C7B8DB4153}"/>
              </a:ext>
            </a:extLst>
          </p:cNvPr>
          <p:cNvPicPr>
            <a:picLocks noChangeAspect="1"/>
          </p:cNvPicPr>
          <p:nvPr/>
        </p:nvPicPr>
        <p:blipFill>
          <a:blip r:embed="rId9"/>
          <a:stretch>
            <a:fillRect/>
          </a:stretch>
        </p:blipFill>
        <p:spPr>
          <a:xfrm>
            <a:off x="8166977" y="4644698"/>
            <a:ext cx="2465363" cy="2066708"/>
          </a:xfrm>
          <a:prstGeom prst="rect">
            <a:avLst/>
          </a:prstGeom>
        </p:spPr>
      </p:pic>
      <p:pic>
        <p:nvPicPr>
          <p:cNvPr id="37" name="Picture 36" descr="A flag with a blue circle and text&#10;&#10;Description automatically generated">
            <a:extLst>
              <a:ext uri="{FF2B5EF4-FFF2-40B4-BE49-F238E27FC236}">
                <a16:creationId xmlns:a16="http://schemas.microsoft.com/office/drawing/2014/main" id="{086B8439-0B7B-5F59-24DF-913EF5B1CDCA}"/>
              </a:ext>
            </a:extLst>
          </p:cNvPr>
          <p:cNvPicPr>
            <a:picLocks noChangeAspect="1"/>
          </p:cNvPicPr>
          <p:nvPr/>
        </p:nvPicPr>
        <p:blipFill>
          <a:blip r:embed="rId10"/>
          <a:stretch>
            <a:fillRect/>
          </a:stretch>
        </p:blipFill>
        <p:spPr>
          <a:xfrm>
            <a:off x="7373376" y="247003"/>
            <a:ext cx="2465363" cy="2066708"/>
          </a:xfrm>
          <a:prstGeom prst="rect">
            <a:avLst/>
          </a:prstGeom>
        </p:spPr>
      </p:pic>
      <p:pic>
        <p:nvPicPr>
          <p:cNvPr id="39" name="Picture 38" descr="A green and red flag with blue text&#10;&#10;Description automatically generated">
            <a:extLst>
              <a:ext uri="{FF2B5EF4-FFF2-40B4-BE49-F238E27FC236}">
                <a16:creationId xmlns:a16="http://schemas.microsoft.com/office/drawing/2014/main" id="{8E0EBDDF-1D32-6021-4800-9C154AA9D05C}"/>
              </a:ext>
            </a:extLst>
          </p:cNvPr>
          <p:cNvPicPr>
            <a:picLocks noChangeAspect="1"/>
          </p:cNvPicPr>
          <p:nvPr/>
        </p:nvPicPr>
        <p:blipFill>
          <a:blip r:embed="rId11"/>
          <a:stretch>
            <a:fillRect/>
          </a:stretch>
        </p:blipFill>
        <p:spPr>
          <a:xfrm>
            <a:off x="4523183" y="4473897"/>
            <a:ext cx="2465363" cy="2066708"/>
          </a:xfrm>
          <a:prstGeom prst="rect">
            <a:avLst/>
          </a:prstGeom>
        </p:spPr>
      </p:pic>
      <p:sp>
        <p:nvSpPr>
          <p:cNvPr id="4" name="TextBox 3">
            <a:extLst>
              <a:ext uri="{FF2B5EF4-FFF2-40B4-BE49-F238E27FC236}">
                <a16:creationId xmlns:a16="http://schemas.microsoft.com/office/drawing/2014/main" id="{3435BA4D-23B7-3E00-4C9C-99EA34204E2C}"/>
              </a:ext>
            </a:extLst>
          </p:cNvPr>
          <p:cNvSpPr txBox="1"/>
          <p:nvPr/>
        </p:nvSpPr>
        <p:spPr>
          <a:xfrm>
            <a:off x="5545486" y="6367170"/>
            <a:ext cx="46028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2C2E8D"/>
                </a:solidFill>
                <a:latin typeface="Overpass"/>
                <a:ea typeface="+mn-lt"/>
                <a:cs typeface="+mn-lt"/>
                <a:hlinkClick r:id="rId12">
                  <a:extLst>
                    <a:ext uri="{A12FA001-AC4F-418D-AE19-62706E023703}">
                      <ahyp:hlinkClr xmlns:ahyp="http://schemas.microsoft.com/office/drawing/2018/hyperlinkcolor" val="tx"/>
                    </a:ext>
                  </a:extLst>
                </a:hlinkClick>
              </a:rPr>
              <a:t>CO₂ emissions - Our World in Data</a:t>
            </a:r>
            <a:endParaRPr lang="en-US" sz="1200">
              <a:solidFill>
                <a:srgbClr val="2C2E8D"/>
              </a:solidFill>
              <a:latin typeface="Overpass"/>
            </a:endParaRPr>
          </a:p>
        </p:txBody>
      </p:sp>
    </p:spTree>
    <p:extLst>
      <p:ext uri="{BB962C8B-B14F-4D97-AF65-F5344CB8AC3E}">
        <p14:creationId xmlns:p14="http://schemas.microsoft.com/office/powerpoint/2010/main" val="74849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kingdom&#10;&#10;Description automatically generated">
            <a:extLst>
              <a:ext uri="{FF2B5EF4-FFF2-40B4-BE49-F238E27FC236}">
                <a16:creationId xmlns:a16="http://schemas.microsoft.com/office/drawing/2014/main" id="{552B07F0-38CD-CACE-5BFC-1F8F494AD826}"/>
              </a:ext>
            </a:extLst>
          </p:cNvPr>
          <p:cNvPicPr>
            <a:picLocks noChangeAspect="1"/>
          </p:cNvPicPr>
          <p:nvPr/>
        </p:nvPicPr>
        <p:blipFill>
          <a:blip r:embed="rId3"/>
          <a:srcRect t="18798" b="5840"/>
          <a:stretch/>
        </p:blipFill>
        <p:spPr>
          <a:xfrm>
            <a:off x="914400" y="1540565"/>
            <a:ext cx="10363200" cy="4393096"/>
          </a:xfrm>
          <a:prstGeom prst="rect">
            <a:avLst/>
          </a:prstGeom>
        </p:spPr>
      </p:pic>
      <p:sp>
        <p:nvSpPr>
          <p:cNvPr id="4" name="TextBox 3">
            <a:extLst>
              <a:ext uri="{FF2B5EF4-FFF2-40B4-BE49-F238E27FC236}">
                <a16:creationId xmlns:a16="http://schemas.microsoft.com/office/drawing/2014/main" id="{0AAC72FA-7E62-D439-43EF-A4A5C40CA7C3}"/>
              </a:ext>
            </a:extLst>
          </p:cNvPr>
          <p:cNvSpPr txBox="1"/>
          <p:nvPr/>
        </p:nvSpPr>
        <p:spPr>
          <a:xfrm>
            <a:off x="216338" y="330814"/>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Per capita consumption based footprints</a:t>
            </a:r>
          </a:p>
        </p:txBody>
      </p:sp>
    </p:spTree>
    <p:extLst>
      <p:ext uri="{BB962C8B-B14F-4D97-AF65-F5344CB8AC3E}">
        <p14:creationId xmlns:p14="http://schemas.microsoft.com/office/powerpoint/2010/main" val="428000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322" y="2334085"/>
            <a:ext cx="2093103" cy="1754644"/>
          </a:xfrm>
          <a:prstGeom prst="rect">
            <a:avLst/>
          </a:prstGeom>
        </p:spPr>
      </p:pic>
      <p:pic>
        <p:nvPicPr>
          <p:cNvPr id="5" name="Picture 4"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54" y="2155905"/>
            <a:ext cx="2046752" cy="1715788"/>
          </a:xfrm>
          <a:prstGeom prst="rect">
            <a:avLst/>
          </a:prstGeom>
        </p:spPr>
      </p:pic>
      <p:pic>
        <p:nvPicPr>
          <p:cNvPr id="6" name="Picture 5" descr="1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770" y="518106"/>
            <a:ext cx="2093104" cy="1754644"/>
          </a:xfrm>
          <a:prstGeom prst="rect">
            <a:avLst/>
          </a:prstGeom>
        </p:spPr>
      </p:pic>
      <p:pic>
        <p:nvPicPr>
          <p:cNvPr id="8" name="Picture 7" descr="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742" y="2235103"/>
            <a:ext cx="2093103" cy="1754644"/>
          </a:xfrm>
          <a:prstGeom prst="rect">
            <a:avLst/>
          </a:prstGeom>
        </p:spPr>
      </p:pic>
      <p:pic>
        <p:nvPicPr>
          <p:cNvPr id="10" name="Picture 9" descr="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8558" y="413325"/>
            <a:ext cx="2078712" cy="1742580"/>
          </a:xfrm>
          <a:prstGeom prst="rect">
            <a:avLst/>
          </a:prstGeom>
        </p:spPr>
      </p:pic>
      <p:pic>
        <p:nvPicPr>
          <p:cNvPr id="11" name="Picture 10" descr="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9330" y="4211400"/>
            <a:ext cx="2081785" cy="1745156"/>
          </a:xfrm>
          <a:prstGeom prst="rect">
            <a:avLst/>
          </a:prstGeom>
        </p:spPr>
      </p:pic>
      <p:pic>
        <p:nvPicPr>
          <p:cNvPr id="12" name="Picture 11" descr="17.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4181" y="4211400"/>
            <a:ext cx="2089620" cy="1751724"/>
          </a:xfrm>
          <a:prstGeom prst="rect">
            <a:avLst/>
          </a:prstGeom>
        </p:spPr>
      </p:pic>
      <p:pic>
        <p:nvPicPr>
          <p:cNvPr id="13" name="Picture 12" descr="9.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4812" y="468782"/>
            <a:ext cx="2107033" cy="1766321"/>
          </a:xfrm>
          <a:prstGeom prst="rect">
            <a:avLst/>
          </a:prstGeom>
        </p:spPr>
      </p:pic>
      <p:pic>
        <p:nvPicPr>
          <p:cNvPr id="14" name="Picture 13" descr="3.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88328" y="4187293"/>
            <a:ext cx="2084863" cy="1747736"/>
          </a:xfrm>
          <a:prstGeom prst="rect">
            <a:avLst/>
          </a:prstGeom>
        </p:spPr>
      </p:pic>
      <p:pic>
        <p:nvPicPr>
          <p:cNvPr id="2" name="Picture 1" descr="Screen Shot 2022-02-03 at 11.24.53.png">
            <a:extLst>
              <a:ext uri="{FF2B5EF4-FFF2-40B4-BE49-F238E27FC236}">
                <a16:creationId xmlns:a16="http://schemas.microsoft.com/office/drawing/2014/main" id="{7C349E78-4079-22F5-A725-A812858A2A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4425" y="5956556"/>
            <a:ext cx="1618805" cy="662239"/>
          </a:xfrm>
          <a:prstGeom prst="rect">
            <a:avLst/>
          </a:prstGeom>
        </p:spPr>
      </p:pic>
    </p:spTree>
    <p:extLst>
      <p:ext uri="{BB962C8B-B14F-4D97-AF65-F5344CB8AC3E}">
        <p14:creationId xmlns:p14="http://schemas.microsoft.com/office/powerpoint/2010/main" val="396532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ag with stars and a red and white flag&#10;&#10;Description automatically generated">
            <a:extLst>
              <a:ext uri="{FF2B5EF4-FFF2-40B4-BE49-F238E27FC236}">
                <a16:creationId xmlns:a16="http://schemas.microsoft.com/office/drawing/2014/main" id="{939AC5CD-4C29-FC68-949F-0EDFBEA0CA0D}"/>
              </a:ext>
            </a:extLst>
          </p:cNvPr>
          <p:cNvPicPr>
            <a:picLocks noChangeAspect="1"/>
          </p:cNvPicPr>
          <p:nvPr/>
        </p:nvPicPr>
        <p:blipFill>
          <a:blip r:embed="rId2"/>
          <a:stretch>
            <a:fillRect/>
          </a:stretch>
        </p:blipFill>
        <p:spPr>
          <a:xfrm>
            <a:off x="4193881" y="337028"/>
            <a:ext cx="1902119" cy="1594542"/>
          </a:xfrm>
          <a:prstGeom prst="rect">
            <a:avLst/>
          </a:prstGeom>
        </p:spPr>
      </p:pic>
      <p:pic>
        <p:nvPicPr>
          <p:cNvPr id="6" name="Picture 5" descr="A flag with a name&#10;&#10;Description automatically generated with medium confidence">
            <a:extLst>
              <a:ext uri="{FF2B5EF4-FFF2-40B4-BE49-F238E27FC236}">
                <a16:creationId xmlns:a16="http://schemas.microsoft.com/office/drawing/2014/main" id="{5EC0607B-6495-C56B-270C-A3A45C750AB7}"/>
              </a:ext>
            </a:extLst>
          </p:cNvPr>
          <p:cNvPicPr>
            <a:picLocks noChangeAspect="1"/>
          </p:cNvPicPr>
          <p:nvPr/>
        </p:nvPicPr>
        <p:blipFill>
          <a:blip r:embed="rId3"/>
          <a:stretch>
            <a:fillRect/>
          </a:stretch>
        </p:blipFill>
        <p:spPr>
          <a:xfrm>
            <a:off x="818877" y="337028"/>
            <a:ext cx="1902119" cy="1594542"/>
          </a:xfrm>
          <a:prstGeom prst="rect">
            <a:avLst/>
          </a:prstGeom>
        </p:spPr>
      </p:pic>
      <p:pic>
        <p:nvPicPr>
          <p:cNvPr id="8" name="Picture 7" descr="A blue and white flag with a sun&#10;&#10;Description automatically generated">
            <a:extLst>
              <a:ext uri="{FF2B5EF4-FFF2-40B4-BE49-F238E27FC236}">
                <a16:creationId xmlns:a16="http://schemas.microsoft.com/office/drawing/2014/main" id="{A9976174-488C-64F3-6DC6-69C710E20E25}"/>
              </a:ext>
            </a:extLst>
          </p:cNvPr>
          <p:cNvPicPr>
            <a:picLocks noChangeAspect="1"/>
          </p:cNvPicPr>
          <p:nvPr/>
        </p:nvPicPr>
        <p:blipFill>
          <a:blip r:embed="rId4"/>
          <a:stretch>
            <a:fillRect/>
          </a:stretch>
        </p:blipFill>
        <p:spPr>
          <a:xfrm>
            <a:off x="4193881" y="2371408"/>
            <a:ext cx="1902119" cy="1594542"/>
          </a:xfrm>
          <a:prstGeom prst="rect">
            <a:avLst/>
          </a:prstGeom>
        </p:spPr>
      </p:pic>
      <p:pic>
        <p:nvPicPr>
          <p:cNvPr id="10" name="Picture 9" descr="A flag with a star and a red background&#10;&#10;Description automatically generated">
            <a:extLst>
              <a:ext uri="{FF2B5EF4-FFF2-40B4-BE49-F238E27FC236}">
                <a16:creationId xmlns:a16="http://schemas.microsoft.com/office/drawing/2014/main" id="{31AB4BA2-3FCF-3A38-15A1-6D702937DCAF}"/>
              </a:ext>
            </a:extLst>
          </p:cNvPr>
          <p:cNvPicPr>
            <a:picLocks noChangeAspect="1"/>
          </p:cNvPicPr>
          <p:nvPr/>
        </p:nvPicPr>
        <p:blipFill>
          <a:blip r:embed="rId5"/>
          <a:stretch>
            <a:fillRect/>
          </a:stretch>
        </p:blipFill>
        <p:spPr>
          <a:xfrm>
            <a:off x="890881" y="2119202"/>
            <a:ext cx="1902119" cy="1594542"/>
          </a:xfrm>
          <a:prstGeom prst="rect">
            <a:avLst/>
          </a:prstGeom>
        </p:spPr>
      </p:pic>
      <p:pic>
        <p:nvPicPr>
          <p:cNvPr id="12" name="Picture 11" descr="A flag with text on it&#10;&#10;Description automatically generated">
            <a:extLst>
              <a:ext uri="{FF2B5EF4-FFF2-40B4-BE49-F238E27FC236}">
                <a16:creationId xmlns:a16="http://schemas.microsoft.com/office/drawing/2014/main" id="{6ADC6F62-BFA1-EC39-663A-1798EABC5739}"/>
              </a:ext>
            </a:extLst>
          </p:cNvPr>
          <p:cNvPicPr>
            <a:picLocks noChangeAspect="1"/>
          </p:cNvPicPr>
          <p:nvPr/>
        </p:nvPicPr>
        <p:blipFill>
          <a:blip r:embed="rId6"/>
          <a:stretch>
            <a:fillRect/>
          </a:stretch>
        </p:blipFill>
        <p:spPr>
          <a:xfrm>
            <a:off x="7269229" y="279512"/>
            <a:ext cx="1902119" cy="1594542"/>
          </a:xfrm>
          <a:prstGeom prst="rect">
            <a:avLst/>
          </a:prstGeom>
        </p:spPr>
      </p:pic>
      <p:pic>
        <p:nvPicPr>
          <p:cNvPr id="14" name="Picture 13" descr="A flag with a red white and blue flag&#10;&#10;Description automatically generated">
            <a:extLst>
              <a:ext uri="{FF2B5EF4-FFF2-40B4-BE49-F238E27FC236}">
                <a16:creationId xmlns:a16="http://schemas.microsoft.com/office/drawing/2014/main" id="{4281F996-CED3-A3B8-3904-B068B2F1215C}"/>
              </a:ext>
            </a:extLst>
          </p:cNvPr>
          <p:cNvPicPr>
            <a:picLocks noChangeAspect="1"/>
          </p:cNvPicPr>
          <p:nvPr/>
        </p:nvPicPr>
        <p:blipFill>
          <a:blip r:embed="rId7"/>
          <a:stretch>
            <a:fillRect/>
          </a:stretch>
        </p:blipFill>
        <p:spPr>
          <a:xfrm>
            <a:off x="7269229" y="2371408"/>
            <a:ext cx="1902119" cy="1594542"/>
          </a:xfrm>
          <a:prstGeom prst="rect">
            <a:avLst/>
          </a:prstGeom>
        </p:spPr>
      </p:pic>
      <p:pic>
        <p:nvPicPr>
          <p:cNvPr id="16" name="Picture 15" descr="A blue and white flag with stars&#10;&#10;Description automatically generated">
            <a:extLst>
              <a:ext uri="{FF2B5EF4-FFF2-40B4-BE49-F238E27FC236}">
                <a16:creationId xmlns:a16="http://schemas.microsoft.com/office/drawing/2014/main" id="{CFD61B27-6695-1687-B07C-05728FC05FF7}"/>
              </a:ext>
            </a:extLst>
          </p:cNvPr>
          <p:cNvPicPr>
            <a:picLocks noChangeAspect="1"/>
          </p:cNvPicPr>
          <p:nvPr/>
        </p:nvPicPr>
        <p:blipFill>
          <a:blip r:embed="rId8"/>
          <a:stretch>
            <a:fillRect/>
          </a:stretch>
        </p:blipFill>
        <p:spPr>
          <a:xfrm>
            <a:off x="4193881" y="4047680"/>
            <a:ext cx="1902119" cy="1594542"/>
          </a:xfrm>
          <a:prstGeom prst="rect">
            <a:avLst/>
          </a:prstGeom>
        </p:spPr>
      </p:pic>
      <p:pic>
        <p:nvPicPr>
          <p:cNvPr id="18" name="Picture 17" descr="A flag with a circle in the middle&#10;&#10;Description automatically generated">
            <a:extLst>
              <a:ext uri="{FF2B5EF4-FFF2-40B4-BE49-F238E27FC236}">
                <a16:creationId xmlns:a16="http://schemas.microsoft.com/office/drawing/2014/main" id="{09FF791E-E9E5-9EEB-80D3-EF94694B0E12}"/>
              </a:ext>
            </a:extLst>
          </p:cNvPr>
          <p:cNvPicPr>
            <a:picLocks noChangeAspect="1"/>
          </p:cNvPicPr>
          <p:nvPr/>
        </p:nvPicPr>
        <p:blipFill>
          <a:blip r:embed="rId9"/>
          <a:stretch>
            <a:fillRect/>
          </a:stretch>
        </p:blipFill>
        <p:spPr>
          <a:xfrm>
            <a:off x="894877" y="3955449"/>
            <a:ext cx="1902119" cy="1594542"/>
          </a:xfrm>
          <a:prstGeom prst="rect">
            <a:avLst/>
          </a:prstGeom>
        </p:spPr>
      </p:pic>
      <p:pic>
        <p:nvPicPr>
          <p:cNvPr id="20" name="Picture 19" descr="A green and red flag with blue text&#10;&#10;Description automatically generated">
            <a:extLst>
              <a:ext uri="{FF2B5EF4-FFF2-40B4-BE49-F238E27FC236}">
                <a16:creationId xmlns:a16="http://schemas.microsoft.com/office/drawing/2014/main" id="{BA32083B-A949-4E4E-D429-4E0A0875E219}"/>
              </a:ext>
            </a:extLst>
          </p:cNvPr>
          <p:cNvPicPr>
            <a:picLocks noChangeAspect="1"/>
          </p:cNvPicPr>
          <p:nvPr/>
        </p:nvPicPr>
        <p:blipFill>
          <a:blip r:embed="rId10"/>
          <a:stretch>
            <a:fillRect/>
          </a:stretch>
        </p:blipFill>
        <p:spPr>
          <a:xfrm>
            <a:off x="7269228" y="4282058"/>
            <a:ext cx="1902119" cy="1594542"/>
          </a:xfrm>
          <a:prstGeom prst="rect">
            <a:avLst/>
          </a:prstGeom>
        </p:spPr>
      </p:pic>
      <p:sp>
        <p:nvSpPr>
          <p:cNvPr id="5" name="TextBox 4">
            <a:extLst>
              <a:ext uri="{FF2B5EF4-FFF2-40B4-BE49-F238E27FC236}">
                <a16:creationId xmlns:a16="http://schemas.microsoft.com/office/drawing/2014/main" id="{1FA5EE2E-F6FA-6DAB-0B6C-5D6CAAFF748D}"/>
              </a:ext>
            </a:extLst>
          </p:cNvPr>
          <p:cNvSpPr txBox="1"/>
          <p:nvPr/>
        </p:nvSpPr>
        <p:spPr>
          <a:xfrm>
            <a:off x="4042775" y="5878820"/>
            <a:ext cx="460289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2C2E8D"/>
                </a:solidFill>
                <a:latin typeface="Open Sans" panose="020B0606030504020204" pitchFamily="34" charset="0"/>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CO₂ emissions - Our World in Data</a:t>
            </a:r>
            <a:endParaRPr lang="en-US" sz="1600">
              <a:solidFill>
                <a:srgbClr val="2C2E8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Screen Shot 2022-02-03 at 11.24.53.png">
            <a:extLst>
              <a:ext uri="{FF2B5EF4-FFF2-40B4-BE49-F238E27FC236}">
                <a16:creationId xmlns:a16="http://schemas.microsoft.com/office/drawing/2014/main" id="{5DEFFCC2-15A4-CE71-9906-BBE269015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82520" y="6000088"/>
            <a:ext cx="1618805" cy="662239"/>
          </a:xfrm>
          <a:prstGeom prst="rect">
            <a:avLst/>
          </a:prstGeom>
        </p:spPr>
      </p:pic>
    </p:spTree>
    <p:extLst>
      <p:ext uri="{BB962C8B-B14F-4D97-AF65-F5344CB8AC3E}">
        <p14:creationId xmlns:p14="http://schemas.microsoft.com/office/powerpoint/2010/main" val="36362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0D4E72-32FD-72F6-9490-8526CEF0DEBE}"/>
              </a:ext>
            </a:extLst>
          </p:cNvPr>
          <p:cNvSpPr txBox="1"/>
          <p:nvPr/>
        </p:nvSpPr>
        <p:spPr>
          <a:xfrm>
            <a:off x="3051143" y="3185136"/>
            <a:ext cx="6102283" cy="461665"/>
          </a:xfrm>
          <a:prstGeom prst="rect">
            <a:avLst/>
          </a:prstGeom>
          <a:noFill/>
        </p:spPr>
        <p:txBody>
          <a:bodyPr wrap="square">
            <a:spAutoFit/>
          </a:bodyPr>
          <a:lstStyle/>
          <a:p>
            <a:endParaRPr lang="en-GB" sz="2400"/>
          </a:p>
        </p:txBody>
      </p:sp>
      <p:pic>
        <p:nvPicPr>
          <p:cNvPr id="5" name="Picture 4" descr="A graph of carbon dioxide emissions&#10;&#10;Description automatically generated">
            <a:extLst>
              <a:ext uri="{FF2B5EF4-FFF2-40B4-BE49-F238E27FC236}">
                <a16:creationId xmlns:a16="http://schemas.microsoft.com/office/drawing/2014/main" id="{BBD44E34-7CDB-FF26-B93F-9900C104808C}"/>
              </a:ext>
            </a:extLst>
          </p:cNvPr>
          <p:cNvPicPr>
            <a:picLocks noChangeAspect="1"/>
          </p:cNvPicPr>
          <p:nvPr/>
        </p:nvPicPr>
        <p:blipFill>
          <a:blip r:embed="rId3"/>
          <a:stretch>
            <a:fillRect/>
          </a:stretch>
        </p:blipFill>
        <p:spPr>
          <a:xfrm>
            <a:off x="3038575" y="1187216"/>
            <a:ext cx="6114851" cy="4866701"/>
          </a:xfrm>
          <a:prstGeom prst="rect">
            <a:avLst/>
          </a:prstGeom>
        </p:spPr>
      </p:pic>
      <p:sp>
        <p:nvSpPr>
          <p:cNvPr id="4" name="TextBox 3">
            <a:extLst>
              <a:ext uri="{FF2B5EF4-FFF2-40B4-BE49-F238E27FC236}">
                <a16:creationId xmlns:a16="http://schemas.microsoft.com/office/drawing/2014/main" id="{D66DB4D8-AB22-4AB4-2FA3-9926075DC2F2}"/>
              </a:ext>
            </a:extLst>
          </p:cNvPr>
          <p:cNvSpPr txBox="1"/>
          <p:nvPr/>
        </p:nvSpPr>
        <p:spPr>
          <a:xfrm>
            <a:off x="216338" y="218303"/>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Cumulative (historic) emissions</a:t>
            </a:r>
          </a:p>
        </p:txBody>
      </p:sp>
    </p:spTree>
    <p:extLst>
      <p:ext uri="{BB962C8B-B14F-4D97-AF65-F5344CB8AC3E}">
        <p14:creationId xmlns:p14="http://schemas.microsoft.com/office/powerpoint/2010/main" val="36922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0D4E72-32FD-72F6-9490-8526CEF0DEBE}"/>
              </a:ext>
            </a:extLst>
          </p:cNvPr>
          <p:cNvSpPr txBox="1"/>
          <p:nvPr/>
        </p:nvSpPr>
        <p:spPr>
          <a:xfrm>
            <a:off x="3051143" y="3185136"/>
            <a:ext cx="6102283" cy="461665"/>
          </a:xfrm>
          <a:prstGeom prst="rect">
            <a:avLst/>
          </a:prstGeom>
          <a:noFill/>
        </p:spPr>
        <p:txBody>
          <a:bodyPr wrap="square">
            <a:spAutoFit/>
          </a:bodyPr>
          <a:lstStyle/>
          <a:p>
            <a:endParaRPr lang="en-GB" sz="2400"/>
          </a:p>
        </p:txBody>
      </p:sp>
      <p:pic>
        <p:nvPicPr>
          <p:cNvPr id="2" name="Picture 1" descr="23.png">
            <a:extLst>
              <a:ext uri="{FF2B5EF4-FFF2-40B4-BE49-F238E27FC236}">
                <a16:creationId xmlns:a16="http://schemas.microsoft.com/office/drawing/2014/main" id="{9856D228-A3CD-43C4-C610-CB0F08B7E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81" y="2319474"/>
            <a:ext cx="4381512" cy="2464600"/>
          </a:xfrm>
          <a:prstGeom prst="rect">
            <a:avLst/>
          </a:prstGeom>
        </p:spPr>
      </p:pic>
      <p:pic>
        <p:nvPicPr>
          <p:cNvPr id="5" name="Picture 4" descr="A picture containing map&#10;&#10;Description automatically generated">
            <a:extLst>
              <a:ext uri="{FF2B5EF4-FFF2-40B4-BE49-F238E27FC236}">
                <a16:creationId xmlns:a16="http://schemas.microsoft.com/office/drawing/2014/main" id="{812BE7CA-170E-C801-8FC8-2D8A9F7BFF8A}"/>
              </a:ext>
            </a:extLst>
          </p:cNvPr>
          <p:cNvPicPr>
            <a:picLocks noChangeAspect="1"/>
          </p:cNvPicPr>
          <p:nvPr/>
        </p:nvPicPr>
        <p:blipFill>
          <a:blip r:embed="rId4"/>
          <a:stretch>
            <a:fillRect/>
          </a:stretch>
        </p:blipFill>
        <p:spPr>
          <a:xfrm>
            <a:off x="6848209" y="3766882"/>
            <a:ext cx="3547722" cy="2504275"/>
          </a:xfrm>
          <a:prstGeom prst="rect">
            <a:avLst/>
          </a:prstGeom>
        </p:spPr>
      </p:pic>
      <p:pic>
        <p:nvPicPr>
          <p:cNvPr id="7" name="Picture 6" descr="Map&#10;&#10;Description automatically generated">
            <a:extLst>
              <a:ext uri="{FF2B5EF4-FFF2-40B4-BE49-F238E27FC236}">
                <a16:creationId xmlns:a16="http://schemas.microsoft.com/office/drawing/2014/main" id="{6A1FA350-269A-DF67-9939-AC31832923A9}"/>
              </a:ext>
            </a:extLst>
          </p:cNvPr>
          <p:cNvPicPr>
            <a:picLocks noChangeAspect="1"/>
          </p:cNvPicPr>
          <p:nvPr/>
        </p:nvPicPr>
        <p:blipFill>
          <a:blip r:embed="rId5"/>
          <a:stretch>
            <a:fillRect/>
          </a:stretch>
        </p:blipFill>
        <p:spPr>
          <a:xfrm>
            <a:off x="6878802" y="1175018"/>
            <a:ext cx="3242625" cy="2288912"/>
          </a:xfrm>
          <a:prstGeom prst="rect">
            <a:avLst/>
          </a:prstGeom>
        </p:spPr>
      </p:pic>
      <p:sp>
        <p:nvSpPr>
          <p:cNvPr id="6" name="TextBox 5">
            <a:extLst>
              <a:ext uri="{FF2B5EF4-FFF2-40B4-BE49-F238E27FC236}">
                <a16:creationId xmlns:a16="http://schemas.microsoft.com/office/drawing/2014/main" id="{B8DC55D5-CBD7-14A1-B99A-DAFA11D40EF8}"/>
              </a:ext>
            </a:extLst>
          </p:cNvPr>
          <p:cNvSpPr txBox="1"/>
          <p:nvPr/>
        </p:nvSpPr>
        <p:spPr>
          <a:xfrm>
            <a:off x="514515" y="225735"/>
            <a:ext cx="11759323"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Climate justice in three graphs</a:t>
            </a:r>
          </a:p>
        </p:txBody>
      </p:sp>
    </p:spTree>
    <p:extLst>
      <p:ext uri="{BB962C8B-B14F-4D97-AF65-F5344CB8AC3E}">
        <p14:creationId xmlns:p14="http://schemas.microsoft.com/office/powerpoint/2010/main" val="427197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showing the amount of carbon dioxide emission&#10;&#10;Description automatically generated">
            <a:extLst>
              <a:ext uri="{FF2B5EF4-FFF2-40B4-BE49-F238E27FC236}">
                <a16:creationId xmlns:a16="http://schemas.microsoft.com/office/drawing/2014/main" id="{14025A9E-B88B-5AE4-AC0A-E061794E9FE7}"/>
              </a:ext>
            </a:extLst>
          </p:cNvPr>
          <p:cNvPicPr>
            <a:picLocks noGrp="1" noChangeAspect="1"/>
          </p:cNvPicPr>
          <p:nvPr>
            <p:ph idx="4294967295"/>
          </p:nvPr>
        </p:nvPicPr>
        <p:blipFill>
          <a:blip r:embed="rId3"/>
          <a:stretch>
            <a:fillRect/>
          </a:stretch>
        </p:blipFill>
        <p:spPr>
          <a:xfrm>
            <a:off x="1998572" y="296305"/>
            <a:ext cx="6875462" cy="5293466"/>
          </a:xfrm>
          <a:prstGeom prst="rect">
            <a:avLst/>
          </a:prstGeom>
        </p:spPr>
      </p:pic>
      <p:sp>
        <p:nvSpPr>
          <p:cNvPr id="6" name="TextBox 5">
            <a:extLst>
              <a:ext uri="{FF2B5EF4-FFF2-40B4-BE49-F238E27FC236}">
                <a16:creationId xmlns:a16="http://schemas.microsoft.com/office/drawing/2014/main" id="{8FDFAB99-37DC-306B-4C89-E084E70ABBCA}"/>
              </a:ext>
            </a:extLst>
          </p:cNvPr>
          <p:cNvSpPr txBox="1"/>
          <p:nvPr/>
        </p:nvSpPr>
        <p:spPr>
          <a:xfrm>
            <a:off x="2979300" y="5679241"/>
            <a:ext cx="6700277" cy="338554"/>
          </a:xfrm>
          <a:prstGeom prst="rect">
            <a:avLst/>
          </a:prstGeom>
          <a:noFill/>
        </p:spPr>
        <p:txBody>
          <a:bodyPr wrap="square" rtlCol="0">
            <a:spAutoFit/>
          </a:bodyPr>
          <a:lstStyle/>
          <a:p>
            <a:r>
              <a:rPr lang="en-US" sz="1600">
                <a:solidFill>
                  <a:srgbClr val="2C2E8D"/>
                </a:solidFill>
                <a:latin typeface="Open Sans" panose="020B0606030504020204" pitchFamily="34" charset="0"/>
                <a:ea typeface="Open Sans" panose="020B0606030504020204" pitchFamily="34" charset="0"/>
                <a:cs typeface="Open Sans" panose="020B0606030504020204" pitchFamily="34" charset="0"/>
              </a:rPr>
              <a:t>https://www.oxfam.org/en/research/confronting-carbon-inequality</a:t>
            </a:r>
          </a:p>
        </p:txBody>
      </p:sp>
    </p:spTree>
    <p:extLst>
      <p:ext uri="{BB962C8B-B14F-4D97-AF65-F5344CB8AC3E}">
        <p14:creationId xmlns:p14="http://schemas.microsoft.com/office/powerpoint/2010/main" val="27414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78880" y="2455647"/>
            <a:ext cx="11759323" cy="1015663"/>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Check in</a:t>
            </a:r>
            <a:br>
              <a:rPr lang="en-US" sz="4400" b="1">
                <a:solidFill>
                  <a:srgbClr val="2C2E8D"/>
                </a:solidFill>
                <a:latin typeface="Overpass" panose="00000500000000000000" pitchFamily="50" charset="0"/>
                <a:ea typeface="La unica" panose="02000000000000000000" pitchFamily="2" charset="0"/>
                <a:cs typeface="Aharoni" panose="02010803020104030203" pitchFamily="2" charset="-79"/>
              </a:rPr>
            </a:br>
            <a:r>
              <a:rPr lang="en-US" sz="2400">
                <a:solidFill>
                  <a:srgbClr val="2C2E8D"/>
                </a:solidFill>
                <a:ea typeface="La unica" panose="02000000000000000000" pitchFamily="2" charset="0"/>
                <a:cs typeface="Aharoni" panose="02010803020104030203" pitchFamily="2" charset="-79"/>
              </a:rPr>
              <a:t>- How are you doing?</a:t>
            </a:r>
          </a:p>
        </p:txBody>
      </p:sp>
    </p:spTree>
    <p:extLst>
      <p:ext uri="{BB962C8B-B14F-4D97-AF65-F5344CB8AC3E}">
        <p14:creationId xmlns:p14="http://schemas.microsoft.com/office/powerpoint/2010/main" val="416501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0" y="2539243"/>
            <a:ext cx="11759323" cy="646331"/>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Individual carbon footprints</a:t>
            </a:r>
          </a:p>
        </p:txBody>
      </p:sp>
    </p:spTree>
    <p:extLst>
      <p:ext uri="{BB962C8B-B14F-4D97-AF65-F5344CB8AC3E}">
        <p14:creationId xmlns:p14="http://schemas.microsoft.com/office/powerpoint/2010/main" val="19907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3865811" y="1602983"/>
              <a:ext cx="480" cy="480"/>
            </p14:xfrm>
          </p:contentPart>
        </mc:Choice>
        <mc:Fallback xmlns="">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3853811" y="1590983"/>
                <a:ext cx="24000" cy="24000"/>
              </a:xfrm>
              <a:prstGeom prst="rect">
                <a:avLst/>
              </a:prstGeom>
            </p:spPr>
          </p:pic>
        </mc:Fallback>
      </mc:AlternateContent>
      <p:pic>
        <p:nvPicPr>
          <p:cNvPr id="8" name="Picture 7" descr="A yellow sign with black x marks on a white wall&#10;&#10;Description automatically generated">
            <a:extLst>
              <a:ext uri="{FF2B5EF4-FFF2-40B4-BE49-F238E27FC236}">
                <a16:creationId xmlns:a16="http://schemas.microsoft.com/office/drawing/2014/main" id="{0C4F1A26-1167-CA89-4BD5-6574FF7532AB}"/>
              </a:ext>
            </a:extLst>
          </p:cNvPr>
          <p:cNvPicPr>
            <a:picLocks noChangeAspect="1"/>
          </p:cNvPicPr>
          <p:nvPr/>
        </p:nvPicPr>
        <p:blipFill>
          <a:blip r:embed="rId5"/>
          <a:stretch>
            <a:fillRect/>
          </a:stretch>
        </p:blipFill>
        <p:spPr>
          <a:xfrm>
            <a:off x="2504692" y="1016143"/>
            <a:ext cx="6633181" cy="4431713"/>
          </a:xfrm>
          <a:prstGeom prst="rect">
            <a:avLst/>
          </a:prstGeom>
        </p:spPr>
      </p:pic>
    </p:spTree>
    <p:extLst>
      <p:ext uri="{BB962C8B-B14F-4D97-AF65-F5344CB8AC3E}">
        <p14:creationId xmlns:p14="http://schemas.microsoft.com/office/powerpoint/2010/main" val="289007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893945-CF11-513D-1082-27B87BAF8A58}"/>
              </a:ext>
            </a:extLst>
          </p:cNvPr>
          <p:cNvSpPr txBox="1"/>
          <p:nvPr/>
        </p:nvSpPr>
        <p:spPr>
          <a:xfrm>
            <a:off x="443360" y="428850"/>
            <a:ext cx="10697080" cy="1200329"/>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What is the average carbon footprint for someone living in the UK?</a:t>
            </a:r>
          </a:p>
        </p:txBody>
      </p:sp>
      <p:sp>
        <p:nvSpPr>
          <p:cNvPr id="2" name="TextBox 1">
            <a:extLst>
              <a:ext uri="{FF2B5EF4-FFF2-40B4-BE49-F238E27FC236}">
                <a16:creationId xmlns:a16="http://schemas.microsoft.com/office/drawing/2014/main" id="{56550B99-F312-6A2B-D304-AB8B66104F12}"/>
              </a:ext>
            </a:extLst>
          </p:cNvPr>
          <p:cNvSpPr txBox="1"/>
          <p:nvPr/>
        </p:nvSpPr>
        <p:spPr>
          <a:xfrm>
            <a:off x="1862328" y="3794760"/>
            <a:ext cx="3017520" cy="1477328"/>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9-10 tonnes </a:t>
            </a:r>
            <a:br>
              <a:rPr lang="en-GB" sz="2400" b="1">
                <a:solidFill>
                  <a:srgbClr val="2C2E8D"/>
                </a:solidFill>
              </a:rPr>
            </a:br>
            <a:r>
              <a:rPr lang="en-GB" sz="2400" b="1">
                <a:solidFill>
                  <a:srgbClr val="2C2E8D"/>
                </a:solidFill>
              </a:rPr>
              <a:t>CO2e</a:t>
            </a:r>
            <a:br>
              <a:rPr lang="en-GB" b="1">
                <a:latin typeface="Overpass" panose="00000500000000000000" pitchFamily="50" charset="0"/>
              </a:rPr>
            </a:br>
            <a:endParaRPr lang="en-GB" b="1">
              <a:latin typeface="Overpass" panose="00000500000000000000" pitchFamily="50" charset="0"/>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352034" y="2164080"/>
            <a:ext cx="3017520" cy="1384995"/>
          </a:xfrm>
          <a:prstGeom prst="rect">
            <a:avLst/>
          </a:prstGeom>
          <a:solidFill>
            <a:srgbClr val="F9E701"/>
          </a:solidFill>
          <a:ln>
            <a:solidFill>
              <a:srgbClr val="F9E701"/>
            </a:solidFill>
          </a:ln>
        </p:spPr>
        <p:txBody>
          <a:bodyPr wrap="square" rtlCol="0">
            <a:spAutoFit/>
          </a:bodyPr>
          <a:lstStyle/>
          <a:p>
            <a:endParaRPr lang="en-US"/>
          </a:p>
          <a:p>
            <a:pPr algn="ctr"/>
            <a:r>
              <a:rPr lang="en-GB" sz="2400" b="1">
                <a:solidFill>
                  <a:srgbClr val="2C2E8D"/>
                </a:solidFill>
              </a:rPr>
              <a:t>8 tonnes </a:t>
            </a:r>
            <a:br>
              <a:rPr lang="en-GB" sz="2400" b="1">
                <a:solidFill>
                  <a:srgbClr val="2C2E8D"/>
                </a:solidFill>
              </a:rPr>
            </a:br>
            <a:r>
              <a:rPr lang="en-GB" sz="2400" b="1">
                <a:solidFill>
                  <a:srgbClr val="2C2E8D"/>
                </a:solidFill>
              </a:rPr>
              <a:t>CO2e</a:t>
            </a:r>
          </a:p>
          <a:p>
            <a:pPr algn="ctr"/>
            <a:endParaRPr lang="en-GB" b="1">
              <a:latin typeface="Overpass" panose="00000500000000000000" pitchFamily="50" charset="0"/>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862328" y="2164080"/>
            <a:ext cx="3017520" cy="1477328"/>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4.85 tonnes</a:t>
            </a:r>
            <a:br>
              <a:rPr lang="en-GB" sz="2400" b="1">
                <a:solidFill>
                  <a:srgbClr val="2C2E8D"/>
                </a:solidFill>
              </a:rPr>
            </a:br>
            <a:r>
              <a:rPr lang="en-GB" sz="2400" b="1">
                <a:solidFill>
                  <a:srgbClr val="2C2E8D"/>
                </a:solidFill>
              </a:rPr>
              <a:t>CO2e</a:t>
            </a:r>
            <a:br>
              <a:rPr lang="en-GB" b="1">
                <a:latin typeface="Overpass" panose="00000500000000000000" pitchFamily="50" charset="0"/>
              </a:rPr>
            </a:br>
            <a:endParaRPr lang="en-GB" b="1">
              <a:latin typeface="Overpass" panose="00000500000000000000" pitchFamily="50" charset="0"/>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370319" y="3794760"/>
            <a:ext cx="3017520" cy="1477328"/>
          </a:xfrm>
          <a:prstGeom prst="rect">
            <a:avLst/>
          </a:prstGeom>
          <a:solidFill>
            <a:srgbClr val="F9E701"/>
          </a:solidFill>
          <a:ln>
            <a:solidFill>
              <a:srgbClr val="F9E701"/>
            </a:solidFill>
          </a:ln>
        </p:spPr>
        <p:txBody>
          <a:bodyPr wrap="square" rtlCol="0">
            <a:spAutoFit/>
          </a:bodyPr>
          <a:lstStyle/>
          <a:p>
            <a:endParaRPr lang="en-US" sz="2400"/>
          </a:p>
          <a:p>
            <a:pPr algn="ctr"/>
            <a:r>
              <a:rPr lang="en-GB" sz="2400" b="1">
                <a:solidFill>
                  <a:srgbClr val="2C2E8D"/>
                </a:solidFill>
              </a:rPr>
              <a:t>13 tonnes</a:t>
            </a:r>
            <a:br>
              <a:rPr lang="en-GB" sz="2400" b="1">
                <a:solidFill>
                  <a:srgbClr val="2C2E8D"/>
                </a:solidFill>
              </a:rPr>
            </a:br>
            <a:r>
              <a:rPr lang="en-GB" sz="2400" b="1">
                <a:solidFill>
                  <a:srgbClr val="2C2E8D"/>
                </a:solidFill>
              </a:rPr>
              <a:t>CO2e</a:t>
            </a:r>
            <a:br>
              <a:rPr lang="en-GB" b="1">
                <a:latin typeface="Overpass" panose="00000500000000000000" pitchFamily="50" charset="0"/>
              </a:rPr>
            </a:br>
            <a:endParaRPr lang="en-GB" b="1">
              <a:latin typeface="Overpass" panose="00000500000000000000" pitchFamily="50" charset="0"/>
            </a:endParaRPr>
          </a:p>
        </p:txBody>
      </p:sp>
      <p:pic>
        <p:nvPicPr>
          <p:cNvPr id="5" name="Graphic 4" descr="Thumbs up sign with solid fill">
            <a:extLst>
              <a:ext uri="{FF2B5EF4-FFF2-40B4-BE49-F238E27FC236}">
                <a16:creationId xmlns:a16="http://schemas.microsoft.com/office/drawing/2014/main" id="{C49AC08A-E5BE-9F4A-2E9B-02C281095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1919" y="2300318"/>
            <a:ext cx="914400" cy="914400"/>
          </a:xfrm>
          <a:prstGeom prst="rect">
            <a:avLst/>
          </a:prstGeom>
        </p:spPr>
      </p:pic>
      <p:pic>
        <p:nvPicPr>
          <p:cNvPr id="6" name="Graphic 5" descr="Thumbs up sign with solid fill">
            <a:extLst>
              <a:ext uri="{FF2B5EF4-FFF2-40B4-BE49-F238E27FC236}">
                <a16:creationId xmlns:a16="http://schemas.microsoft.com/office/drawing/2014/main" id="{4E810D96-91F3-BC66-0EAA-BFC90F7920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0732" y="4023238"/>
            <a:ext cx="914400" cy="914400"/>
          </a:xfrm>
          <a:prstGeom prst="rect">
            <a:avLst/>
          </a:prstGeom>
        </p:spPr>
      </p:pic>
      <p:pic>
        <p:nvPicPr>
          <p:cNvPr id="10" name="Graphic 9" descr="Thumbs up sign with solid fill">
            <a:extLst>
              <a:ext uri="{FF2B5EF4-FFF2-40B4-BE49-F238E27FC236}">
                <a16:creationId xmlns:a16="http://schemas.microsoft.com/office/drawing/2014/main" id="{FEC8DDF7-FB84-71EA-B443-DFD12922F8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5651" y="2300318"/>
            <a:ext cx="914400" cy="914400"/>
          </a:xfrm>
          <a:prstGeom prst="rect">
            <a:avLst/>
          </a:prstGeom>
        </p:spPr>
      </p:pic>
      <p:pic>
        <p:nvPicPr>
          <p:cNvPr id="11" name="Graphic 10" descr="Thumbs up sign with solid fill">
            <a:extLst>
              <a:ext uri="{FF2B5EF4-FFF2-40B4-BE49-F238E27FC236}">
                <a16:creationId xmlns:a16="http://schemas.microsoft.com/office/drawing/2014/main" id="{97FF76A8-1257-746B-AF05-5E55778C9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1919" y="3980304"/>
            <a:ext cx="914400" cy="914400"/>
          </a:xfrm>
          <a:prstGeom prst="rect">
            <a:avLst/>
          </a:prstGeom>
        </p:spPr>
      </p:pic>
    </p:spTree>
    <p:extLst>
      <p:ext uri="{BB962C8B-B14F-4D97-AF65-F5344CB8AC3E}">
        <p14:creationId xmlns:p14="http://schemas.microsoft.com/office/powerpoint/2010/main" val="302301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0D4E72-32FD-72F6-9490-8526CEF0DEBE}"/>
              </a:ext>
            </a:extLst>
          </p:cNvPr>
          <p:cNvSpPr txBox="1"/>
          <p:nvPr/>
        </p:nvSpPr>
        <p:spPr>
          <a:xfrm>
            <a:off x="3051143" y="3185136"/>
            <a:ext cx="6102283" cy="461665"/>
          </a:xfrm>
          <a:prstGeom prst="rect">
            <a:avLst/>
          </a:prstGeom>
          <a:noFill/>
        </p:spPr>
        <p:txBody>
          <a:bodyPr wrap="square">
            <a:spAutoFit/>
          </a:bodyPr>
          <a:lstStyle/>
          <a:p>
            <a:endParaRPr lang="en-GB" sz="2400"/>
          </a:p>
        </p:txBody>
      </p:sp>
      <p:sp>
        <p:nvSpPr>
          <p:cNvPr id="2" name="TextBox 1">
            <a:extLst>
              <a:ext uri="{FF2B5EF4-FFF2-40B4-BE49-F238E27FC236}">
                <a16:creationId xmlns:a16="http://schemas.microsoft.com/office/drawing/2014/main" id="{F3462148-A3E5-38B8-104A-7109553C52BA}"/>
              </a:ext>
            </a:extLst>
          </p:cNvPr>
          <p:cNvSpPr txBox="1"/>
          <p:nvPr/>
        </p:nvSpPr>
        <p:spPr>
          <a:xfrm>
            <a:off x="581573" y="1839975"/>
            <a:ext cx="513397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5 return flights from London to New York</a:t>
            </a:r>
            <a:b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br>
            <a:endParaRPr lang="en-US" sz="1600">
              <a:solidFill>
                <a:srgbClr val="2C2E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FEA9450C-D067-070B-ACA6-39D4FF1A1451}"/>
              </a:ext>
            </a:extLst>
          </p:cNvPr>
          <p:cNvSpPr txBox="1"/>
          <p:nvPr/>
        </p:nvSpPr>
        <p:spPr>
          <a:xfrm>
            <a:off x="5470652" y="2116012"/>
            <a:ext cx="14519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u="sng">
                <a:solidFill>
                  <a:srgbClr val="2C2E8D"/>
                </a:solidFill>
                <a:latin typeface="Open Sans" panose="020B0606030504020204" pitchFamily="34" charset="0"/>
                <a:ea typeface="Open Sans" panose="020B0606030504020204" pitchFamily="34" charset="0"/>
                <a:cs typeface="Open Sans" panose="020B0606030504020204" pitchFamily="34" charset="0"/>
              </a:rPr>
              <a:t>OR</a:t>
            </a:r>
            <a:endParaRPr lang="en-US" sz="1600" b="1" u="sng">
              <a:solidFill>
                <a:srgbClr val="2C2E8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E44A5867-2C7B-266D-3B80-0B4CEE85BBD0}"/>
              </a:ext>
            </a:extLst>
          </p:cNvPr>
          <p:cNvSpPr txBox="1"/>
          <p:nvPr/>
        </p:nvSpPr>
        <p:spPr>
          <a:xfrm>
            <a:off x="6677658" y="1842384"/>
            <a:ext cx="513397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2C2E8D"/>
                </a:solidFill>
                <a:latin typeface="Open Sans" panose="020B0606030504020204" pitchFamily="34" charset="0"/>
                <a:ea typeface="Open Sans" panose="020B0606030504020204" pitchFamily="34" charset="0"/>
                <a:cs typeface="Open Sans" panose="020B0606030504020204" pitchFamily="34" charset="0"/>
              </a:rPr>
              <a:t>Driving nearly 1.5 times around the world in a Ford Focus</a:t>
            </a:r>
            <a:endParaRPr lang="en-US" sz="1600">
              <a:solidFill>
                <a:srgbClr val="2C2E8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lane flying over Eiffel Tower&#10;&#10;Description automatically generated">
            <a:extLst>
              <a:ext uri="{FF2B5EF4-FFF2-40B4-BE49-F238E27FC236}">
                <a16:creationId xmlns:a16="http://schemas.microsoft.com/office/drawing/2014/main" id="{7F0590E6-EAEC-E968-E7B0-3D5A6C4ECF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419" y="2577677"/>
            <a:ext cx="2968910" cy="2968910"/>
          </a:xfrm>
          <a:prstGeom prst="rect">
            <a:avLst/>
          </a:prstGeom>
        </p:spPr>
      </p:pic>
      <p:pic>
        <p:nvPicPr>
          <p:cNvPr id="7" name="Picture 6" descr="A car on top of the earth&#10;&#10;Description automatically generated">
            <a:extLst>
              <a:ext uri="{FF2B5EF4-FFF2-40B4-BE49-F238E27FC236}">
                <a16:creationId xmlns:a16="http://schemas.microsoft.com/office/drawing/2014/main" id="{0F3A2F9C-E12D-3410-AA06-D166AB6001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0190" y="2828966"/>
            <a:ext cx="2968910" cy="2968910"/>
          </a:xfrm>
          <a:prstGeom prst="rect">
            <a:avLst/>
          </a:prstGeom>
        </p:spPr>
      </p:pic>
      <p:sp>
        <p:nvSpPr>
          <p:cNvPr id="8" name="TextBox 7">
            <a:extLst>
              <a:ext uri="{FF2B5EF4-FFF2-40B4-BE49-F238E27FC236}">
                <a16:creationId xmlns:a16="http://schemas.microsoft.com/office/drawing/2014/main" id="{7A9B32CD-0986-F76B-05F4-7FE62FA1F0B1}"/>
              </a:ext>
            </a:extLst>
          </p:cNvPr>
          <p:cNvSpPr txBox="1"/>
          <p:nvPr/>
        </p:nvSpPr>
        <p:spPr>
          <a:xfrm>
            <a:off x="370208" y="656855"/>
            <a:ext cx="10697080" cy="646331"/>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10 </a:t>
            </a:r>
            <a:r>
              <a:rPr lang="en-US" sz="3600" b="1" err="1">
                <a:solidFill>
                  <a:srgbClr val="2C2E8D"/>
                </a:solidFill>
                <a:latin typeface="+mj-lt"/>
                <a:ea typeface="La unica" panose="02000000000000000000" pitchFamily="2" charset="0"/>
                <a:cs typeface="Aharoni" panose="02010803020104030203" pitchFamily="2" charset="-79"/>
              </a:rPr>
              <a:t>tonnes</a:t>
            </a:r>
            <a:r>
              <a:rPr lang="en-US" sz="3600" b="1">
                <a:solidFill>
                  <a:srgbClr val="2C2E8D"/>
                </a:solidFill>
                <a:latin typeface="+mj-lt"/>
                <a:ea typeface="La unica" panose="02000000000000000000" pitchFamily="2" charset="0"/>
                <a:cs typeface="Aharoni" panose="02010803020104030203" pitchFamily="2" charset="-79"/>
              </a:rPr>
              <a:t> CO2e is the same as….</a:t>
            </a:r>
          </a:p>
        </p:txBody>
      </p:sp>
    </p:spTree>
    <p:extLst>
      <p:ext uri="{BB962C8B-B14F-4D97-AF65-F5344CB8AC3E}">
        <p14:creationId xmlns:p14="http://schemas.microsoft.com/office/powerpoint/2010/main" val="39847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16338" y="2665883"/>
            <a:ext cx="11759323" cy="646331"/>
          </a:xfrm>
          <a:prstGeom prst="rect">
            <a:avLst/>
          </a:prstGeom>
          <a:noFill/>
        </p:spPr>
        <p:txBody>
          <a:bodyPr wrap="square" rtlCol="0">
            <a:spAutoFit/>
          </a:bodyPr>
          <a:lstStyle/>
          <a:p>
            <a:pPr algn="ctr"/>
            <a:r>
              <a:rPr lang="en-US" sz="3600" b="1" u="sng">
                <a:solidFill>
                  <a:srgbClr val="2C2E8D"/>
                </a:solidFill>
                <a:latin typeface="+mj-lt"/>
                <a:ea typeface="La unica" panose="02000000000000000000" pitchFamily="2" charset="0"/>
                <a:cs typeface="Aharoni" panose="02010803020104030203" pitchFamily="2" charset="-79"/>
              </a:rPr>
              <a:t>Your</a:t>
            </a:r>
            <a:r>
              <a:rPr lang="en-US" sz="3600" b="1">
                <a:solidFill>
                  <a:srgbClr val="2C2E8D"/>
                </a:solidFill>
                <a:latin typeface="+mj-lt"/>
                <a:ea typeface="La unica" panose="02000000000000000000" pitchFamily="2" charset="0"/>
                <a:cs typeface="Aharoni" panose="02010803020104030203" pitchFamily="2" charset="-79"/>
              </a:rPr>
              <a:t> carbon footprint</a:t>
            </a:r>
          </a:p>
        </p:txBody>
      </p:sp>
    </p:spTree>
    <p:extLst>
      <p:ext uri="{BB962C8B-B14F-4D97-AF65-F5344CB8AC3E}">
        <p14:creationId xmlns:p14="http://schemas.microsoft.com/office/powerpoint/2010/main" val="135769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0D4E72-32FD-72F6-9490-8526CEF0DEBE}"/>
              </a:ext>
            </a:extLst>
          </p:cNvPr>
          <p:cNvSpPr txBox="1"/>
          <p:nvPr/>
        </p:nvSpPr>
        <p:spPr>
          <a:xfrm>
            <a:off x="3051143" y="3185136"/>
            <a:ext cx="6102283" cy="461665"/>
          </a:xfrm>
          <a:prstGeom prst="rect">
            <a:avLst/>
          </a:prstGeom>
          <a:noFill/>
        </p:spPr>
        <p:txBody>
          <a:bodyPr wrap="square">
            <a:spAutoFit/>
          </a:bodyPr>
          <a:lstStyle/>
          <a:p>
            <a:endParaRPr lang="en-GB" sz="2400"/>
          </a:p>
        </p:txBody>
      </p:sp>
      <p:sp>
        <p:nvSpPr>
          <p:cNvPr id="6" name="Rectangle 5">
            <a:extLst>
              <a:ext uri="{FF2B5EF4-FFF2-40B4-BE49-F238E27FC236}">
                <a16:creationId xmlns:a16="http://schemas.microsoft.com/office/drawing/2014/main" id="{04A7253D-489A-6458-8438-58A62C0ABCA6}"/>
              </a:ext>
            </a:extLst>
          </p:cNvPr>
          <p:cNvSpPr/>
          <p:nvPr/>
        </p:nvSpPr>
        <p:spPr>
          <a:xfrm>
            <a:off x="1194062" y="1793970"/>
            <a:ext cx="6371663"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A logo of a company&#10;&#10;Description automatically generated">
            <a:extLst>
              <a:ext uri="{FF2B5EF4-FFF2-40B4-BE49-F238E27FC236}">
                <a16:creationId xmlns:a16="http://schemas.microsoft.com/office/drawing/2014/main" id="{9679B10F-31C2-F8C2-B770-712D385257E0}"/>
              </a:ext>
            </a:extLst>
          </p:cNvPr>
          <p:cNvPicPr>
            <a:picLocks noChangeAspect="1"/>
          </p:cNvPicPr>
          <p:nvPr/>
        </p:nvPicPr>
        <p:blipFill>
          <a:blip r:embed="rId3"/>
          <a:stretch>
            <a:fillRect/>
          </a:stretch>
        </p:blipFill>
        <p:spPr>
          <a:xfrm>
            <a:off x="7868746" y="1491802"/>
            <a:ext cx="3386667" cy="3386667"/>
          </a:xfrm>
          <a:prstGeom prst="rect">
            <a:avLst/>
          </a:prstGeom>
        </p:spPr>
      </p:pic>
      <p:pic>
        <p:nvPicPr>
          <p:cNvPr id="8" name="Picture 7" descr="A black and white rectangle with white text&#10;&#10;Description automatically generated">
            <a:extLst>
              <a:ext uri="{FF2B5EF4-FFF2-40B4-BE49-F238E27FC236}">
                <a16:creationId xmlns:a16="http://schemas.microsoft.com/office/drawing/2014/main" id="{5C1D5253-4074-4ECD-BDB9-0549F9F6ADE0}"/>
              </a:ext>
            </a:extLst>
          </p:cNvPr>
          <p:cNvPicPr>
            <a:picLocks noChangeAspect="1"/>
          </p:cNvPicPr>
          <p:nvPr/>
        </p:nvPicPr>
        <p:blipFill>
          <a:blip r:embed="rId4"/>
          <a:stretch>
            <a:fillRect/>
          </a:stretch>
        </p:blipFill>
        <p:spPr>
          <a:xfrm>
            <a:off x="1855159" y="1591734"/>
            <a:ext cx="3911600" cy="3200400"/>
          </a:xfrm>
          <a:prstGeom prst="rect">
            <a:avLst/>
          </a:prstGeom>
        </p:spPr>
      </p:pic>
      <p:sp>
        <p:nvSpPr>
          <p:cNvPr id="10" name="TextBox 9">
            <a:extLst>
              <a:ext uri="{FF2B5EF4-FFF2-40B4-BE49-F238E27FC236}">
                <a16:creationId xmlns:a16="http://schemas.microsoft.com/office/drawing/2014/main" id="{6DC5F655-060B-904F-BACC-04DDD27921AB}"/>
              </a:ext>
            </a:extLst>
          </p:cNvPr>
          <p:cNvSpPr txBox="1"/>
          <p:nvPr/>
        </p:nvSpPr>
        <p:spPr>
          <a:xfrm>
            <a:off x="1550359" y="4903135"/>
            <a:ext cx="4521200" cy="461665"/>
          </a:xfrm>
          <a:prstGeom prst="rect">
            <a:avLst/>
          </a:prstGeom>
          <a:noFill/>
        </p:spPr>
        <p:txBody>
          <a:bodyPr wrap="square" rtlCol="0">
            <a:spAutoFit/>
          </a:bodyPr>
          <a:lstStyle/>
          <a:p>
            <a:pPr algn="ctr"/>
            <a:r>
              <a:rPr lang="en-US" sz="2400" err="1">
                <a:solidFill>
                  <a:srgbClr val="2C2E8D"/>
                </a:solidFill>
                <a:latin typeface="Avenir Next" panose="020B0503020202020204" pitchFamily="34" charset="0"/>
              </a:rPr>
              <a:t>www.footprint.wwf.org.uk</a:t>
            </a:r>
            <a:endParaRPr lang="en-US" sz="2400">
              <a:solidFill>
                <a:srgbClr val="2C2E8D"/>
              </a:solidFill>
              <a:latin typeface="Avenir Next" panose="020B0503020202020204" pitchFamily="34" charset="0"/>
            </a:endParaRPr>
          </a:p>
        </p:txBody>
      </p:sp>
      <p:sp>
        <p:nvSpPr>
          <p:cNvPr id="11" name="TextBox 10">
            <a:extLst>
              <a:ext uri="{FF2B5EF4-FFF2-40B4-BE49-F238E27FC236}">
                <a16:creationId xmlns:a16="http://schemas.microsoft.com/office/drawing/2014/main" id="{25CB8655-A991-BBA2-9126-28CB9DABC1D9}"/>
              </a:ext>
            </a:extLst>
          </p:cNvPr>
          <p:cNvSpPr txBox="1"/>
          <p:nvPr/>
        </p:nvSpPr>
        <p:spPr>
          <a:xfrm>
            <a:off x="7301480" y="4903134"/>
            <a:ext cx="4521200" cy="461665"/>
          </a:xfrm>
          <a:prstGeom prst="rect">
            <a:avLst/>
          </a:prstGeom>
          <a:noFill/>
        </p:spPr>
        <p:txBody>
          <a:bodyPr wrap="square" rtlCol="0">
            <a:spAutoFit/>
          </a:bodyPr>
          <a:lstStyle/>
          <a:p>
            <a:pPr algn="ctr"/>
            <a:r>
              <a:rPr lang="en-US" sz="2400" err="1">
                <a:solidFill>
                  <a:srgbClr val="2C2E8D"/>
                </a:solidFill>
                <a:latin typeface="Avenir Next" panose="020B0503020202020204" pitchFamily="34" charset="0"/>
              </a:rPr>
              <a:t>www.zero.giki.earth</a:t>
            </a:r>
            <a:endParaRPr lang="en-US" sz="2400">
              <a:solidFill>
                <a:srgbClr val="2C2E8D"/>
              </a:solidFill>
              <a:latin typeface="Avenir Next" panose="020B0503020202020204" pitchFamily="34" charset="0"/>
            </a:endParaRPr>
          </a:p>
        </p:txBody>
      </p:sp>
    </p:spTree>
    <p:extLst>
      <p:ext uri="{BB962C8B-B14F-4D97-AF65-F5344CB8AC3E}">
        <p14:creationId xmlns:p14="http://schemas.microsoft.com/office/powerpoint/2010/main" val="163482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0D4E72-32FD-72F6-9490-8526CEF0DEBE}"/>
              </a:ext>
            </a:extLst>
          </p:cNvPr>
          <p:cNvSpPr txBox="1"/>
          <p:nvPr/>
        </p:nvSpPr>
        <p:spPr>
          <a:xfrm>
            <a:off x="3051143" y="3185136"/>
            <a:ext cx="6102283" cy="461665"/>
          </a:xfrm>
          <a:prstGeom prst="rect">
            <a:avLst/>
          </a:prstGeom>
          <a:noFill/>
        </p:spPr>
        <p:txBody>
          <a:bodyPr wrap="square">
            <a:spAutoFit/>
          </a:bodyPr>
          <a:lstStyle/>
          <a:p>
            <a:endParaRPr lang="en-GB" sz="2400"/>
          </a:p>
        </p:txBody>
      </p:sp>
      <p:sp>
        <p:nvSpPr>
          <p:cNvPr id="6" name="Rectangle 5">
            <a:extLst>
              <a:ext uri="{FF2B5EF4-FFF2-40B4-BE49-F238E27FC236}">
                <a16:creationId xmlns:a16="http://schemas.microsoft.com/office/drawing/2014/main" id="{04A7253D-489A-6458-8438-58A62C0ABCA6}"/>
              </a:ext>
            </a:extLst>
          </p:cNvPr>
          <p:cNvSpPr/>
          <p:nvPr/>
        </p:nvSpPr>
        <p:spPr>
          <a:xfrm>
            <a:off x="2632364" y="1995055"/>
            <a:ext cx="5486400"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descr="Chart&#10;&#10;Description automatically generated">
            <a:extLst>
              <a:ext uri="{FF2B5EF4-FFF2-40B4-BE49-F238E27FC236}">
                <a16:creationId xmlns:a16="http://schemas.microsoft.com/office/drawing/2014/main" id="{37F93EB4-E4A5-E1E4-201E-48268F7F78BB}"/>
              </a:ext>
            </a:extLst>
          </p:cNvPr>
          <p:cNvPicPr>
            <a:picLocks noChangeAspect="1"/>
          </p:cNvPicPr>
          <p:nvPr/>
        </p:nvPicPr>
        <p:blipFill>
          <a:blip r:embed="rId3"/>
          <a:stretch>
            <a:fillRect/>
          </a:stretch>
        </p:blipFill>
        <p:spPr>
          <a:xfrm>
            <a:off x="62732" y="1533910"/>
            <a:ext cx="6691760" cy="3764115"/>
          </a:xfrm>
          <a:prstGeom prst="rect">
            <a:avLst/>
          </a:prstGeom>
        </p:spPr>
      </p:pic>
      <p:pic>
        <p:nvPicPr>
          <p:cNvPr id="8" name="Picture 7" descr="Chart, sunburst chart&#10;&#10;Description automatically generated">
            <a:extLst>
              <a:ext uri="{FF2B5EF4-FFF2-40B4-BE49-F238E27FC236}">
                <a16:creationId xmlns:a16="http://schemas.microsoft.com/office/drawing/2014/main" id="{91371EF0-081B-D489-DA32-144993E41968}"/>
              </a:ext>
            </a:extLst>
          </p:cNvPr>
          <p:cNvPicPr>
            <a:picLocks noChangeAspect="1"/>
          </p:cNvPicPr>
          <p:nvPr/>
        </p:nvPicPr>
        <p:blipFill>
          <a:blip r:embed="rId4"/>
          <a:stretch>
            <a:fillRect/>
          </a:stretch>
        </p:blipFill>
        <p:spPr>
          <a:xfrm>
            <a:off x="7160701" y="1995055"/>
            <a:ext cx="4326845" cy="2986543"/>
          </a:xfrm>
          <a:prstGeom prst="rect">
            <a:avLst/>
          </a:prstGeom>
        </p:spPr>
      </p:pic>
    </p:spTree>
    <p:extLst>
      <p:ext uri="{BB962C8B-B14F-4D97-AF65-F5344CB8AC3E}">
        <p14:creationId xmlns:p14="http://schemas.microsoft.com/office/powerpoint/2010/main" val="31373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782B63-8811-5721-46BF-F371E73C2863}"/>
              </a:ext>
            </a:extLst>
          </p:cNvPr>
          <p:cNvSpPr txBox="1"/>
          <p:nvPr/>
        </p:nvSpPr>
        <p:spPr>
          <a:xfrm>
            <a:off x="432677" y="2426013"/>
            <a:ext cx="11759323" cy="1200329"/>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But your impact is about more than just </a:t>
            </a:r>
            <a:br>
              <a:rPr lang="en-US" sz="3600" b="1">
                <a:solidFill>
                  <a:srgbClr val="2C2E8D"/>
                </a:solidFill>
                <a:latin typeface="+mj-lt"/>
                <a:ea typeface="La unica" panose="02000000000000000000" pitchFamily="2" charset="0"/>
                <a:cs typeface="Aharoni" panose="02010803020104030203" pitchFamily="2" charset="-79"/>
              </a:rPr>
            </a:br>
            <a:r>
              <a:rPr lang="en-US" sz="3600" b="1">
                <a:solidFill>
                  <a:srgbClr val="2C2E8D"/>
                </a:solidFill>
                <a:latin typeface="+mj-lt"/>
                <a:ea typeface="La unica" panose="02000000000000000000" pitchFamily="2" charset="0"/>
                <a:cs typeface="Aharoni" panose="02010803020104030203" pitchFamily="2" charset="-79"/>
              </a:rPr>
              <a:t>your carbon footprint…</a:t>
            </a:r>
          </a:p>
        </p:txBody>
      </p:sp>
    </p:spTree>
    <p:extLst>
      <p:ext uri="{BB962C8B-B14F-4D97-AF65-F5344CB8AC3E}">
        <p14:creationId xmlns:p14="http://schemas.microsoft.com/office/powerpoint/2010/main" val="22026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02D2524-C2F0-3631-E65D-7FC8AE37EF41}"/>
              </a:ext>
            </a:extLst>
          </p:cNvPr>
          <p:cNvPicPr>
            <a:picLocks noChangeAspect="1"/>
          </p:cNvPicPr>
          <p:nvPr/>
        </p:nvPicPr>
        <p:blipFill>
          <a:blip r:embed="rId3"/>
          <a:stretch>
            <a:fillRect/>
          </a:stretch>
        </p:blipFill>
        <p:spPr>
          <a:xfrm>
            <a:off x="255484" y="157388"/>
            <a:ext cx="10927481" cy="6146709"/>
          </a:xfrm>
          <a:prstGeom prst="rect">
            <a:avLst/>
          </a:prstGeom>
        </p:spPr>
      </p:pic>
      <p:sp>
        <p:nvSpPr>
          <p:cNvPr id="5" name="Rectangle 4">
            <a:extLst>
              <a:ext uri="{FF2B5EF4-FFF2-40B4-BE49-F238E27FC236}">
                <a16:creationId xmlns:a16="http://schemas.microsoft.com/office/drawing/2014/main" id="{13D82939-C2A2-B861-F485-F1782B8EF236}"/>
              </a:ext>
            </a:extLst>
          </p:cNvPr>
          <p:cNvSpPr/>
          <p:nvPr/>
        </p:nvSpPr>
        <p:spPr>
          <a:xfrm>
            <a:off x="882506" y="1016940"/>
            <a:ext cx="6718444" cy="1859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03AE7A43-70B9-3A3B-DE6D-DA69886F6BB2}"/>
              </a:ext>
            </a:extLst>
          </p:cNvPr>
          <p:cNvSpPr txBox="1"/>
          <p:nvPr/>
        </p:nvSpPr>
        <p:spPr>
          <a:xfrm>
            <a:off x="2005479" y="1099106"/>
            <a:ext cx="5595471" cy="1815882"/>
          </a:xfrm>
          <a:prstGeom prst="rect">
            <a:avLst/>
          </a:prstGeom>
          <a:noFill/>
        </p:spPr>
        <p:txBody>
          <a:bodyPr wrap="square" rtlCol="0">
            <a:spAutoFit/>
          </a:bodyPr>
          <a:lstStyle/>
          <a:p>
            <a:r>
              <a:rPr lang="en-US" sz="1400">
                <a:solidFill>
                  <a:srgbClr val="2C2E8D"/>
                </a:solidFill>
              </a:rPr>
              <a:t>Enter: the “climate shadow”, a concept that I created to help each of us visualize how the sum of our life’s choices influence the climate emergency. Think of your climate shadow as a dark shape stretching out behind you. Everywhere you go, it goes too, tallying not just your air conditioning use and the gas mileage of your car, but also how you vote…where you work, how invest your money, how much you talk about climate change, and whether your words amplify urgency, apathy, or denial.”</a:t>
            </a:r>
          </a:p>
        </p:txBody>
      </p:sp>
      <p:sp>
        <p:nvSpPr>
          <p:cNvPr id="7" name="Rectangle 6">
            <a:extLst>
              <a:ext uri="{FF2B5EF4-FFF2-40B4-BE49-F238E27FC236}">
                <a16:creationId xmlns:a16="http://schemas.microsoft.com/office/drawing/2014/main" id="{C214704A-63FE-91E0-309A-DF1CFF22CBEB}"/>
              </a:ext>
            </a:extLst>
          </p:cNvPr>
          <p:cNvSpPr/>
          <p:nvPr/>
        </p:nvSpPr>
        <p:spPr>
          <a:xfrm>
            <a:off x="3845445" y="3250964"/>
            <a:ext cx="6718443" cy="2132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169E673D-4293-9D08-A4F5-EFF6A3C40916}"/>
              </a:ext>
            </a:extLst>
          </p:cNvPr>
          <p:cNvSpPr txBox="1"/>
          <p:nvPr/>
        </p:nvSpPr>
        <p:spPr>
          <a:xfrm>
            <a:off x="3746732" y="3462972"/>
            <a:ext cx="5595471" cy="1708160"/>
          </a:xfrm>
          <a:prstGeom prst="rect">
            <a:avLst/>
          </a:prstGeom>
          <a:noFill/>
        </p:spPr>
        <p:txBody>
          <a:bodyPr wrap="square" rtlCol="0">
            <a:spAutoFit/>
          </a:bodyPr>
          <a:lstStyle/>
          <a:p>
            <a:r>
              <a:rPr lang="en-US" sz="1500">
                <a:solidFill>
                  <a:srgbClr val="2C2E8D"/>
                </a:solidFill>
              </a:rPr>
              <a:t>The power or your climate shadow is that, unlike a carbon footprint, it includes actions that defy easy calculation (which as Greta’s #</a:t>
            </a:r>
            <a:r>
              <a:rPr lang="en-US" sz="1500" err="1">
                <a:solidFill>
                  <a:srgbClr val="2C2E8D"/>
                </a:solidFill>
              </a:rPr>
              <a:t>FridaysforFuture</a:t>
            </a:r>
            <a:r>
              <a:rPr lang="en-US" sz="1500">
                <a:solidFill>
                  <a:srgbClr val="2C2E8D"/>
                </a:solidFill>
              </a:rPr>
              <a:t> strike showed us, almost all high impact actions do). The climate shadow also includes contagious behaviors, like installing solar panels, giving up flying, or talking about climate change in everyday conversation.”</a:t>
            </a:r>
          </a:p>
        </p:txBody>
      </p:sp>
    </p:spTree>
    <p:extLst>
      <p:ext uri="{BB962C8B-B14F-4D97-AF65-F5344CB8AC3E}">
        <p14:creationId xmlns:p14="http://schemas.microsoft.com/office/powerpoint/2010/main" val="322972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16338" y="2854726"/>
            <a:ext cx="11759323" cy="646331"/>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School carbon footprints</a:t>
            </a:r>
          </a:p>
        </p:txBody>
      </p:sp>
    </p:spTree>
    <p:extLst>
      <p:ext uri="{BB962C8B-B14F-4D97-AF65-F5344CB8AC3E}">
        <p14:creationId xmlns:p14="http://schemas.microsoft.com/office/powerpoint/2010/main" val="15040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E0BA7-63B0-214A-DA9C-4DB623FE3E59}"/>
            </a:ext>
          </a:extLst>
        </p:cNvPr>
        <p:cNvGrpSpPr/>
        <p:nvPr/>
      </p:nvGrpSpPr>
      <p:grpSpPr>
        <a:xfrm>
          <a:off x="0" y="0"/>
          <a:ext cx="0" cy="0"/>
          <a:chOff x="0" y="0"/>
          <a:chExt cx="0" cy="0"/>
        </a:xfrm>
      </p:grpSpPr>
      <p:pic>
        <p:nvPicPr>
          <p:cNvPr id="3" name="Picture 2" descr="A chart with numbers and percentages&#10;&#10;AI-generated content may be incorrect.">
            <a:extLst>
              <a:ext uri="{FF2B5EF4-FFF2-40B4-BE49-F238E27FC236}">
                <a16:creationId xmlns:a16="http://schemas.microsoft.com/office/drawing/2014/main" id="{764F44D7-4F79-1AD3-02BB-C63CF142B2A1}"/>
              </a:ext>
            </a:extLst>
          </p:cNvPr>
          <p:cNvPicPr>
            <a:picLocks noChangeAspect="1"/>
          </p:cNvPicPr>
          <p:nvPr/>
        </p:nvPicPr>
        <p:blipFill>
          <a:blip r:embed="rId2"/>
          <a:stretch>
            <a:fillRect/>
          </a:stretch>
        </p:blipFill>
        <p:spPr>
          <a:xfrm>
            <a:off x="835728" y="2011886"/>
            <a:ext cx="6662316" cy="3789142"/>
          </a:xfrm>
          <a:prstGeom prst="rect">
            <a:avLst/>
          </a:prstGeom>
        </p:spPr>
      </p:pic>
      <p:sp>
        <p:nvSpPr>
          <p:cNvPr id="2" name="Title 1">
            <a:extLst>
              <a:ext uri="{FF2B5EF4-FFF2-40B4-BE49-F238E27FC236}">
                <a16:creationId xmlns:a16="http://schemas.microsoft.com/office/drawing/2014/main" id="{C05A8032-2D7A-C079-385D-60B5863F06A7}"/>
              </a:ext>
            </a:extLst>
          </p:cNvPr>
          <p:cNvSpPr>
            <a:spLocks noGrp="1"/>
          </p:cNvSpPr>
          <p:nvPr>
            <p:ph type="title"/>
          </p:nvPr>
        </p:nvSpPr>
        <p:spPr>
          <a:xfrm>
            <a:off x="488430" y="240211"/>
            <a:ext cx="10515600" cy="1325563"/>
          </a:xfrm>
        </p:spPr>
        <p:txBody>
          <a:bodyPr/>
          <a:lstStyle/>
          <a:p>
            <a:r>
              <a:rPr lang="en-GB">
                <a:latin typeface="Open Sans"/>
                <a:ea typeface="Open Sans"/>
                <a:cs typeface="Open Sans"/>
              </a:rPr>
              <a:t>XXX Primary School’s </a:t>
            </a:r>
            <a:br>
              <a:rPr lang="en-GB">
                <a:latin typeface="Open Sans"/>
                <a:ea typeface="Open Sans"/>
                <a:cs typeface="Open Sans"/>
              </a:rPr>
            </a:br>
            <a:r>
              <a:rPr lang="en-GB">
                <a:latin typeface="Open Sans"/>
                <a:ea typeface="Open Sans"/>
                <a:cs typeface="Open Sans"/>
              </a:rPr>
              <a:t>Count Your Carbon score</a:t>
            </a:r>
          </a:p>
        </p:txBody>
      </p:sp>
      <p:sp>
        <p:nvSpPr>
          <p:cNvPr id="7" name="Content Placeholder 2">
            <a:extLst>
              <a:ext uri="{FF2B5EF4-FFF2-40B4-BE49-F238E27FC236}">
                <a16:creationId xmlns:a16="http://schemas.microsoft.com/office/drawing/2014/main" id="{41216651-8083-9DD2-8A8A-62040A8E3980}"/>
              </a:ext>
            </a:extLst>
          </p:cNvPr>
          <p:cNvSpPr txBox="1">
            <a:spLocks/>
          </p:cNvSpPr>
          <p:nvPr/>
        </p:nvSpPr>
        <p:spPr>
          <a:xfrm>
            <a:off x="838200" y="2141533"/>
            <a:ext cx="10515600"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solidFill>
                <a:srgbClr val="2C2E8D"/>
              </a:solidFill>
            </a:endParaRPr>
          </a:p>
        </p:txBody>
      </p:sp>
      <p:sp>
        <p:nvSpPr>
          <p:cNvPr id="16" name="Text Placeholder 2">
            <a:extLst>
              <a:ext uri="{FF2B5EF4-FFF2-40B4-BE49-F238E27FC236}">
                <a16:creationId xmlns:a16="http://schemas.microsoft.com/office/drawing/2014/main" id="{61B73EB8-1D25-E278-05C8-BBF3EBEA3BBD}"/>
              </a:ext>
            </a:extLst>
          </p:cNvPr>
          <p:cNvSpPr txBox="1">
            <a:spLocks/>
          </p:cNvSpPr>
          <p:nvPr/>
        </p:nvSpPr>
        <p:spPr>
          <a:xfrm>
            <a:off x="8876725" y="2368663"/>
            <a:ext cx="2716097" cy="2746808"/>
          </a:xfrm>
          <a:prstGeom prst="rect">
            <a:avLst/>
          </a:prstGeom>
          <a:ln>
            <a:solidFill>
              <a:srgbClr val="2C2E8D"/>
            </a:solidFill>
          </a:ln>
        </p:spPr>
        <p:txBody>
          <a:bodyPr lIns="91440" tIns="45720" rIns="91440" bIns="45720" anchor="t">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br>
              <a:rPr lang="en-GB" sz="1800">
                <a:latin typeface="Overpass Light"/>
                <a:cs typeface="Arial"/>
              </a:rPr>
            </a:br>
            <a:r>
              <a:rPr lang="en-GB" sz="1800" b="1">
                <a:latin typeface="Overpass Light"/>
                <a:cs typeface="Arial"/>
              </a:rPr>
              <a:t>Total score: 383.72 tonnes CO2e.</a:t>
            </a:r>
            <a:br>
              <a:rPr lang="en-GB" sz="1800" b="1">
                <a:latin typeface="Overpass Light"/>
                <a:cs typeface="Arial"/>
              </a:rPr>
            </a:br>
            <a:r>
              <a:rPr lang="en-GB" sz="1800" b="1">
                <a:latin typeface="Overpass Light"/>
                <a:cs typeface="Arial"/>
              </a:rPr>
              <a:t>(updated with HDP data)</a:t>
            </a:r>
            <a:br>
              <a:rPr lang="en-GB" sz="1800" b="1">
                <a:latin typeface="Overpass Light"/>
                <a:cs typeface="Arial"/>
              </a:rPr>
            </a:br>
            <a:br>
              <a:rPr lang="en-GB" sz="1800" b="1">
                <a:latin typeface="Overpass Light"/>
                <a:cs typeface="Arial"/>
              </a:rPr>
            </a:br>
            <a:r>
              <a:rPr lang="en-GB" sz="1800">
                <a:latin typeface="Overpass Light"/>
                <a:cs typeface="Arial"/>
              </a:rPr>
              <a:t>This equates to approximately </a:t>
            </a:r>
            <a:r>
              <a:rPr lang="en-GB" sz="1800" b="1">
                <a:latin typeface="Overpass Light"/>
                <a:cs typeface="Arial"/>
              </a:rPr>
              <a:t>0.99</a:t>
            </a:r>
            <a:r>
              <a:rPr lang="en-GB" sz="1800">
                <a:latin typeface="Overpass Light"/>
                <a:cs typeface="Arial"/>
              </a:rPr>
              <a:t> tonnes CO2e per pupil.</a:t>
            </a:r>
            <a:br>
              <a:rPr lang="en-GB" sz="1800">
                <a:latin typeface="Overpass Light"/>
                <a:cs typeface="Arial"/>
              </a:rPr>
            </a:br>
            <a:r>
              <a:rPr lang="en-GB" sz="1800">
                <a:latin typeface="Overpass Light"/>
                <a:cs typeface="Arial"/>
              </a:rPr>
              <a:t>The average for a primary school from our data set is </a:t>
            </a:r>
            <a:r>
              <a:rPr lang="en-GB" sz="1800" b="1">
                <a:latin typeface="Overpass Light"/>
                <a:cs typeface="Arial"/>
              </a:rPr>
              <a:t>1.1</a:t>
            </a:r>
            <a:r>
              <a:rPr lang="en-GB" sz="1800">
                <a:latin typeface="Overpass Light"/>
                <a:cs typeface="Arial"/>
              </a:rPr>
              <a:t> tonnes CO2e per pupil.</a:t>
            </a:r>
            <a:br>
              <a:rPr lang="en-GB" sz="1800">
                <a:latin typeface="Overpass Light"/>
                <a:cs typeface="Arial"/>
              </a:rPr>
            </a:br>
            <a:endParaRPr lang="en-GB" sz="1800">
              <a:latin typeface="Overpass Light"/>
              <a:cs typeface="Arial"/>
            </a:endParaRPr>
          </a:p>
        </p:txBody>
      </p:sp>
      <p:pic>
        <p:nvPicPr>
          <p:cNvPr id="4" name="Picture 3" descr="A white and orange sign with white text&#10;&#10;Description automatically generated">
            <a:extLst>
              <a:ext uri="{FF2B5EF4-FFF2-40B4-BE49-F238E27FC236}">
                <a16:creationId xmlns:a16="http://schemas.microsoft.com/office/drawing/2014/main" id="{B68E14B8-185C-B4D6-0BA0-77D51566B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7323" y="5318601"/>
            <a:ext cx="1517042" cy="761655"/>
          </a:xfrm>
          <a:prstGeom prst="rect">
            <a:avLst/>
          </a:prstGeom>
        </p:spPr>
      </p:pic>
    </p:spTree>
    <p:extLst>
      <p:ext uri="{BB962C8B-B14F-4D97-AF65-F5344CB8AC3E}">
        <p14:creationId xmlns:p14="http://schemas.microsoft.com/office/powerpoint/2010/main" val="346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D034B-354F-14C1-2ADF-7BD2519707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E0A05F-1A0E-E3E2-143D-0D4F4ED2718C}"/>
              </a:ext>
            </a:extLst>
          </p:cNvPr>
          <p:cNvSpPr txBox="1"/>
          <p:nvPr/>
        </p:nvSpPr>
        <p:spPr>
          <a:xfrm>
            <a:off x="690253" y="725908"/>
            <a:ext cx="9477080" cy="1015663"/>
          </a:xfrm>
          <a:prstGeom prst="rect">
            <a:avLst/>
          </a:prstGeom>
          <a:noFill/>
        </p:spPr>
        <p:txBody>
          <a:bodyPr wrap="square" rtlCol="0">
            <a:spAutoFit/>
          </a:bodyPr>
          <a:lstStyle/>
          <a:p>
            <a:r>
              <a:rPr lang="en-US" sz="3600" b="1">
                <a:solidFill>
                  <a:srgbClr val="2C2E8D"/>
                </a:solidFill>
                <a:latin typeface="+mj-lt"/>
                <a:ea typeface="La unica" panose="02000000000000000000" pitchFamily="2" charset="0"/>
                <a:cs typeface="Aharoni" panose="02010803020104030203" pitchFamily="2" charset="-79"/>
              </a:rPr>
              <a:t>Agenda</a:t>
            </a:r>
          </a:p>
          <a:p>
            <a:endParaRPr lang="en-US" sz="2400"/>
          </a:p>
        </p:txBody>
      </p:sp>
      <p:sp>
        <p:nvSpPr>
          <p:cNvPr id="4" name="TextBox 3">
            <a:extLst>
              <a:ext uri="{FF2B5EF4-FFF2-40B4-BE49-F238E27FC236}">
                <a16:creationId xmlns:a16="http://schemas.microsoft.com/office/drawing/2014/main" id="{D183150E-18E1-3121-AFFA-FD556B247D26}"/>
              </a:ext>
            </a:extLst>
          </p:cNvPr>
          <p:cNvSpPr txBox="1"/>
          <p:nvPr/>
        </p:nvSpPr>
        <p:spPr>
          <a:xfrm>
            <a:off x="6459323" y="2011050"/>
            <a:ext cx="4683413" cy="1200329"/>
          </a:xfrm>
          <a:prstGeom prst="rect">
            <a:avLst/>
          </a:prstGeom>
          <a:solidFill>
            <a:srgbClr val="F9E701"/>
          </a:solidFill>
          <a:ln>
            <a:solidFill>
              <a:srgbClr val="F9E701"/>
            </a:solid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Two – The Science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Climate science 101</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Talking climate</a:t>
            </a:r>
          </a:p>
        </p:txBody>
      </p:sp>
      <p:sp>
        <p:nvSpPr>
          <p:cNvPr id="7" name="TextBox 6">
            <a:extLst>
              <a:ext uri="{FF2B5EF4-FFF2-40B4-BE49-F238E27FC236}">
                <a16:creationId xmlns:a16="http://schemas.microsoft.com/office/drawing/2014/main" id="{66234C74-97D7-E990-1498-C9D330E2DF6C}"/>
              </a:ext>
            </a:extLst>
          </p:cNvPr>
          <p:cNvSpPr txBox="1"/>
          <p:nvPr/>
        </p:nvSpPr>
        <p:spPr>
          <a:xfrm>
            <a:off x="1260894" y="3480858"/>
            <a:ext cx="5061529" cy="1559222"/>
          </a:xfrm>
          <a:prstGeom prst="rect">
            <a:avLst/>
          </a:prstGeom>
          <a:solidFill>
            <a:srgbClr val="F9E701"/>
          </a:solidFill>
          <a:ln>
            <a:solidFill>
              <a:srgbClr val="F9E701"/>
            </a:solidFill>
          </a:ln>
        </p:spPr>
        <p:style>
          <a:lnRef idx="2">
            <a:schemeClr val="accent4">
              <a:shade val="50000"/>
            </a:schemeClr>
          </a:lnRef>
          <a:fillRef idx="1">
            <a:schemeClr val="accent4"/>
          </a:fillRef>
          <a:effectRef idx="0">
            <a:schemeClr val="accent4"/>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Three - The Impact</a:t>
            </a:r>
            <a:br>
              <a:rPr lang="en-US" sz="2400" b="1">
                <a:solidFill>
                  <a:srgbClr val="2C2E8D"/>
                </a:solidFill>
                <a:latin typeface="Open Sans" panose="020B0606030504020204" pitchFamily="34" charset="0"/>
                <a:ea typeface="La unica" panose="02000000000000000000" pitchFamily="2" charset="0"/>
                <a:cs typeface="Aharoni" panose="02010803020104030203" pitchFamily="2" charset="-79"/>
              </a:rPr>
            </a:br>
            <a:r>
              <a:rPr lang="en-US" sz="2400">
                <a:solidFill>
                  <a:srgbClr val="2C2E8D"/>
                </a:solidFill>
                <a:latin typeface="Open Sans" panose="020B0606030504020204" pitchFamily="34" charset="0"/>
              </a:rPr>
              <a:t>- Climate impact</a:t>
            </a:r>
          </a:p>
          <a:p>
            <a:r>
              <a:rPr lang="en-US" sz="2400">
                <a:solidFill>
                  <a:srgbClr val="2C2E8D"/>
                </a:solidFill>
                <a:latin typeface="Open Sans" panose="020B0606030504020204" pitchFamily="34" charset="0"/>
              </a:rPr>
              <a:t>- Adaptation and risk</a:t>
            </a:r>
          </a:p>
          <a:p>
            <a:r>
              <a:rPr lang="en-US" sz="2400">
                <a:solidFill>
                  <a:srgbClr val="2C2E8D"/>
                </a:solidFill>
                <a:latin typeface="Open Sans" panose="020B0606030504020204" pitchFamily="34" charset="0"/>
              </a:rPr>
              <a:t>- Carbon footprints</a:t>
            </a:r>
          </a:p>
        </p:txBody>
      </p:sp>
      <p:sp>
        <p:nvSpPr>
          <p:cNvPr id="9" name="TextBox 8">
            <a:extLst>
              <a:ext uri="{FF2B5EF4-FFF2-40B4-BE49-F238E27FC236}">
                <a16:creationId xmlns:a16="http://schemas.microsoft.com/office/drawing/2014/main" id="{10547D9A-E8F5-CBB8-EB4D-7CE5A532EEA1}"/>
              </a:ext>
            </a:extLst>
          </p:cNvPr>
          <p:cNvSpPr txBox="1"/>
          <p:nvPr/>
        </p:nvSpPr>
        <p:spPr>
          <a:xfrm>
            <a:off x="6467388" y="3429000"/>
            <a:ext cx="4675348" cy="1569660"/>
          </a:xfrm>
          <a:prstGeom prst="rect">
            <a:avLst/>
          </a:prstGeom>
          <a:solidFill>
            <a:srgbClr val="F9E701"/>
          </a:solidFill>
          <a:ln>
            <a:solidFill>
              <a:srgbClr val="F9E701"/>
            </a:solidFill>
          </a:ln>
        </p:spPr>
        <p:style>
          <a:lnRef idx="3">
            <a:schemeClr val="lt1"/>
          </a:lnRef>
          <a:fillRef idx="1">
            <a:schemeClr val="accent1"/>
          </a:fillRef>
          <a:effectRef idx="1">
            <a:schemeClr val="accent1"/>
          </a:effectRef>
          <a:fontRef idx="minor">
            <a:schemeClr val="lt1"/>
          </a:fontRef>
        </p:style>
        <p:txBody>
          <a:bodyPr wrap="square" lIns="91440" tIns="45720" rIns="91440" bIns="45720" rtlCol="0" anchor="t">
            <a:spAutoFit/>
          </a:bodyPr>
          <a:lstStyle/>
          <a:p>
            <a:r>
              <a:rPr lang="en-US" sz="2400" b="1">
                <a:solidFill>
                  <a:srgbClr val="2C2E8D"/>
                </a:solidFill>
                <a:latin typeface="Open Sans" panose="020B0606030504020204" pitchFamily="34" charset="0"/>
                <a:ea typeface="La unica" panose="02000000000000000000" pitchFamily="2" charset="0"/>
                <a:cs typeface="Aharoni"/>
              </a:rPr>
              <a:t>Workshop Four – The Future</a:t>
            </a:r>
            <a:br>
              <a:rPr lang="en-US" sz="2400">
                <a:solidFill>
                  <a:srgbClr val="2C2E8D"/>
                </a:solidFill>
                <a:latin typeface="Open Sans" panose="020B0606030504020204" pitchFamily="34" charset="0"/>
              </a:rPr>
            </a:br>
            <a:r>
              <a:rPr lang="en-US" sz="2400">
                <a:solidFill>
                  <a:srgbClr val="2C2E8D"/>
                </a:solidFill>
                <a:latin typeface="Open Sans" panose="020B0606030504020204" pitchFamily="34" charset="0"/>
              </a:rPr>
              <a:t>- What action has been taken</a:t>
            </a:r>
          </a:p>
          <a:p>
            <a:r>
              <a:rPr lang="en-US" sz="2400">
                <a:solidFill>
                  <a:srgbClr val="2C2E8D"/>
                </a:solidFill>
                <a:latin typeface="Open Sans" panose="020B0606030504020204" pitchFamily="34" charset="0"/>
              </a:rPr>
              <a:t>- Looking ahead</a:t>
            </a:r>
          </a:p>
          <a:p>
            <a:r>
              <a:rPr lang="en-US" sz="2400">
                <a:solidFill>
                  <a:srgbClr val="2C2E8D"/>
                </a:solidFill>
                <a:latin typeface="Open Sans" panose="020B0606030504020204" pitchFamily="34" charset="0"/>
              </a:rPr>
              <a:t>- Carbon Literacy Pledges</a:t>
            </a:r>
          </a:p>
        </p:txBody>
      </p:sp>
      <p:sp>
        <p:nvSpPr>
          <p:cNvPr id="6" name="TextBox 5">
            <a:extLst>
              <a:ext uri="{FF2B5EF4-FFF2-40B4-BE49-F238E27FC236}">
                <a16:creationId xmlns:a16="http://schemas.microsoft.com/office/drawing/2014/main" id="{FA022BFB-E5A2-D08E-C240-0089E2E4D60B}"/>
              </a:ext>
            </a:extLst>
          </p:cNvPr>
          <p:cNvSpPr txBox="1"/>
          <p:nvPr/>
        </p:nvSpPr>
        <p:spPr>
          <a:xfrm>
            <a:off x="1260894" y="2011050"/>
            <a:ext cx="5061529" cy="1200329"/>
          </a:xfrm>
          <a:prstGeom prst="rect">
            <a:avLst/>
          </a:prstGeom>
          <a:solidFill>
            <a:srgbClr val="F9E701"/>
          </a:solidFill>
          <a:ln>
            <a:solidFill>
              <a:srgbClr val="F9E701"/>
            </a:solidFill>
          </a:ln>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r>
              <a:rPr lang="en-US" sz="2400" b="1">
                <a:solidFill>
                  <a:srgbClr val="2C2E8D"/>
                </a:solidFill>
                <a:ea typeface="+mn-lt"/>
                <a:cs typeface="+mn-lt"/>
              </a:rPr>
              <a:t>Workshop One - Getting Started</a:t>
            </a:r>
            <a:endParaRPr lang="en-US" b="1">
              <a:solidFill>
                <a:srgbClr val="2C2E8D"/>
              </a:solidFill>
              <a:ea typeface="+mn-lt"/>
              <a:cs typeface="+mn-lt"/>
            </a:endParaRPr>
          </a:p>
          <a:p>
            <a:pPr marL="342900" indent="-342900">
              <a:buFont typeface="Calibri"/>
              <a:buChar char="-"/>
            </a:pPr>
            <a:r>
              <a:rPr lang="en-US" sz="2400">
                <a:solidFill>
                  <a:srgbClr val="2C2E8D"/>
                </a:solidFill>
                <a:ea typeface="+mn-lt"/>
                <a:cs typeface="+mn-lt"/>
              </a:rPr>
              <a:t>Carbon </a:t>
            </a:r>
            <a:r>
              <a:rPr lang="en-US" sz="2400" err="1">
                <a:solidFill>
                  <a:srgbClr val="2C2E8D"/>
                </a:solidFill>
                <a:ea typeface="+mn-lt"/>
                <a:cs typeface="+mn-lt"/>
              </a:rPr>
              <a:t>footprinting</a:t>
            </a:r>
            <a:r>
              <a:rPr lang="en-US" sz="2400">
                <a:solidFill>
                  <a:srgbClr val="2C2E8D"/>
                </a:solidFill>
                <a:ea typeface="+mn-lt"/>
                <a:cs typeface="+mn-lt"/>
              </a:rPr>
              <a:t> </a:t>
            </a:r>
            <a:endParaRPr lang="en-US">
              <a:solidFill>
                <a:srgbClr val="2C2E8D"/>
              </a:solidFill>
              <a:ea typeface="+mn-lt"/>
              <a:cs typeface="+mn-lt"/>
            </a:endParaRPr>
          </a:p>
          <a:p>
            <a:pPr marL="342900" indent="-342900">
              <a:buFont typeface="Calibri"/>
              <a:buChar char="-"/>
            </a:pPr>
            <a:r>
              <a:rPr lang="en-US" sz="2400">
                <a:solidFill>
                  <a:srgbClr val="2C2E8D"/>
                </a:solidFill>
                <a:ea typeface="+mn-lt"/>
                <a:cs typeface="+mn-lt"/>
              </a:rPr>
              <a:t>Saving energy:</a:t>
            </a:r>
            <a:endParaRPr lang="en-US">
              <a:solidFill>
                <a:srgbClr val="2C2E8D"/>
              </a:solidFill>
              <a:ea typeface="+mn-lt"/>
              <a:cs typeface="+mn-lt"/>
            </a:endParaRPr>
          </a:p>
        </p:txBody>
      </p:sp>
      <p:sp>
        <p:nvSpPr>
          <p:cNvPr id="5" name="Arrow: Left 4">
            <a:extLst>
              <a:ext uri="{FF2B5EF4-FFF2-40B4-BE49-F238E27FC236}">
                <a16:creationId xmlns:a16="http://schemas.microsoft.com/office/drawing/2014/main" id="{6D856C72-7AB9-A88D-B21A-81709890EE7E}"/>
              </a:ext>
            </a:extLst>
          </p:cNvPr>
          <p:cNvSpPr/>
          <p:nvPr/>
        </p:nvSpPr>
        <p:spPr>
          <a:xfrm>
            <a:off x="10755416" y="4146693"/>
            <a:ext cx="1364136" cy="847819"/>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4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3A1058F-1D83-9AAB-A372-31D1E3060182}"/>
                  </a:ext>
                </a:extLst>
              </p14:cNvPr>
              <p14:cNvContentPartPr/>
              <p14:nvPr/>
            </p14:nvContentPartPr>
            <p14:xfrm>
              <a:off x="3865811" y="1602983"/>
              <a:ext cx="480" cy="480"/>
            </p14:xfrm>
          </p:contentPart>
        </mc:Choice>
        <mc:Fallback xmlns="">
          <p:pic>
            <p:nvPicPr>
              <p:cNvPr id="5" name="Ink 4">
                <a:extLst>
                  <a:ext uri="{FF2B5EF4-FFF2-40B4-BE49-F238E27FC236}">
                    <a16:creationId xmlns:a16="http://schemas.microsoft.com/office/drawing/2014/main" id="{43A1058F-1D83-9AAB-A372-31D1E3060182}"/>
                  </a:ext>
                </a:extLst>
              </p:cNvPr>
              <p:cNvPicPr/>
              <p:nvPr/>
            </p:nvPicPr>
            <p:blipFill>
              <a:blip r:embed="rId4"/>
              <a:stretch>
                <a:fillRect/>
              </a:stretch>
            </p:blipFill>
            <p:spPr>
              <a:xfrm>
                <a:off x="3853811" y="1590983"/>
                <a:ext cx="24000" cy="24000"/>
              </a:xfrm>
              <a:prstGeom prst="rect">
                <a:avLst/>
              </a:prstGeom>
            </p:spPr>
          </p:pic>
        </mc:Fallback>
      </mc:AlternateContent>
      <p:pic>
        <p:nvPicPr>
          <p:cNvPr id="3" name="Picture 2" descr="Text, whiteboard&#10;&#10;Description automatically generated">
            <a:extLst>
              <a:ext uri="{FF2B5EF4-FFF2-40B4-BE49-F238E27FC236}">
                <a16:creationId xmlns:a16="http://schemas.microsoft.com/office/drawing/2014/main" id="{84CB3055-8F90-83DB-C05B-79E13028928F}"/>
              </a:ext>
            </a:extLst>
          </p:cNvPr>
          <p:cNvPicPr>
            <a:picLocks noChangeAspect="1"/>
          </p:cNvPicPr>
          <p:nvPr/>
        </p:nvPicPr>
        <p:blipFill>
          <a:blip r:embed="rId5"/>
          <a:stretch>
            <a:fillRect/>
          </a:stretch>
        </p:blipFill>
        <p:spPr>
          <a:xfrm>
            <a:off x="3865811" y="1360361"/>
            <a:ext cx="4110419" cy="4868651"/>
          </a:xfrm>
          <a:prstGeom prst="rect">
            <a:avLst/>
          </a:prstGeom>
        </p:spPr>
      </p:pic>
      <p:sp>
        <p:nvSpPr>
          <p:cNvPr id="4" name="TextBox 3">
            <a:extLst>
              <a:ext uri="{FF2B5EF4-FFF2-40B4-BE49-F238E27FC236}">
                <a16:creationId xmlns:a16="http://schemas.microsoft.com/office/drawing/2014/main" id="{B8111494-0CC7-E317-2272-90771214186D}"/>
              </a:ext>
            </a:extLst>
          </p:cNvPr>
          <p:cNvSpPr txBox="1"/>
          <p:nvPr/>
        </p:nvSpPr>
        <p:spPr>
          <a:xfrm>
            <a:off x="132296" y="5497639"/>
            <a:ext cx="6103088" cy="523220"/>
          </a:xfrm>
          <a:prstGeom prst="rect">
            <a:avLst/>
          </a:prstGeom>
          <a:noFill/>
        </p:spPr>
        <p:txBody>
          <a:bodyPr wrap="square">
            <a:spAutoFit/>
          </a:bodyPr>
          <a:lstStyle/>
          <a:p>
            <a:pPr marL="76198">
              <a:spcBef>
                <a:spcPts val="1333"/>
              </a:spcBef>
              <a:buClr>
                <a:schemeClr val="accent1"/>
              </a:buClr>
              <a:buSzPct val="80000"/>
            </a:pPr>
            <a:r>
              <a:rPr lang="en-US" sz="1400">
                <a:solidFill>
                  <a:srgbClr val="2C2E8D"/>
                </a:solidFill>
                <a:latin typeface="Overpass" panose="00000500000000000000" pitchFamily="50" charset="0"/>
              </a:rPr>
              <a:t>Image credit: Prof Kimberley Nicholas</a:t>
            </a:r>
            <a:br>
              <a:rPr lang="en-US" sz="1400">
                <a:solidFill>
                  <a:srgbClr val="2C2E8D"/>
                </a:solidFill>
                <a:latin typeface="Overpass" panose="00000500000000000000" pitchFamily="50" charset="0"/>
              </a:rPr>
            </a:br>
            <a:r>
              <a:rPr lang="en-US" sz="1400" err="1">
                <a:solidFill>
                  <a:srgbClr val="2C2E8D"/>
                </a:solidFill>
                <a:latin typeface="Overpass" panose="00000500000000000000" pitchFamily="50" charset="0"/>
              </a:rPr>
              <a:t>www.kimnicholas.com</a:t>
            </a:r>
            <a:endParaRPr lang="en-US" sz="1400">
              <a:solidFill>
                <a:srgbClr val="2C2E8D"/>
              </a:solidFill>
              <a:latin typeface="Overpass" panose="00000500000000000000" pitchFamily="50" charset="0"/>
            </a:endParaRPr>
          </a:p>
        </p:txBody>
      </p:sp>
      <p:sp>
        <p:nvSpPr>
          <p:cNvPr id="6" name="Right Arrow 17">
            <a:extLst>
              <a:ext uri="{FF2B5EF4-FFF2-40B4-BE49-F238E27FC236}">
                <a16:creationId xmlns:a16="http://schemas.microsoft.com/office/drawing/2014/main" id="{0166DEFE-6281-D655-8719-8E9C2CE11CF9}"/>
              </a:ext>
            </a:extLst>
          </p:cNvPr>
          <p:cNvSpPr/>
          <p:nvPr/>
        </p:nvSpPr>
        <p:spPr>
          <a:xfrm rot="10800000">
            <a:off x="6235384" y="4143290"/>
            <a:ext cx="1561611" cy="389641"/>
          </a:xfrm>
          <a:prstGeom prst="rightArrow">
            <a:avLst/>
          </a:prstGeom>
          <a:solidFill>
            <a:srgbClr val="F9E701"/>
          </a:solidFill>
          <a:ln>
            <a:solidFill>
              <a:srgbClr val="F9E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E96477B-277F-9ED1-F9CE-0463AD3E007C}"/>
              </a:ext>
            </a:extLst>
          </p:cNvPr>
          <p:cNvSpPr>
            <a:spLocks noGrp="1"/>
          </p:cNvSpPr>
          <p:nvPr>
            <p:ph type="title"/>
          </p:nvPr>
        </p:nvSpPr>
        <p:spPr>
          <a:xfrm>
            <a:off x="132296" y="277420"/>
            <a:ext cx="10515600" cy="1325563"/>
          </a:xfrm>
        </p:spPr>
        <p:txBody>
          <a:bodyPr/>
          <a:lstStyle/>
          <a:p>
            <a:r>
              <a:rPr lang="en-US" sz="3600" b="1">
                <a:ea typeface="La unica" panose="02000000000000000000" pitchFamily="2" charset="0"/>
                <a:cs typeface="Aharoni" panose="02010803020104030203" pitchFamily="2" charset="-79"/>
              </a:rPr>
              <a:t>Climate Science in twelve words…</a:t>
            </a:r>
            <a:br>
              <a:rPr lang="en-US" sz="4400" b="1">
                <a:latin typeface="Overpass" panose="00000500000000000000" pitchFamily="50" charset="0"/>
                <a:ea typeface="La unica" panose="02000000000000000000" pitchFamily="2" charset="0"/>
                <a:cs typeface="Aharoni" panose="02010803020104030203" pitchFamily="2" charset="-79"/>
              </a:rPr>
            </a:br>
            <a:endParaRPr lang="en-GB"/>
          </a:p>
        </p:txBody>
      </p:sp>
    </p:spTree>
    <p:extLst>
      <p:ext uri="{BB962C8B-B14F-4D97-AF65-F5344CB8AC3E}">
        <p14:creationId xmlns:p14="http://schemas.microsoft.com/office/powerpoint/2010/main" val="296631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0" y="2582755"/>
            <a:ext cx="11759323" cy="646331"/>
          </a:xfrm>
          <a:prstGeom prst="rect">
            <a:avLst/>
          </a:prstGeom>
          <a:noFill/>
        </p:spPr>
        <p:txBody>
          <a:bodyPr wrap="square" rtlCol="0">
            <a:spAutoFit/>
          </a:bodyPr>
          <a:lstStyle/>
          <a:p>
            <a:pPr algn="ctr"/>
            <a:r>
              <a:rPr lang="en-US" sz="3600" b="1">
                <a:solidFill>
                  <a:srgbClr val="2C2E8D"/>
                </a:solidFill>
                <a:latin typeface="+mj-lt"/>
                <a:ea typeface="La unica" panose="02000000000000000000" pitchFamily="2" charset="0"/>
                <a:cs typeface="Aharoni" panose="02010803020104030203" pitchFamily="2" charset="-79"/>
              </a:rPr>
              <a:t>Questions?</a:t>
            </a:r>
          </a:p>
        </p:txBody>
      </p:sp>
    </p:spTree>
    <p:extLst>
      <p:ext uri="{BB962C8B-B14F-4D97-AF65-F5344CB8AC3E}">
        <p14:creationId xmlns:p14="http://schemas.microsoft.com/office/powerpoint/2010/main" val="7424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173EE-E890-D44E-BBFF-C2443BB90961}"/>
              </a:ext>
            </a:extLst>
          </p:cNvPr>
          <p:cNvSpPr txBox="1"/>
          <p:nvPr/>
        </p:nvSpPr>
        <p:spPr>
          <a:xfrm>
            <a:off x="1721" y="1510120"/>
            <a:ext cx="12179639" cy="93633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2" name="Title 1">
            <a:extLst>
              <a:ext uri="{FF2B5EF4-FFF2-40B4-BE49-F238E27FC236}">
                <a16:creationId xmlns:a16="http://schemas.microsoft.com/office/drawing/2014/main" id="{8AFC8666-72D1-31C1-297C-D32AAD6AE77F}"/>
              </a:ext>
            </a:extLst>
          </p:cNvPr>
          <p:cNvSpPr>
            <a:spLocks noGrp="1"/>
          </p:cNvSpPr>
          <p:nvPr>
            <p:ph type="title"/>
          </p:nvPr>
        </p:nvSpPr>
        <p:spPr>
          <a:xfrm>
            <a:off x="193431" y="142390"/>
            <a:ext cx="5709139" cy="645625"/>
          </a:xfrm>
        </p:spPr>
        <p:txBody>
          <a:bodyPr/>
          <a:lstStyle/>
          <a:p>
            <a:r>
              <a:rPr lang="en-GB"/>
              <a:t>Funding opportunities</a:t>
            </a:r>
          </a:p>
        </p:txBody>
      </p:sp>
      <p:sp>
        <p:nvSpPr>
          <p:cNvPr id="3" name="Content Placeholder 2">
            <a:extLst>
              <a:ext uri="{FF2B5EF4-FFF2-40B4-BE49-F238E27FC236}">
                <a16:creationId xmlns:a16="http://schemas.microsoft.com/office/drawing/2014/main" id="{6ED48DC8-81E8-EADA-5538-33B0A65A0979}"/>
              </a:ext>
            </a:extLst>
          </p:cNvPr>
          <p:cNvSpPr>
            <a:spLocks noGrp="1"/>
          </p:cNvSpPr>
          <p:nvPr>
            <p:ph idx="1"/>
          </p:nvPr>
        </p:nvSpPr>
        <p:spPr>
          <a:xfrm>
            <a:off x="451339" y="1016732"/>
            <a:ext cx="5931877" cy="4327892"/>
          </a:xfrm>
          <a:solidFill>
            <a:schemeClr val="bg1"/>
          </a:solidFill>
        </p:spPr>
        <p:txBody>
          <a:bodyPr vert="horz" lIns="91440" tIns="45720" rIns="91440" bIns="45720" rtlCol="0" anchor="t">
            <a:noAutofit/>
          </a:bodyPr>
          <a:lstStyle/>
          <a:p>
            <a:pPr marL="227965" indent="-227965"/>
            <a:r>
              <a:rPr lang="en-GB" sz="1100" u="sng">
                <a:solidFill>
                  <a:srgbClr val="0070C0"/>
                </a:solidFill>
                <a:latin typeface="Aptos"/>
                <a:ea typeface="Open Sans"/>
                <a:cs typeface="Open Sans"/>
                <a:hlinkClick r:id="rId2">
                  <a:extLst>
                    <a:ext uri="{A12FA001-AC4F-418D-AE19-62706E023703}">
                      <ahyp:hlinkClr xmlns:ahyp="http://schemas.microsoft.com/office/drawing/2018/hyperlinkcolor" val="tx"/>
                    </a:ext>
                  </a:extLst>
                </a:hlinkClick>
              </a:rPr>
              <a:t>https://www.stormsaver.com/about-stormsaver-and-water-reuse/rainwater-harvesting-news/suds-for-schools-</a:t>
            </a:r>
            <a:endParaRPr lang="en-US" sz="1100" u="sng">
              <a:solidFill>
                <a:srgbClr val="0070C0"/>
              </a:solidFill>
              <a:latin typeface="Aptos"/>
              <a:ea typeface="Open Sans"/>
              <a:cs typeface="Open Sans"/>
            </a:endParaRPr>
          </a:p>
          <a:p>
            <a:pPr marL="227965" indent="-227965"/>
            <a:r>
              <a:rPr lang="en-GB" sz="1100" u="sng">
                <a:solidFill>
                  <a:srgbClr val="0070C0"/>
                </a:solidFill>
                <a:latin typeface="Aptos"/>
                <a:ea typeface="Open Sans"/>
                <a:cs typeface="Open Sans"/>
                <a:hlinkClick r:id="rId3">
                  <a:extLst>
                    <a:ext uri="{A12FA001-AC4F-418D-AE19-62706E023703}">
                      <ahyp:hlinkClr xmlns:ahyp="http://schemas.microsoft.com/office/drawing/2018/hyperlinkcolor" val="tx"/>
                    </a:ext>
                  </a:extLst>
                </a:hlinkClick>
              </a:rPr>
              <a:t>https://buyingforschools.blog.gov.uk/2023/12/04/sustainable-drainage-systems-for-schools-environmentally-friendly-flood-prevention/</a:t>
            </a:r>
            <a:endParaRPr lang="en-GB" sz="1100" u="sng">
              <a:solidFill>
                <a:srgbClr val="0070C0"/>
              </a:solidFill>
              <a:latin typeface="Aptos"/>
              <a:ea typeface="Open Sans"/>
              <a:cs typeface="Open Sans"/>
            </a:endParaRPr>
          </a:p>
          <a:p>
            <a:pPr marL="227965" indent="-227965"/>
            <a:r>
              <a:rPr lang="en-GB" sz="1100" u="sng">
                <a:solidFill>
                  <a:srgbClr val="0070C0"/>
                </a:solidFill>
                <a:latin typeface="Aptos"/>
                <a:ea typeface="Open Sans"/>
                <a:cs typeface="Open Sans"/>
                <a:hlinkClick r:id="rId4">
                  <a:extLst>
                    <a:ext uri="{A12FA001-AC4F-418D-AE19-62706E023703}">
                      <ahyp:hlinkClr xmlns:ahyp="http://schemas.microsoft.com/office/drawing/2018/hyperlinkcolor" val="tx"/>
                    </a:ext>
                  </a:extLst>
                </a:hlinkClick>
              </a:rPr>
              <a:t>https://www.susdrain.org</a:t>
            </a:r>
            <a:endParaRPr lang="en-GB" sz="1100" u="sng">
              <a:solidFill>
                <a:srgbClr val="0070C0"/>
              </a:solidFill>
              <a:latin typeface="Aptos"/>
              <a:ea typeface="Open Sans"/>
              <a:cs typeface="Open Sans"/>
            </a:endParaRPr>
          </a:p>
          <a:p>
            <a:pPr marL="0" indent="0">
              <a:buNone/>
            </a:pPr>
            <a:endParaRPr lang="en-GB" sz="1100" u="sng">
              <a:solidFill>
                <a:srgbClr val="0070C0"/>
              </a:solidFill>
              <a:latin typeface="Aptos"/>
              <a:ea typeface="Open Sans"/>
              <a:cs typeface="Open Sans"/>
            </a:endParaRPr>
          </a:p>
          <a:p>
            <a:pPr marL="227965" indent="-227965"/>
            <a:r>
              <a:rPr lang="en-GB" sz="1100" u="sng">
                <a:solidFill>
                  <a:srgbClr val="000000"/>
                </a:solidFill>
                <a:latin typeface="Aptos"/>
                <a:hlinkClick r:id="rId5">
                  <a:extLst>
                    <a:ext uri="{A12FA001-AC4F-418D-AE19-62706E023703}">
                      <ahyp:hlinkClr xmlns:ahyp="http://schemas.microsoft.com/office/drawing/2018/hyperlinkcolor" val="tx"/>
                    </a:ext>
                  </a:extLst>
                </a:hlinkClick>
              </a:rPr>
              <a:t>Free Trees for Schools and Communities - Woodland Trust</a:t>
            </a:r>
            <a:endParaRPr lang="en-GB" sz="1100">
              <a:solidFill>
                <a:srgbClr val="000000"/>
              </a:solidFill>
              <a:latin typeface="Aptos"/>
            </a:endParaRPr>
          </a:p>
          <a:p>
            <a:pPr marL="399415" indent="-171450"/>
            <a:r>
              <a:rPr lang="en-GB" sz="1100">
                <a:solidFill>
                  <a:srgbClr val="000000"/>
                </a:solidFill>
                <a:latin typeface="Aptos"/>
                <a:ea typeface="Open Sans"/>
                <a:cs typeface="Open Sans"/>
              </a:rPr>
              <a:t>Applications are expected to close in August 2025</a:t>
            </a:r>
          </a:p>
          <a:p>
            <a:pPr marL="227965" indent="-227965"/>
            <a:r>
              <a:rPr lang="en-GB" sz="1100" u="sng">
                <a:solidFill>
                  <a:srgbClr val="000000"/>
                </a:solidFill>
                <a:latin typeface="Aptos"/>
                <a:hlinkClick r:id="rId6"/>
              </a:rPr>
              <a:t>carbonfootprint.com</a:t>
            </a:r>
            <a:r>
              <a:rPr lang="en-GB" sz="1100" u="sng">
                <a:solidFill>
                  <a:srgbClr val="000000"/>
                </a:solidFill>
                <a:latin typeface="Aptos"/>
                <a:hlinkClick r:id="rId7"/>
              </a:rPr>
              <a:t> - School Tree Application</a:t>
            </a:r>
            <a:endParaRPr lang="en-GB" sz="1100">
              <a:solidFill>
                <a:srgbClr val="000000"/>
              </a:solidFill>
              <a:latin typeface="Aptos"/>
            </a:endParaRPr>
          </a:p>
          <a:p>
            <a:pPr marL="399415" indent="-171450"/>
            <a:r>
              <a:rPr lang="en-GB" sz="1100">
                <a:solidFill>
                  <a:srgbClr val="000000"/>
                </a:solidFill>
                <a:latin typeface="Aptos"/>
                <a:ea typeface="Open Sans"/>
                <a:cs typeface="Open Sans"/>
              </a:rPr>
              <a:t>You can make your application at any time so that you can be considered for our next order of trees. There is no closing date.</a:t>
            </a:r>
          </a:p>
          <a:p>
            <a:pPr marL="227965" indent="-227965"/>
            <a:r>
              <a:rPr lang="en-GB" sz="1100" u="sng">
                <a:solidFill>
                  <a:srgbClr val="000000"/>
                </a:solidFill>
                <a:latin typeface="Aptos"/>
                <a:hlinkClick r:id="rId8"/>
              </a:rPr>
              <a:t>Trees for Schools, Apply for Free Trees</a:t>
            </a:r>
            <a:endParaRPr lang="en-GB" sz="1100">
              <a:solidFill>
                <a:srgbClr val="000000"/>
              </a:solidFill>
              <a:latin typeface="Aptos"/>
            </a:endParaRPr>
          </a:p>
          <a:p>
            <a:pPr marL="399415" indent="-171450"/>
            <a:r>
              <a:rPr lang="en-GB" sz="1100">
                <a:solidFill>
                  <a:srgbClr val="000000"/>
                </a:solidFill>
                <a:latin typeface="Aptos"/>
                <a:ea typeface="Open Sans"/>
                <a:cs typeface="Open Sans"/>
              </a:rPr>
              <a:t>The planting season usually runs from November through to March but you can make your application at any time. There is no closing date. </a:t>
            </a:r>
          </a:p>
          <a:p>
            <a:pPr marL="227965" indent="-227965"/>
            <a:r>
              <a:rPr lang="en-GB" sz="1100" u="sng">
                <a:solidFill>
                  <a:srgbClr val="000000"/>
                </a:solidFill>
                <a:latin typeface="Aptos"/>
                <a:hlinkClick r:id="rId9"/>
              </a:rPr>
              <a:t>Info for Schools — Earth Restoration Service</a:t>
            </a:r>
            <a:endParaRPr lang="en-GB" sz="1100">
              <a:solidFill>
                <a:srgbClr val="000000"/>
              </a:solidFill>
              <a:latin typeface="Aptos"/>
            </a:endParaRPr>
          </a:p>
          <a:p>
            <a:pPr marL="399415" indent="-171450"/>
            <a:r>
              <a:rPr lang="en-GB" sz="1100">
                <a:solidFill>
                  <a:srgbClr val="000000"/>
                </a:solidFill>
                <a:latin typeface="Aptos"/>
                <a:ea typeface="Open Sans"/>
                <a:cs typeface="Open Sans"/>
              </a:rPr>
              <a:t>Schools may apply at any time, but it is not until September to October that the service will inform schools if they have been selected to receive trees and/or wildflowers.</a:t>
            </a:r>
          </a:p>
          <a:p>
            <a:pPr marL="227965" indent="-227965"/>
            <a:r>
              <a:rPr lang="en-GB" sz="1100" u="sng">
                <a:solidFill>
                  <a:srgbClr val="000000"/>
                </a:solidFill>
                <a:latin typeface="Aptos"/>
                <a:hlinkClick r:id="rId10"/>
              </a:rPr>
              <a:t>School Garden Grants | School Food Matters</a:t>
            </a:r>
            <a:endParaRPr lang="en-GB" sz="1100">
              <a:solidFill>
                <a:srgbClr val="000000"/>
              </a:solidFill>
              <a:latin typeface="Aptos"/>
            </a:endParaRPr>
          </a:p>
          <a:p>
            <a:pPr marL="399415" indent="-171450"/>
            <a:r>
              <a:rPr lang="en-GB" sz="1100">
                <a:solidFill>
                  <a:srgbClr val="000000"/>
                </a:solidFill>
                <a:latin typeface="Aptos"/>
                <a:ea typeface="Open Sans"/>
                <a:cs typeface="Open Sans"/>
              </a:rPr>
              <a:t>The 2025 applications have not opened yet. Schools can sign up to </a:t>
            </a:r>
            <a:r>
              <a:rPr lang="en-GB" sz="1100" u="sng">
                <a:solidFill>
                  <a:srgbClr val="000000"/>
                </a:solidFill>
                <a:latin typeface="Aptos"/>
                <a:ea typeface="Open Sans"/>
                <a:cs typeface="Open Sans"/>
                <a:hlinkClick r:id="rId11"/>
              </a:rPr>
              <a:t>this link</a:t>
            </a:r>
            <a:r>
              <a:rPr lang="en-GB" sz="1100">
                <a:solidFill>
                  <a:srgbClr val="000000"/>
                </a:solidFill>
                <a:latin typeface="Aptos"/>
                <a:ea typeface="Open Sans"/>
                <a:cs typeface="Open Sans"/>
              </a:rPr>
              <a:t> to be notified of when the applications open.</a:t>
            </a:r>
          </a:p>
          <a:p>
            <a:pPr marL="227965" indent="-227965"/>
            <a:endParaRPr lang="en-GB" sz="1100">
              <a:solidFill>
                <a:srgbClr val="000000"/>
              </a:solidFill>
              <a:latin typeface="Aptos"/>
              <a:ea typeface="Open Sans"/>
              <a:cs typeface="Open Sans"/>
            </a:endParaRPr>
          </a:p>
        </p:txBody>
      </p:sp>
      <p:sp>
        <p:nvSpPr>
          <p:cNvPr id="5" name="TextBox 4">
            <a:extLst>
              <a:ext uri="{FF2B5EF4-FFF2-40B4-BE49-F238E27FC236}">
                <a16:creationId xmlns:a16="http://schemas.microsoft.com/office/drawing/2014/main" id="{B92C2185-E2CF-E997-5D1C-DB7F18631749}"/>
              </a:ext>
            </a:extLst>
          </p:cNvPr>
          <p:cNvSpPr txBox="1"/>
          <p:nvPr/>
        </p:nvSpPr>
        <p:spPr>
          <a:xfrm>
            <a:off x="6963509" y="1512277"/>
            <a:ext cx="4724399"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7965"/>
            <a:endParaRPr lang="en-US" sz="1200">
              <a:latin typeface="Aptos"/>
              <a:cs typeface="Arial"/>
            </a:endParaRPr>
          </a:p>
          <a:p>
            <a:pPr marL="228600" indent="-228600">
              <a:buFont typeface=""/>
              <a:buChar char="•"/>
            </a:pPr>
            <a:r>
              <a:rPr lang="en-GB" sz="1200" u="sng">
                <a:solidFill>
                  <a:srgbClr val="0563C1"/>
                </a:solidFill>
                <a:latin typeface="Aptos"/>
                <a:cs typeface="Arial"/>
                <a:hlinkClick r:id="rId12"/>
              </a:rPr>
              <a:t>MPGA - Grants</a:t>
            </a:r>
            <a:r>
              <a:rPr lang="en-GB" sz="1200">
                <a:latin typeface="Aptos"/>
                <a:cs typeface="Arial"/>
              </a:rPr>
              <a:t>​</a:t>
            </a:r>
          </a:p>
          <a:p>
            <a:pPr marL="399415" indent="-171450">
              <a:buFont typeface=""/>
              <a:buChar char="•"/>
            </a:pPr>
            <a:r>
              <a:rPr lang="en-GB" sz="1200">
                <a:latin typeface="Aptos"/>
                <a:cs typeface="Arial"/>
              </a:rPr>
              <a:t>There are four application rounds each year with the deadlines for: End of February, End of May, End of August, End of November</a:t>
            </a:r>
            <a:r>
              <a:rPr lang="en-US" sz="1200">
                <a:latin typeface="Aptos"/>
                <a:cs typeface="Arial"/>
              </a:rPr>
              <a:t>​</a:t>
            </a:r>
            <a:endParaRPr lang="en-US"/>
          </a:p>
          <a:p>
            <a:pPr marL="228600" indent="-228600">
              <a:buFont typeface=""/>
              <a:buChar char="•"/>
            </a:pPr>
            <a:r>
              <a:rPr lang="en-GB" sz="1200" u="sng">
                <a:solidFill>
                  <a:srgbClr val="0563C1"/>
                </a:solidFill>
                <a:latin typeface="Aptos"/>
                <a:cs typeface="Arial"/>
                <a:hlinkClick r:id="rId5">
                  <a:extLst>
                    <a:ext uri="{A12FA001-AC4F-418D-AE19-62706E023703}">
                      <ahyp:hlinkClr xmlns:ahyp="http://schemas.microsoft.com/office/drawing/2018/hyperlinkcolor" val="tx"/>
                    </a:ext>
                  </a:extLst>
                </a:hlinkClick>
              </a:rPr>
              <a:t>Free Trees for Schools and Communities</a:t>
            </a:r>
            <a:r>
              <a:rPr lang="en-GB" sz="1200">
                <a:latin typeface="Aptos"/>
                <a:cs typeface="Arial"/>
              </a:rPr>
              <a:t>​</a:t>
            </a:r>
          </a:p>
          <a:p>
            <a:pPr marL="399415" indent="-171450">
              <a:buFont typeface=""/>
              <a:buChar char="•"/>
            </a:pPr>
            <a:r>
              <a:rPr lang="en-GB" sz="1200">
                <a:latin typeface="Aptos"/>
                <a:cs typeface="Arial"/>
              </a:rPr>
              <a:t>Applications are expected to close in August ahead of the November delivery.</a:t>
            </a:r>
            <a:r>
              <a:rPr lang="en-US" sz="1200">
                <a:latin typeface="Aptos"/>
                <a:cs typeface="Arial"/>
              </a:rPr>
              <a:t>​</a:t>
            </a:r>
          </a:p>
          <a:p>
            <a:pPr marL="228600" indent="-228600">
              <a:buFont typeface=""/>
              <a:buChar char="•"/>
            </a:pPr>
            <a:r>
              <a:rPr lang="en-GB" sz="1200" u="sng">
                <a:solidFill>
                  <a:srgbClr val="0563C1"/>
                </a:solidFill>
                <a:latin typeface="Aptos"/>
                <a:cs typeface="Arial"/>
                <a:hlinkClick r:id="rId7"/>
              </a:rPr>
              <a:t>carbonfootprint.com - School Tree Application</a:t>
            </a:r>
            <a:r>
              <a:rPr lang="en-GB" sz="1200">
                <a:latin typeface="Aptos"/>
                <a:cs typeface="Arial"/>
              </a:rPr>
              <a:t>​</a:t>
            </a:r>
          </a:p>
          <a:p>
            <a:pPr marL="399415" indent="-171450">
              <a:buFont typeface=""/>
              <a:buChar char="•"/>
            </a:pPr>
            <a:r>
              <a:rPr lang="en-GB" sz="1200">
                <a:latin typeface="Aptos"/>
                <a:cs typeface="Arial"/>
              </a:rPr>
              <a:t>You can make your application at any time so that your school can be kept in mind for the next order of trees.</a:t>
            </a:r>
            <a:r>
              <a:rPr lang="en-US" sz="1200">
                <a:latin typeface="Aptos"/>
                <a:cs typeface="Arial"/>
              </a:rPr>
              <a:t>​</a:t>
            </a:r>
            <a:endParaRPr lang="en-US" sz="1200">
              <a:solidFill>
                <a:srgbClr val="000000"/>
              </a:solidFill>
              <a:latin typeface="Aptos"/>
              <a:cs typeface="Arial"/>
            </a:endParaRPr>
          </a:p>
          <a:p>
            <a:pPr marL="228600" indent="-228600">
              <a:buFont typeface=""/>
              <a:buChar char="•"/>
            </a:pPr>
            <a:r>
              <a:rPr lang="en-GB" sz="1200" u="sng">
                <a:solidFill>
                  <a:srgbClr val="0563C1"/>
                </a:solidFill>
                <a:latin typeface="Aptos"/>
                <a:cs typeface="Arial"/>
                <a:hlinkClick r:id="rId13"/>
              </a:rPr>
              <a:t>Science Grant Scheme | Edina Trust</a:t>
            </a:r>
            <a:r>
              <a:rPr lang="en-GB" sz="1200">
                <a:latin typeface="Aptos"/>
                <a:cs typeface="Arial"/>
              </a:rPr>
              <a:t>​</a:t>
            </a:r>
          </a:p>
          <a:p>
            <a:pPr marL="399415" indent="-171450">
              <a:buFont typeface=""/>
              <a:buChar char="•"/>
            </a:pPr>
            <a:r>
              <a:rPr lang="en-GB" sz="1200">
                <a:latin typeface="Aptos"/>
                <a:cs typeface="Arial"/>
              </a:rPr>
              <a:t>Funding depends on the region the trust supports </a:t>
            </a:r>
            <a:r>
              <a:rPr lang="en-US" sz="1200">
                <a:latin typeface="Aptos"/>
                <a:cs typeface="Arial"/>
              </a:rPr>
              <a:t>​</a:t>
            </a:r>
          </a:p>
          <a:p>
            <a:pPr marL="228600" indent="-228600">
              <a:buFont typeface=""/>
              <a:buChar char="•"/>
            </a:pPr>
            <a:r>
              <a:rPr lang="en-GB" sz="1200" u="sng">
                <a:solidFill>
                  <a:srgbClr val="0563C1"/>
                </a:solidFill>
                <a:latin typeface="Aptos"/>
                <a:cs typeface="Arial"/>
                <a:hlinkClick r:id="rId14"/>
              </a:rPr>
              <a:t>Network Rail Community Tree Planting Fund - The Tree Council</a:t>
            </a:r>
            <a:r>
              <a:rPr lang="en-GB" sz="1200">
                <a:latin typeface="Aptos"/>
                <a:cs typeface="Arial"/>
              </a:rPr>
              <a:t>​</a:t>
            </a:r>
          </a:p>
          <a:p>
            <a:pPr marL="399415" indent="-171450">
              <a:buFont typeface=""/>
              <a:buChar char="•"/>
            </a:pPr>
            <a:r>
              <a:rPr lang="en-GB" sz="1200">
                <a:latin typeface="Aptos"/>
                <a:cs typeface="Arial"/>
              </a:rPr>
              <a:t>This fund is now open. Please email </a:t>
            </a:r>
            <a:r>
              <a:rPr lang="en-GB" sz="1200" u="sng">
                <a:solidFill>
                  <a:srgbClr val="0563C1"/>
                </a:solidFill>
                <a:latin typeface="Aptos"/>
                <a:cs typeface="Arial"/>
                <a:hlinkClick r:id="rId15"/>
              </a:rPr>
              <a:t>grants@treecouncil.org.uk</a:t>
            </a:r>
            <a:r>
              <a:rPr lang="en-GB" sz="1200">
                <a:latin typeface="Aptos"/>
                <a:cs typeface="Arial"/>
              </a:rPr>
              <a:t> for further information and to register your interest.</a:t>
            </a:r>
            <a:r>
              <a:rPr lang="en-US" sz="1200">
                <a:latin typeface="Aptos"/>
                <a:cs typeface="Arial"/>
              </a:rPr>
              <a:t>​</a:t>
            </a:r>
          </a:p>
          <a:p>
            <a:pPr marL="228600" indent="-228600">
              <a:buFont typeface=""/>
              <a:buChar char="•"/>
            </a:pPr>
            <a:r>
              <a:rPr lang="en-GB" sz="1200" u="sng">
                <a:solidFill>
                  <a:srgbClr val="0563C1"/>
                </a:solidFill>
                <a:latin typeface="Aptos"/>
                <a:cs typeface="Arial"/>
                <a:hlinkClick r:id="rId8"/>
              </a:rPr>
              <a:t>Trees for Schools, Apply for Free Trees</a:t>
            </a:r>
            <a:r>
              <a:rPr lang="en-GB" sz="1200">
                <a:latin typeface="Aptos"/>
                <a:cs typeface="Arial"/>
              </a:rPr>
              <a:t>​</a:t>
            </a:r>
          </a:p>
          <a:p>
            <a:pPr marL="399415" indent="-171450">
              <a:buFont typeface=""/>
              <a:buChar char="•"/>
            </a:pPr>
            <a:r>
              <a:rPr lang="en-GB" sz="1200">
                <a:latin typeface="Aptos"/>
                <a:cs typeface="Arial"/>
              </a:rPr>
              <a:t>There is no closing date, the fund seems to be open for the foreseeable future. </a:t>
            </a:r>
            <a:r>
              <a:rPr lang="en-US" sz="1200">
                <a:latin typeface="Aptos"/>
                <a:cs typeface="Arial"/>
              </a:rPr>
              <a:t>​</a:t>
            </a:r>
          </a:p>
          <a:p>
            <a:pPr marL="228600" indent="-228600">
              <a:buFont typeface=""/>
              <a:buChar char="•"/>
            </a:pPr>
            <a:r>
              <a:rPr lang="en-GB" sz="1200" u="sng">
                <a:solidFill>
                  <a:srgbClr val="0563C1"/>
                </a:solidFill>
                <a:latin typeface="Aptos"/>
                <a:cs typeface="Arial"/>
                <a:hlinkClick r:id="rId16"/>
              </a:rPr>
              <a:t>Tree Planting in Schools | Trees for Cities</a:t>
            </a:r>
            <a:r>
              <a:rPr lang="en-GB" sz="1200">
                <a:latin typeface="Aptos"/>
                <a:cs typeface="Arial"/>
              </a:rPr>
              <a:t>​</a:t>
            </a:r>
          </a:p>
          <a:p>
            <a:pPr marL="399415" indent="-171450">
              <a:buFont typeface=""/>
              <a:buChar char="•"/>
            </a:pPr>
            <a:r>
              <a:rPr lang="en-GB" sz="1200">
                <a:latin typeface="Aptos"/>
                <a:cs typeface="Arial"/>
              </a:rPr>
              <a:t>Get in touch with us at </a:t>
            </a:r>
            <a:r>
              <a:rPr lang="en-GB" sz="1200" u="sng">
                <a:solidFill>
                  <a:srgbClr val="0563C1"/>
                </a:solidFill>
                <a:latin typeface="Aptos"/>
                <a:cs typeface="Arial"/>
                <a:hlinkClick r:id="rId17"/>
              </a:rPr>
              <a:t>schools@treesforcities.org</a:t>
            </a:r>
            <a:r>
              <a:rPr lang="en-GB" sz="1200">
                <a:latin typeface="Aptos"/>
                <a:cs typeface="Arial"/>
              </a:rPr>
              <a:t> for more information.</a:t>
            </a:r>
            <a:r>
              <a:rPr lang="en-US" sz="1200">
                <a:latin typeface="Aptos"/>
                <a:cs typeface="Arial"/>
              </a:rPr>
              <a:t>​</a:t>
            </a:r>
          </a:p>
        </p:txBody>
      </p:sp>
    </p:spTree>
    <p:extLst>
      <p:ext uri="{BB962C8B-B14F-4D97-AF65-F5344CB8AC3E}">
        <p14:creationId xmlns:p14="http://schemas.microsoft.com/office/powerpoint/2010/main" val="300158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550B99-F312-6A2B-D304-AB8B66104F12}"/>
              </a:ext>
            </a:extLst>
          </p:cNvPr>
          <p:cNvSpPr txBox="1"/>
          <p:nvPr/>
        </p:nvSpPr>
        <p:spPr>
          <a:xfrm>
            <a:off x="1588008"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1.5°C</a:t>
            </a:r>
            <a:br>
              <a:rPr lang="en-GB" sz="2400" b="1">
                <a:solidFill>
                  <a:srgbClr val="2C2E8D"/>
                </a:solidFill>
              </a:rPr>
            </a:br>
            <a:endParaRPr lang="en-GB" sz="2400" b="1">
              <a:solidFill>
                <a:srgbClr val="2C2E8D"/>
              </a:solidFill>
            </a:endParaRPr>
          </a:p>
        </p:txBody>
      </p:sp>
      <p:sp>
        <p:nvSpPr>
          <p:cNvPr id="3" name="TextBox 2">
            <a:extLst>
              <a:ext uri="{FF2B5EF4-FFF2-40B4-BE49-F238E27FC236}">
                <a16:creationId xmlns:a16="http://schemas.microsoft.com/office/drawing/2014/main" id="{38ABF205-C901-5554-733F-C074528230C8}"/>
              </a:ext>
            </a:extLst>
          </p:cNvPr>
          <p:cNvSpPr txBox="1"/>
          <p:nvPr/>
        </p:nvSpPr>
        <p:spPr>
          <a:xfrm>
            <a:off x="6077714" y="26121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1.2°C</a:t>
            </a:r>
            <a:br>
              <a:rPr lang="en-GB" sz="2400" b="1">
                <a:solidFill>
                  <a:srgbClr val="2C2E8D"/>
                </a:solidFill>
              </a:rPr>
            </a:br>
            <a:endParaRPr lang="en-GB" sz="2400" b="1">
              <a:solidFill>
                <a:srgbClr val="2C2E8D"/>
              </a:solidFill>
            </a:endParaRPr>
          </a:p>
        </p:txBody>
      </p:sp>
      <p:sp>
        <p:nvSpPr>
          <p:cNvPr id="8" name="TextBox 7">
            <a:extLst>
              <a:ext uri="{FF2B5EF4-FFF2-40B4-BE49-F238E27FC236}">
                <a16:creationId xmlns:a16="http://schemas.microsoft.com/office/drawing/2014/main" id="{3AF6613B-BDFD-A05D-7FEB-B3118BC1901F}"/>
              </a:ext>
            </a:extLst>
          </p:cNvPr>
          <p:cNvSpPr txBox="1"/>
          <p:nvPr/>
        </p:nvSpPr>
        <p:spPr>
          <a:xfrm>
            <a:off x="1588008" y="261213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0.5°C</a:t>
            </a:r>
            <a:br>
              <a:rPr lang="en-GB" sz="2400" b="1">
                <a:solidFill>
                  <a:srgbClr val="2C2E8D"/>
                </a:solidFill>
              </a:rPr>
            </a:br>
            <a:endParaRPr lang="en-GB" sz="2400" b="1">
              <a:solidFill>
                <a:srgbClr val="2C2E8D"/>
              </a:solidFill>
            </a:endParaRPr>
          </a:p>
        </p:txBody>
      </p:sp>
      <p:sp>
        <p:nvSpPr>
          <p:cNvPr id="9" name="TextBox 8">
            <a:extLst>
              <a:ext uri="{FF2B5EF4-FFF2-40B4-BE49-F238E27FC236}">
                <a16:creationId xmlns:a16="http://schemas.microsoft.com/office/drawing/2014/main" id="{43312AA3-8235-A847-45B2-C7C5B33EFEE0}"/>
              </a:ext>
            </a:extLst>
          </p:cNvPr>
          <p:cNvSpPr txBox="1"/>
          <p:nvPr/>
        </p:nvSpPr>
        <p:spPr>
          <a:xfrm>
            <a:off x="6095999" y="4242816"/>
            <a:ext cx="3017520" cy="1200329"/>
          </a:xfrm>
          <a:prstGeom prst="rect">
            <a:avLst/>
          </a:prstGeom>
          <a:solidFill>
            <a:srgbClr val="F9E701"/>
          </a:solidFill>
          <a:ln>
            <a:solidFill>
              <a:srgbClr val="F9E701"/>
            </a:solidFill>
          </a:ln>
        </p:spPr>
        <p:txBody>
          <a:bodyPr wrap="square" rtlCol="0">
            <a:spAutoFit/>
          </a:bodyPr>
          <a:lstStyle/>
          <a:p>
            <a:endParaRPr lang="en-US" sz="2400">
              <a:solidFill>
                <a:srgbClr val="2C2E8D"/>
              </a:solidFill>
            </a:endParaRPr>
          </a:p>
          <a:p>
            <a:pPr algn="ctr"/>
            <a:r>
              <a:rPr lang="en-GB" sz="2400" b="1">
                <a:solidFill>
                  <a:srgbClr val="2C2E8D"/>
                </a:solidFill>
              </a:rPr>
              <a:t>2°C</a:t>
            </a:r>
            <a:br>
              <a:rPr lang="en-GB" sz="2400" b="1">
                <a:solidFill>
                  <a:srgbClr val="2C2E8D"/>
                </a:solidFill>
              </a:rPr>
            </a:br>
            <a:endParaRPr lang="en-GB" sz="2400" b="1">
              <a:solidFill>
                <a:srgbClr val="2C2E8D"/>
              </a:solidFill>
            </a:endParaRPr>
          </a:p>
        </p:txBody>
      </p:sp>
      <p:pic>
        <p:nvPicPr>
          <p:cNvPr id="5" name="Graphic 4" descr="Thumbs up sign with solid fill">
            <a:extLst>
              <a:ext uri="{FF2B5EF4-FFF2-40B4-BE49-F238E27FC236}">
                <a16:creationId xmlns:a16="http://schemas.microsoft.com/office/drawing/2014/main" id="{C49AC08A-E5BE-9F4A-2E9B-02C2810951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54863" y="2612136"/>
            <a:ext cx="914400" cy="914400"/>
          </a:xfrm>
          <a:prstGeom prst="rect">
            <a:avLst/>
          </a:prstGeom>
        </p:spPr>
      </p:pic>
      <p:sp>
        <p:nvSpPr>
          <p:cNvPr id="6" name="Title 5">
            <a:extLst>
              <a:ext uri="{FF2B5EF4-FFF2-40B4-BE49-F238E27FC236}">
                <a16:creationId xmlns:a16="http://schemas.microsoft.com/office/drawing/2014/main" id="{35CE669E-92B3-2DAC-5D4B-0EC1C792120F}"/>
              </a:ext>
            </a:extLst>
          </p:cNvPr>
          <p:cNvSpPr>
            <a:spLocks noGrp="1"/>
          </p:cNvSpPr>
          <p:nvPr>
            <p:ph type="title"/>
          </p:nvPr>
        </p:nvSpPr>
        <p:spPr>
          <a:xfrm>
            <a:off x="241852" y="464520"/>
            <a:ext cx="10515600" cy="1325563"/>
          </a:xfrm>
        </p:spPr>
        <p:txBody>
          <a:bodyPr>
            <a:normAutofit fontScale="90000"/>
          </a:bodyPr>
          <a:lstStyle/>
          <a:p>
            <a:r>
              <a:rPr lang="en-US" b="1">
                <a:ea typeface="La unica" panose="02000000000000000000" pitchFamily="2" charset="0"/>
                <a:cs typeface="Aharoni" panose="02010803020104030203" pitchFamily="2" charset="-79"/>
              </a:rPr>
              <a:t>How much has the world already warmed </a:t>
            </a:r>
            <a:br>
              <a:rPr lang="en-US" b="1">
                <a:ea typeface="La unica" panose="02000000000000000000" pitchFamily="2" charset="0"/>
                <a:cs typeface="Aharoni" panose="02010803020104030203" pitchFamily="2" charset="-79"/>
              </a:rPr>
            </a:br>
            <a:r>
              <a:rPr lang="en-US" b="1">
                <a:ea typeface="La unica" panose="02000000000000000000" pitchFamily="2" charset="0"/>
                <a:cs typeface="Aharoni" panose="02010803020104030203" pitchFamily="2" charset="-79"/>
              </a:rPr>
              <a:t>compared to pre-industrial levels?</a:t>
            </a:r>
            <a:br>
              <a:rPr lang="en-US" sz="2400" b="1">
                <a:latin typeface="+mn-lt"/>
                <a:ea typeface="La unica" panose="02000000000000000000" pitchFamily="2" charset="0"/>
                <a:cs typeface="Aharoni" panose="02010803020104030203" pitchFamily="2" charset="-79"/>
              </a:rPr>
            </a:br>
            <a:endParaRPr lang="en-GB" sz="2400">
              <a:latin typeface="+mn-lt"/>
            </a:endParaRPr>
          </a:p>
        </p:txBody>
      </p:sp>
    </p:spTree>
    <p:extLst>
      <p:ext uri="{BB962C8B-B14F-4D97-AF65-F5344CB8AC3E}">
        <p14:creationId xmlns:p14="http://schemas.microsoft.com/office/powerpoint/2010/main" val="29798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11A560-7043-9B68-6D7C-A588B37EBFE9}"/>
              </a:ext>
            </a:extLst>
          </p:cNvPr>
          <p:cNvPicPr>
            <a:picLocks noChangeAspect="1"/>
          </p:cNvPicPr>
          <p:nvPr/>
        </p:nvPicPr>
        <p:blipFill>
          <a:blip r:embed="rId3"/>
          <a:stretch>
            <a:fillRect/>
          </a:stretch>
        </p:blipFill>
        <p:spPr>
          <a:xfrm>
            <a:off x="3330369" y="730229"/>
            <a:ext cx="4763165" cy="4848902"/>
          </a:xfrm>
          <a:prstGeom prst="rect">
            <a:avLst/>
          </a:prstGeom>
        </p:spPr>
      </p:pic>
    </p:spTree>
    <p:extLst>
      <p:ext uri="{BB962C8B-B14F-4D97-AF65-F5344CB8AC3E}">
        <p14:creationId xmlns:p14="http://schemas.microsoft.com/office/powerpoint/2010/main" val="3667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7C1DF2-0B44-2569-B78C-220683F3C7DB}"/>
              </a:ext>
            </a:extLst>
          </p:cNvPr>
          <p:cNvSpPr txBox="1">
            <a:spLocks/>
          </p:cNvSpPr>
          <p:nvPr/>
        </p:nvSpPr>
        <p:spPr>
          <a:xfrm>
            <a:off x="475197" y="2321330"/>
            <a:ext cx="10515600"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6000" b="1" kern="1200">
                <a:solidFill>
                  <a:srgbClr val="2C2E8D"/>
                </a:solidFill>
                <a:latin typeface="+mj-lt"/>
                <a:ea typeface="+mj-ea"/>
                <a:cs typeface="+mj-cs"/>
              </a:defRPr>
            </a:lvl1pPr>
          </a:lstStyle>
          <a:p>
            <a:r>
              <a:rPr lang="en-GB" sz="3600"/>
              <a:t>Is 1.2C a big deal?</a:t>
            </a:r>
          </a:p>
        </p:txBody>
      </p:sp>
    </p:spTree>
    <p:extLst>
      <p:ext uri="{BB962C8B-B14F-4D97-AF65-F5344CB8AC3E}">
        <p14:creationId xmlns:p14="http://schemas.microsoft.com/office/powerpoint/2010/main" val="20961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Open Sans heading"/>
        <a:ea typeface=""/>
        <a:cs typeface=""/>
      </a:majorFont>
      <a:minorFont>
        <a:latin typeface="Open Sans bod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599F1DE-ACE6-4038-9943-426ADBF67A42}" vid="{0E980CEF-3E7F-4243-A02A-0E728FA95F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082084BA7AC842A1E03FD4DA97FD05" ma:contentTypeVersion="18" ma:contentTypeDescription="Create a new document." ma:contentTypeScope="" ma:versionID="d46224729d82bacc1e1d3fa82188bd7a">
  <xsd:schema xmlns:xsd="http://www.w3.org/2001/XMLSchema" xmlns:xs="http://www.w3.org/2001/XMLSchema" xmlns:p="http://schemas.microsoft.com/office/2006/metadata/properties" xmlns:ns2="1027e2d9-f3db-4123-a4ca-9efeae4eefb7" xmlns:ns3="1384fed1-c3ba-43a0-8c67-759151b1b94e" targetNamespace="http://schemas.microsoft.com/office/2006/metadata/properties" ma:root="true" ma:fieldsID="dc7724ec1830ca8f95143a639f0c1c9e" ns2:_="" ns3:_="">
    <xsd:import namespace="1027e2d9-f3db-4123-a4ca-9efeae4eefb7"/>
    <xsd:import namespace="1384fed1-c3ba-43a0-8c67-759151b1b9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7e2d9-f3db-4123-a4ca-9efeae4eef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48fdee9-6fbd-431f-92c5-dbc8eb9d979f}" ma:internalName="TaxCatchAll" ma:showField="CatchAllData" ma:web="1027e2d9-f3db-4123-a4ca-9efeae4eef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84fed1-c3ba-43a0-8c67-759151b1b94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b0f069-ed43-4f64-94a3-d42d545133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84fed1-c3ba-43a0-8c67-759151b1b94e">
      <Terms xmlns="http://schemas.microsoft.com/office/infopath/2007/PartnerControls"/>
    </lcf76f155ced4ddcb4097134ff3c332f>
    <TaxCatchAll xmlns="1027e2d9-f3db-4123-a4ca-9efeae4eef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E59A81-5541-4FB1-B304-FEAD49B1109E}"/>
</file>

<file path=customXml/itemProps2.xml><?xml version="1.0" encoding="utf-8"?>
<ds:datastoreItem xmlns:ds="http://schemas.openxmlformats.org/officeDocument/2006/customXml" ds:itemID="{D5783904-9E6B-4F68-8CB1-5DF4DBA30970}">
  <ds:schemaRefs>
    <ds:schemaRef ds:uri="0429627a-a0b0-46b7-9ac2-5189ba1952b1"/>
    <ds:schemaRef ds:uri="6625c291-bb86-48f6-9103-6a3685a61ded"/>
    <ds:schemaRef ds:uri="7af9c5ea-4c79-49d9-b0a5-ee775c07aa70"/>
    <ds:schemaRef ds:uri="b33c47bb-4bac-4fed-8418-8d57776e8de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EA1A651-14AD-4C2B-8233-2A145281E6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Application>Microsoft Office PowerPoint</Application>
  <PresentationFormat>Widescreen</PresentationFormat>
  <Slides>61</Slides>
  <Notes>50</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Theme1</vt:lpstr>
      <vt:lpstr>PowerPoint Presentation</vt:lpstr>
      <vt:lpstr>Welcome Back! Housekeeping reminder</vt:lpstr>
      <vt:lpstr>Homework check-in!</vt:lpstr>
      <vt:lpstr>PowerPoint Presentation</vt:lpstr>
      <vt:lpstr>PowerPoint Presentation</vt:lpstr>
      <vt:lpstr>Climate Science in twelve words… </vt:lpstr>
      <vt:lpstr>How much has the world already warmed  compared to pre-industrial levels?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Vulnerability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XXX Primary School’s  Count Your Carbon score</vt:lpstr>
      <vt:lpstr>PowerPoint Presentation</vt:lpstr>
      <vt:lpstr>PowerPoint Presentation</vt:lpstr>
      <vt:lpstr>Funding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Gale</dc:creator>
  <cp:revision>3</cp:revision>
  <dcterms:created xsi:type="dcterms:W3CDTF">2024-07-31T11:15:49Z</dcterms:created>
  <dcterms:modified xsi:type="dcterms:W3CDTF">2025-02-19T12:53:34Z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0x010100E4082084BA7AC842A1E03FD4DA97FD05</vt:lpwstr>
  </property>
  <property fmtid="{D5CDD505-2E9C-101B-9397-08002B2CF9AE}" pid="3" name="MediaServiceImageTags">
    <vt:lpwstr/>
  </property>
</Properties>
</file>