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5"/>
  </p:notesMasterIdLst>
  <p:sldIdLst>
    <p:sldId id="2030" r:id="rId6"/>
    <p:sldId id="2031" r:id="rId7"/>
    <p:sldId id="2033" r:id="rId8"/>
    <p:sldId id="2043" r:id="rId9"/>
    <p:sldId id="2484" r:id="rId10"/>
    <p:sldId id="2486" r:id="rId11"/>
    <p:sldId id="2488" r:id="rId12"/>
    <p:sldId id="2489" r:id="rId13"/>
    <p:sldId id="2490" r:id="rId14"/>
    <p:sldId id="2491" r:id="rId15"/>
    <p:sldId id="2493" r:id="rId16"/>
    <p:sldId id="2494" r:id="rId17"/>
    <p:sldId id="2398" r:id="rId18"/>
    <p:sldId id="337" r:id="rId19"/>
    <p:sldId id="2453" r:id="rId20"/>
    <p:sldId id="2461" r:id="rId21"/>
    <p:sldId id="369" r:id="rId22"/>
    <p:sldId id="333" r:id="rId23"/>
    <p:sldId id="357" r:id="rId24"/>
    <p:sldId id="2471" r:id="rId25"/>
    <p:sldId id="2500" r:id="rId26"/>
    <p:sldId id="2501" r:id="rId27"/>
    <p:sldId id="2502" r:id="rId28"/>
    <p:sldId id="2503" r:id="rId29"/>
    <p:sldId id="2504" r:id="rId30"/>
    <p:sldId id="2465" r:id="rId31"/>
    <p:sldId id="2476" r:id="rId32"/>
    <p:sldId id="2477" r:id="rId33"/>
    <p:sldId id="2478" r:id="rId34"/>
    <p:sldId id="2482" r:id="rId35"/>
    <p:sldId id="2479" r:id="rId36"/>
    <p:sldId id="2481" r:id="rId37"/>
    <p:sldId id="2505" r:id="rId38"/>
    <p:sldId id="2470" r:id="rId39"/>
    <p:sldId id="2507" r:id="rId40"/>
    <p:sldId id="2506" r:id="rId41"/>
    <p:sldId id="2468" r:id="rId42"/>
    <p:sldId id="2332" r:id="rId43"/>
    <p:sldId id="204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3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5419AB-4992-D903-49CE-B73540E5ADAF}" v="2" dt="2024-12-16T09:51:03.6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anne Gibbon" userId="S::suzanne.gibbon@ashden.org::fc51eb76-6ddc-4d50-898e-e851ff434f53" providerId="AD" clId="Web-{595419AB-4992-D903-49CE-B73540E5ADAF}"/>
    <pc:docChg chg="modSld">
      <pc:chgData name="Suzanne Gibbon" userId="S::suzanne.gibbon@ashden.org::fc51eb76-6ddc-4d50-898e-e851ff434f53" providerId="AD" clId="Web-{595419AB-4992-D903-49CE-B73540E5ADAF}" dt="2024-12-16T09:51:03.685" v="1"/>
      <pc:docMkLst>
        <pc:docMk/>
      </pc:docMkLst>
      <pc:sldChg chg="addSp delSp">
        <pc:chgData name="Suzanne Gibbon" userId="S::suzanne.gibbon@ashden.org::fc51eb76-6ddc-4d50-898e-e851ff434f53" providerId="AD" clId="Web-{595419AB-4992-D903-49CE-B73540E5ADAF}" dt="2024-12-16T09:51:03.685" v="1"/>
        <pc:sldMkLst>
          <pc:docMk/>
          <pc:sldMk cId="3039070963" sldId="2042"/>
        </pc:sldMkLst>
        <pc:picChg chg="add del">
          <ac:chgData name="Suzanne Gibbon" userId="S::suzanne.gibbon@ashden.org::fc51eb76-6ddc-4d50-898e-e851ff434f53" providerId="AD" clId="Web-{595419AB-4992-D903-49CE-B73540E5ADAF}" dt="2024-12-16T09:51:03.685" v="1"/>
          <ac:picMkLst>
            <pc:docMk/>
            <pc:sldMk cId="3039070963" sldId="2042"/>
            <ac:picMk id="20" creationId="{A2031A68-E57A-E385-FD07-CBC2683FA4ED}"/>
          </ac:picMkLst>
        </pc:picChg>
      </pc:sldChg>
    </pc:docChg>
  </pc:docChgLst>
  <pc:docChgLst>
    <pc:chgData name="Suzanne Gibbon" userId="S::suzanne.gibbon@ashden.org::fc51eb76-6ddc-4d50-898e-e851ff434f53" providerId="AD" clId="Web-{0D8EB110-2FEC-0547-DEB2-0624242860E6}"/>
    <pc:docChg chg="delSld modSld">
      <pc:chgData name="Suzanne Gibbon" userId="S::suzanne.gibbon@ashden.org::fc51eb76-6ddc-4d50-898e-e851ff434f53" providerId="AD" clId="Web-{0D8EB110-2FEC-0547-DEB2-0624242860E6}" dt="2024-12-03T09:29:34.887" v="21"/>
      <pc:docMkLst>
        <pc:docMk/>
      </pc:docMkLst>
      <pc:sldChg chg="addSp delSp modSp">
        <pc:chgData name="Suzanne Gibbon" userId="S::suzanne.gibbon@ashden.org::fc51eb76-6ddc-4d50-898e-e851ff434f53" providerId="AD" clId="Web-{0D8EB110-2FEC-0547-DEB2-0624242860E6}" dt="2024-12-03T09:11:28.723" v="9" actId="20577"/>
        <pc:sldMkLst>
          <pc:docMk/>
          <pc:sldMk cId="1825993884" sldId="2030"/>
        </pc:sldMkLst>
        <pc:spChg chg="add del mod">
          <ac:chgData name="Suzanne Gibbon" userId="S::suzanne.gibbon@ashden.org::fc51eb76-6ddc-4d50-898e-e851ff434f53" providerId="AD" clId="Web-{0D8EB110-2FEC-0547-DEB2-0624242860E6}" dt="2024-12-03T09:11:28.723" v="9" actId="20577"/>
          <ac:spMkLst>
            <pc:docMk/>
            <pc:sldMk cId="1825993884" sldId="2030"/>
            <ac:spMk id="4" creationId="{EE85F2B1-EB63-BA52-1126-37183A041633}"/>
          </ac:spMkLst>
        </pc:spChg>
      </pc:sldChg>
      <pc:sldChg chg="modSp">
        <pc:chgData name="Suzanne Gibbon" userId="S::suzanne.gibbon@ashden.org::fc51eb76-6ddc-4d50-898e-e851ff434f53" providerId="AD" clId="Web-{0D8EB110-2FEC-0547-DEB2-0624242860E6}" dt="2024-12-03T09:14:02.978" v="10" actId="14100"/>
        <pc:sldMkLst>
          <pc:docMk/>
          <pc:sldMk cId="2245508720" sldId="2043"/>
        </pc:sldMkLst>
        <pc:spChg chg="mod">
          <ac:chgData name="Suzanne Gibbon" userId="S::suzanne.gibbon@ashden.org::fc51eb76-6ddc-4d50-898e-e851ff434f53" providerId="AD" clId="Web-{0D8EB110-2FEC-0547-DEB2-0624242860E6}" dt="2024-12-03T09:14:02.978" v="10" actId="14100"/>
          <ac:spMkLst>
            <pc:docMk/>
            <pc:sldMk cId="2245508720" sldId="2043"/>
            <ac:spMk id="3" creationId="{9E73DA18-3B23-A4F6-556F-E3346B13EF6A}"/>
          </ac:spMkLst>
        </pc:spChg>
      </pc:sldChg>
      <pc:sldChg chg="delSp modSp">
        <pc:chgData name="Suzanne Gibbon" userId="S::suzanne.gibbon@ashden.org::fc51eb76-6ddc-4d50-898e-e851ff434f53" providerId="AD" clId="Web-{0D8EB110-2FEC-0547-DEB2-0624242860E6}" dt="2024-12-03T09:21:34.682" v="18" actId="20577"/>
        <pc:sldMkLst>
          <pc:docMk/>
          <pc:sldMk cId="2222433552" sldId="2493"/>
        </pc:sldMkLst>
        <pc:spChg chg="mod">
          <ac:chgData name="Suzanne Gibbon" userId="S::suzanne.gibbon@ashden.org::fc51eb76-6ddc-4d50-898e-e851ff434f53" providerId="AD" clId="Web-{0D8EB110-2FEC-0547-DEB2-0624242860E6}" dt="2024-12-03T09:21:34.682" v="18" actId="20577"/>
          <ac:spMkLst>
            <pc:docMk/>
            <pc:sldMk cId="2222433552" sldId="2493"/>
            <ac:spMk id="2" creationId="{7B2B108C-1189-146A-EADE-880E2D4453AA}"/>
          </ac:spMkLst>
        </pc:spChg>
        <pc:spChg chg="del">
          <ac:chgData name="Suzanne Gibbon" userId="S::suzanne.gibbon@ashden.org::fc51eb76-6ddc-4d50-898e-e851ff434f53" providerId="AD" clId="Web-{0D8EB110-2FEC-0547-DEB2-0624242860E6}" dt="2024-12-03T09:21:16.900" v="11"/>
          <ac:spMkLst>
            <pc:docMk/>
            <pc:sldMk cId="2222433552" sldId="2493"/>
            <ac:spMk id="5" creationId="{314E7EB9-B77D-2B54-2018-29053977A2A3}"/>
          </ac:spMkLst>
        </pc:spChg>
        <pc:spChg chg="del">
          <ac:chgData name="Suzanne Gibbon" userId="S::suzanne.gibbon@ashden.org::fc51eb76-6ddc-4d50-898e-e851ff434f53" providerId="AD" clId="Web-{0D8EB110-2FEC-0547-DEB2-0624242860E6}" dt="2024-12-03T09:21:19.244" v="12"/>
          <ac:spMkLst>
            <pc:docMk/>
            <pc:sldMk cId="2222433552" sldId="2493"/>
            <ac:spMk id="6" creationId="{B6E29168-8C25-827A-5B35-214377D463F7}"/>
          </ac:spMkLst>
        </pc:spChg>
      </pc:sldChg>
      <pc:sldChg chg="del">
        <pc:chgData name="Suzanne Gibbon" userId="S::suzanne.gibbon@ashden.org::fc51eb76-6ddc-4d50-898e-e851ff434f53" providerId="AD" clId="Web-{0D8EB110-2FEC-0547-DEB2-0624242860E6}" dt="2024-12-03T09:24:23.689" v="19"/>
        <pc:sldMkLst>
          <pc:docMk/>
          <pc:sldMk cId="1981018565" sldId="2495"/>
        </pc:sldMkLst>
      </pc:sldChg>
      <pc:sldChg chg="del">
        <pc:chgData name="Suzanne Gibbon" userId="S::suzanne.gibbon@ashden.org::fc51eb76-6ddc-4d50-898e-e851ff434f53" providerId="AD" clId="Web-{0D8EB110-2FEC-0547-DEB2-0624242860E6}" dt="2024-12-03T09:24:25.110" v="20"/>
        <pc:sldMkLst>
          <pc:docMk/>
          <pc:sldMk cId="4247110087" sldId="2496"/>
        </pc:sldMkLst>
      </pc:sldChg>
      <pc:sldChg chg="del">
        <pc:chgData name="Suzanne Gibbon" userId="S::suzanne.gibbon@ashden.org::fc51eb76-6ddc-4d50-898e-e851ff434f53" providerId="AD" clId="Web-{0D8EB110-2FEC-0547-DEB2-0624242860E6}" dt="2024-12-03T09:29:34.887" v="21"/>
        <pc:sldMkLst>
          <pc:docMk/>
          <pc:sldMk cId="2248852653" sldId="249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39F-438A-9029-D9E12ECE07FD}"/>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39F-438A-9029-D9E12ECE07FD}"/>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39F-438A-9029-D9E12ECE07FD}"/>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39F-438A-9029-D9E12ECE07FD}"/>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Energy and utilities</c:v>
                </c:pt>
                <c:pt idx="1">
                  <c:v>Transport</c:v>
                </c:pt>
                <c:pt idx="2">
                  <c:v>Food and drink</c:v>
                </c:pt>
                <c:pt idx="3">
                  <c:v>Purchases</c:v>
                </c:pt>
              </c:strCache>
            </c:strRef>
          </c:cat>
          <c:val>
            <c:numRef>
              <c:f>Sheet1!$B$2:$B$5</c:f>
              <c:numCache>
                <c:formatCode>0%</c:formatCode>
                <c:ptCount val="4"/>
                <c:pt idx="0">
                  <c:v>0.23</c:v>
                </c:pt>
                <c:pt idx="1">
                  <c:v>0.33</c:v>
                </c:pt>
                <c:pt idx="2">
                  <c:v>0.08</c:v>
                </c:pt>
                <c:pt idx="3">
                  <c:v>0.36</c:v>
                </c:pt>
              </c:numCache>
            </c:numRef>
          </c:val>
          <c:extLst>
            <c:ext xmlns:c16="http://schemas.microsoft.com/office/drawing/2014/chart" uri="{C3380CC4-5D6E-409C-BE32-E72D297353CC}">
              <c16:uniqueId val="{00000000-AFB5-4BDF-B7F1-D3F6545AA21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518A5C-7E1B-4602-811F-F158710A2400}" type="doc">
      <dgm:prSet loTypeId="urn:microsoft.com/office/officeart/2005/8/layout/vProcess5" loCatId="process" qsTypeId="urn:microsoft.com/office/officeart/2005/8/quickstyle/simple1" qsCatId="simple" csTypeId="urn:microsoft.com/office/officeart/2005/8/colors/colorful2" csCatId="colorful" phldr="1"/>
      <dgm:spPr/>
    </dgm:pt>
    <dgm:pt modelId="{EB3F4E7B-6135-4676-94CC-1CF681DEFAC4}">
      <dgm:prSet phldrT="[Text]" phldr="0"/>
      <dgm:spPr/>
      <dgm:t>
        <a:bodyPr/>
        <a:lstStyle/>
        <a:p>
          <a:pPr rtl="0"/>
          <a:r>
            <a:rPr lang="en-US" b="0"/>
            <a:t>Saving energy</a:t>
          </a:r>
        </a:p>
      </dgm:t>
    </dgm:pt>
    <dgm:pt modelId="{1990B143-B471-4FC4-9195-63010C375A0E}" type="parTrans" cxnId="{B8E7CC00-6622-406C-8771-3597229E3D7A}">
      <dgm:prSet/>
      <dgm:spPr/>
      <dgm:t>
        <a:bodyPr/>
        <a:lstStyle/>
        <a:p>
          <a:endParaRPr lang="en-US"/>
        </a:p>
      </dgm:t>
    </dgm:pt>
    <dgm:pt modelId="{46C508B7-66E7-47E3-8361-96EF1138DC2A}" type="sibTrans" cxnId="{B8E7CC00-6622-406C-8771-3597229E3D7A}">
      <dgm:prSet/>
      <dgm:spPr/>
      <dgm:t>
        <a:bodyPr/>
        <a:lstStyle/>
        <a:p>
          <a:endParaRPr lang="en-US"/>
        </a:p>
      </dgm:t>
    </dgm:pt>
    <dgm:pt modelId="{DFB283E7-D13D-4F91-B7BF-5FFEC5CAD170}">
      <dgm:prSet phldrT="[Text]" phldr="0"/>
      <dgm:spPr>
        <a:solidFill>
          <a:srgbClr val="D8B11D"/>
        </a:solidFill>
      </dgm:spPr>
      <dgm:t>
        <a:bodyPr/>
        <a:lstStyle/>
        <a:p>
          <a:pPr rtl="0"/>
          <a:r>
            <a:rPr lang="en-US"/>
            <a:t>Energy efficiency</a:t>
          </a:r>
        </a:p>
      </dgm:t>
    </dgm:pt>
    <dgm:pt modelId="{3CEE26B1-DC08-49F1-9302-BA4A29C5221C}" type="parTrans" cxnId="{12ECD73F-5A9B-473D-BD53-83605BC6F01C}">
      <dgm:prSet/>
      <dgm:spPr/>
      <dgm:t>
        <a:bodyPr/>
        <a:lstStyle/>
        <a:p>
          <a:endParaRPr lang="en-US"/>
        </a:p>
      </dgm:t>
    </dgm:pt>
    <dgm:pt modelId="{2F6FBF84-404B-4C2C-A612-668B16DEE3DB}" type="sibTrans" cxnId="{12ECD73F-5A9B-473D-BD53-83605BC6F01C}">
      <dgm:prSet/>
      <dgm:spPr/>
      <dgm:t>
        <a:bodyPr/>
        <a:lstStyle/>
        <a:p>
          <a:endParaRPr lang="en-US"/>
        </a:p>
      </dgm:t>
    </dgm:pt>
    <dgm:pt modelId="{84840A37-BC84-4C4F-A539-B5A3B64F3AE9}">
      <dgm:prSet phldrT="[Text]" phldr="0"/>
      <dgm:spPr>
        <a:solidFill>
          <a:srgbClr val="669900"/>
        </a:solidFill>
      </dgm:spPr>
      <dgm:t>
        <a:bodyPr/>
        <a:lstStyle/>
        <a:p>
          <a:pPr rtl="0"/>
          <a:r>
            <a:rPr lang="en-US"/>
            <a:t>Renewable energy</a:t>
          </a:r>
        </a:p>
      </dgm:t>
    </dgm:pt>
    <dgm:pt modelId="{4E788BB6-FFC6-4DD8-93DF-8EFB84CB3BC5}" type="parTrans" cxnId="{452765E4-D457-489E-B0BF-9D1EF345D0C3}">
      <dgm:prSet/>
      <dgm:spPr/>
      <dgm:t>
        <a:bodyPr/>
        <a:lstStyle/>
        <a:p>
          <a:endParaRPr lang="en-US"/>
        </a:p>
      </dgm:t>
    </dgm:pt>
    <dgm:pt modelId="{3CE5E1FD-085C-43CB-904E-360CCB33D28A}" type="sibTrans" cxnId="{452765E4-D457-489E-B0BF-9D1EF345D0C3}">
      <dgm:prSet/>
      <dgm:spPr/>
      <dgm:t>
        <a:bodyPr/>
        <a:lstStyle/>
        <a:p>
          <a:endParaRPr lang="en-US"/>
        </a:p>
      </dgm:t>
    </dgm:pt>
    <dgm:pt modelId="{25800436-1A1C-4284-B274-73BF70E66303}">
      <dgm:prSet phldr="0"/>
      <dgm:spPr>
        <a:solidFill>
          <a:srgbClr val="408E1C"/>
        </a:solidFill>
      </dgm:spPr>
      <dgm:t>
        <a:bodyPr/>
        <a:lstStyle/>
        <a:p>
          <a:pPr rtl="0"/>
          <a:r>
            <a:rPr lang="en-US"/>
            <a:t>Low carbon energy</a:t>
          </a:r>
        </a:p>
      </dgm:t>
    </dgm:pt>
    <dgm:pt modelId="{9351545D-422C-416A-9272-464841FE35F6}" type="parTrans" cxnId="{5703FB6B-2FB9-4681-9824-FCABB411A699}">
      <dgm:prSet/>
      <dgm:spPr/>
      <dgm:t>
        <a:bodyPr/>
        <a:lstStyle/>
        <a:p>
          <a:endParaRPr lang="en-US"/>
        </a:p>
      </dgm:t>
    </dgm:pt>
    <dgm:pt modelId="{05BD28E7-1D7D-493F-8433-1E3B69B5A259}" type="sibTrans" cxnId="{5703FB6B-2FB9-4681-9824-FCABB411A699}">
      <dgm:prSet/>
      <dgm:spPr/>
      <dgm:t>
        <a:bodyPr/>
        <a:lstStyle/>
        <a:p>
          <a:endParaRPr lang="en-US"/>
        </a:p>
      </dgm:t>
    </dgm:pt>
    <dgm:pt modelId="{9F711778-FEEF-439B-9791-36347E4FF27B}">
      <dgm:prSet phldr="0"/>
      <dgm:spPr>
        <a:solidFill>
          <a:srgbClr val="196B24"/>
        </a:solidFill>
      </dgm:spPr>
      <dgm:t>
        <a:bodyPr/>
        <a:lstStyle/>
        <a:p>
          <a:pPr rtl="0"/>
          <a:r>
            <a:rPr lang="en-US"/>
            <a:t>Conventional </a:t>
          </a:r>
        </a:p>
      </dgm:t>
    </dgm:pt>
    <dgm:pt modelId="{32B0FC2B-59A5-4B7C-89A9-E7EB82F0F932}" type="parTrans" cxnId="{4585CE75-65C9-499F-A131-04A7D7C25876}">
      <dgm:prSet/>
      <dgm:spPr/>
      <dgm:t>
        <a:bodyPr/>
        <a:lstStyle/>
        <a:p>
          <a:endParaRPr lang="en-US"/>
        </a:p>
      </dgm:t>
    </dgm:pt>
    <dgm:pt modelId="{DA981888-4ADC-4F54-AE89-495A026CA2CA}" type="sibTrans" cxnId="{4585CE75-65C9-499F-A131-04A7D7C25876}">
      <dgm:prSet/>
      <dgm:spPr/>
      <dgm:t>
        <a:bodyPr/>
        <a:lstStyle/>
        <a:p>
          <a:endParaRPr lang="en-US"/>
        </a:p>
      </dgm:t>
    </dgm:pt>
    <dgm:pt modelId="{737CED88-D0C8-46AF-9015-5F565101C41E}" type="pres">
      <dgm:prSet presAssocID="{53518A5C-7E1B-4602-811F-F158710A2400}" presName="outerComposite" presStyleCnt="0">
        <dgm:presLayoutVars>
          <dgm:chMax val="5"/>
          <dgm:dir/>
          <dgm:resizeHandles val="exact"/>
        </dgm:presLayoutVars>
      </dgm:prSet>
      <dgm:spPr/>
    </dgm:pt>
    <dgm:pt modelId="{8DB53987-FE5D-4392-8E36-FC0166EAD2FD}" type="pres">
      <dgm:prSet presAssocID="{53518A5C-7E1B-4602-811F-F158710A2400}" presName="dummyMaxCanvas" presStyleCnt="0">
        <dgm:presLayoutVars/>
      </dgm:prSet>
      <dgm:spPr/>
    </dgm:pt>
    <dgm:pt modelId="{6F372D29-5C5C-435F-B90E-5F7D75CC5F44}" type="pres">
      <dgm:prSet presAssocID="{53518A5C-7E1B-4602-811F-F158710A2400}" presName="FiveNodes_1" presStyleLbl="node1" presStyleIdx="0" presStyleCnt="5" custLinFactNeighborX="-1776" custLinFactNeighborY="-37163">
        <dgm:presLayoutVars>
          <dgm:bulletEnabled val="1"/>
        </dgm:presLayoutVars>
      </dgm:prSet>
      <dgm:spPr/>
    </dgm:pt>
    <dgm:pt modelId="{B088351D-71D9-4CD0-B023-DCE69B631609}" type="pres">
      <dgm:prSet presAssocID="{53518A5C-7E1B-4602-811F-F158710A2400}" presName="FiveNodes_2" presStyleLbl="node1" presStyleIdx="1" presStyleCnt="5" custLinFactNeighborX="-135" custLinFactNeighborY="-19180">
        <dgm:presLayoutVars>
          <dgm:bulletEnabled val="1"/>
        </dgm:presLayoutVars>
      </dgm:prSet>
      <dgm:spPr/>
    </dgm:pt>
    <dgm:pt modelId="{774040F9-48B9-4E7D-B8BC-DC37C04D222E}" type="pres">
      <dgm:prSet presAssocID="{53518A5C-7E1B-4602-811F-F158710A2400}" presName="FiveNodes_3" presStyleLbl="node1" presStyleIdx="2" presStyleCnt="5" custLinFactNeighborX="205" custLinFactNeighborY="-36484">
        <dgm:presLayoutVars>
          <dgm:bulletEnabled val="1"/>
        </dgm:presLayoutVars>
      </dgm:prSet>
      <dgm:spPr/>
    </dgm:pt>
    <dgm:pt modelId="{F3172AE2-B24E-4DA3-9C3D-A5967D3C3627}" type="pres">
      <dgm:prSet presAssocID="{53518A5C-7E1B-4602-811F-F158710A2400}" presName="FiveNodes_4" presStyleLbl="node1" presStyleIdx="3" presStyleCnt="5" custLinFactNeighborX="-954" custLinFactNeighborY="-46012">
        <dgm:presLayoutVars>
          <dgm:bulletEnabled val="1"/>
        </dgm:presLayoutVars>
      </dgm:prSet>
      <dgm:spPr/>
    </dgm:pt>
    <dgm:pt modelId="{D2EAFF5A-6E27-4067-B77C-236F05B53EE1}" type="pres">
      <dgm:prSet presAssocID="{53518A5C-7E1B-4602-811F-F158710A2400}" presName="FiveNodes_5" presStyleLbl="node1" presStyleIdx="4" presStyleCnt="5" custLinFactNeighborX="-2114" custLinFactNeighborY="-54347">
        <dgm:presLayoutVars>
          <dgm:bulletEnabled val="1"/>
        </dgm:presLayoutVars>
      </dgm:prSet>
      <dgm:spPr/>
    </dgm:pt>
    <dgm:pt modelId="{523D4BD4-99DD-49D8-88F7-DBE7B35F8FE9}" type="pres">
      <dgm:prSet presAssocID="{53518A5C-7E1B-4602-811F-F158710A2400}" presName="FiveConn_1-2" presStyleLbl="fgAccFollowNode1" presStyleIdx="0" presStyleCnt="4">
        <dgm:presLayoutVars>
          <dgm:bulletEnabled val="1"/>
        </dgm:presLayoutVars>
      </dgm:prSet>
      <dgm:spPr/>
    </dgm:pt>
    <dgm:pt modelId="{EF6CB8E3-5A54-4B78-8DCF-9469198BEF50}" type="pres">
      <dgm:prSet presAssocID="{53518A5C-7E1B-4602-811F-F158710A2400}" presName="FiveConn_2-3" presStyleLbl="fgAccFollowNode1" presStyleIdx="1" presStyleCnt="4">
        <dgm:presLayoutVars>
          <dgm:bulletEnabled val="1"/>
        </dgm:presLayoutVars>
      </dgm:prSet>
      <dgm:spPr/>
    </dgm:pt>
    <dgm:pt modelId="{C0DE674A-4A79-49C6-A7A2-4D14F0F9F6BA}" type="pres">
      <dgm:prSet presAssocID="{53518A5C-7E1B-4602-811F-F158710A2400}" presName="FiveConn_3-4" presStyleLbl="fgAccFollowNode1" presStyleIdx="2" presStyleCnt="4">
        <dgm:presLayoutVars>
          <dgm:bulletEnabled val="1"/>
        </dgm:presLayoutVars>
      </dgm:prSet>
      <dgm:spPr/>
    </dgm:pt>
    <dgm:pt modelId="{8AE682C1-093B-4E4E-827E-ACE5B610CEF0}" type="pres">
      <dgm:prSet presAssocID="{53518A5C-7E1B-4602-811F-F158710A2400}" presName="FiveConn_4-5" presStyleLbl="fgAccFollowNode1" presStyleIdx="3" presStyleCnt="4">
        <dgm:presLayoutVars>
          <dgm:bulletEnabled val="1"/>
        </dgm:presLayoutVars>
      </dgm:prSet>
      <dgm:spPr/>
    </dgm:pt>
    <dgm:pt modelId="{2AD0248E-F993-4FD2-AF78-1B6BE09ABE41}" type="pres">
      <dgm:prSet presAssocID="{53518A5C-7E1B-4602-811F-F158710A2400}" presName="FiveNodes_1_text" presStyleLbl="node1" presStyleIdx="4" presStyleCnt="5">
        <dgm:presLayoutVars>
          <dgm:bulletEnabled val="1"/>
        </dgm:presLayoutVars>
      </dgm:prSet>
      <dgm:spPr/>
    </dgm:pt>
    <dgm:pt modelId="{8B0737D4-78A8-4FCF-B9C4-2412BD608DBF}" type="pres">
      <dgm:prSet presAssocID="{53518A5C-7E1B-4602-811F-F158710A2400}" presName="FiveNodes_2_text" presStyleLbl="node1" presStyleIdx="4" presStyleCnt="5">
        <dgm:presLayoutVars>
          <dgm:bulletEnabled val="1"/>
        </dgm:presLayoutVars>
      </dgm:prSet>
      <dgm:spPr/>
    </dgm:pt>
    <dgm:pt modelId="{36DD9F42-3984-450F-BA07-FF36DACB1DC3}" type="pres">
      <dgm:prSet presAssocID="{53518A5C-7E1B-4602-811F-F158710A2400}" presName="FiveNodes_3_text" presStyleLbl="node1" presStyleIdx="4" presStyleCnt="5">
        <dgm:presLayoutVars>
          <dgm:bulletEnabled val="1"/>
        </dgm:presLayoutVars>
      </dgm:prSet>
      <dgm:spPr/>
    </dgm:pt>
    <dgm:pt modelId="{FB5D4087-1D33-45A3-B6B8-3FA1CD257C4A}" type="pres">
      <dgm:prSet presAssocID="{53518A5C-7E1B-4602-811F-F158710A2400}" presName="FiveNodes_4_text" presStyleLbl="node1" presStyleIdx="4" presStyleCnt="5">
        <dgm:presLayoutVars>
          <dgm:bulletEnabled val="1"/>
        </dgm:presLayoutVars>
      </dgm:prSet>
      <dgm:spPr/>
    </dgm:pt>
    <dgm:pt modelId="{519A5EE6-A340-45D9-837A-4BA676E28908}" type="pres">
      <dgm:prSet presAssocID="{53518A5C-7E1B-4602-811F-F158710A2400}" presName="FiveNodes_5_text" presStyleLbl="node1" presStyleIdx="4" presStyleCnt="5">
        <dgm:presLayoutVars>
          <dgm:bulletEnabled val="1"/>
        </dgm:presLayoutVars>
      </dgm:prSet>
      <dgm:spPr/>
    </dgm:pt>
  </dgm:ptLst>
  <dgm:cxnLst>
    <dgm:cxn modelId="{B8E7CC00-6622-406C-8771-3597229E3D7A}" srcId="{53518A5C-7E1B-4602-811F-F158710A2400}" destId="{EB3F4E7B-6135-4676-94CC-1CF681DEFAC4}" srcOrd="0" destOrd="0" parTransId="{1990B143-B471-4FC4-9195-63010C375A0E}" sibTransId="{46C508B7-66E7-47E3-8361-96EF1138DC2A}"/>
    <dgm:cxn modelId="{2B768015-77D7-4D58-8D35-674FA3299650}" type="presOf" srcId="{46C508B7-66E7-47E3-8361-96EF1138DC2A}" destId="{523D4BD4-99DD-49D8-88F7-DBE7B35F8FE9}" srcOrd="0" destOrd="0" presId="urn:microsoft.com/office/officeart/2005/8/layout/vProcess5"/>
    <dgm:cxn modelId="{B5913516-538E-4AF1-ABCC-647C0FACDE84}" type="presOf" srcId="{84840A37-BC84-4C4F-A539-B5A3B64F3AE9}" destId="{774040F9-48B9-4E7D-B8BC-DC37C04D222E}" srcOrd="0" destOrd="0" presId="urn:microsoft.com/office/officeart/2005/8/layout/vProcess5"/>
    <dgm:cxn modelId="{4BCB3530-18DB-41F5-BB7A-DC52B750AA65}" type="presOf" srcId="{05BD28E7-1D7D-493F-8433-1E3B69B5A259}" destId="{8AE682C1-093B-4E4E-827E-ACE5B610CEF0}" srcOrd="0" destOrd="0" presId="urn:microsoft.com/office/officeart/2005/8/layout/vProcess5"/>
    <dgm:cxn modelId="{438F4831-BB51-4C54-AC8A-12E615C57B9C}" type="presOf" srcId="{9F711778-FEEF-439B-9791-36347E4FF27B}" destId="{D2EAFF5A-6E27-4067-B77C-236F05B53EE1}" srcOrd="0" destOrd="0" presId="urn:microsoft.com/office/officeart/2005/8/layout/vProcess5"/>
    <dgm:cxn modelId="{12ECD73F-5A9B-473D-BD53-83605BC6F01C}" srcId="{53518A5C-7E1B-4602-811F-F158710A2400}" destId="{DFB283E7-D13D-4F91-B7BF-5FFEC5CAD170}" srcOrd="1" destOrd="0" parTransId="{3CEE26B1-DC08-49F1-9302-BA4A29C5221C}" sibTransId="{2F6FBF84-404B-4C2C-A612-668B16DEE3DB}"/>
    <dgm:cxn modelId="{263AC764-F8F2-4F76-ABE9-E8F6592EDE2C}" type="presOf" srcId="{9F711778-FEEF-439B-9791-36347E4FF27B}" destId="{519A5EE6-A340-45D9-837A-4BA676E28908}" srcOrd="1" destOrd="0" presId="urn:microsoft.com/office/officeart/2005/8/layout/vProcess5"/>
    <dgm:cxn modelId="{35427549-CAEC-4859-848D-1291E2CD1877}" type="presOf" srcId="{84840A37-BC84-4C4F-A539-B5A3B64F3AE9}" destId="{36DD9F42-3984-450F-BA07-FF36DACB1DC3}" srcOrd="1" destOrd="0" presId="urn:microsoft.com/office/officeart/2005/8/layout/vProcess5"/>
    <dgm:cxn modelId="{71CB6D6B-B6FB-44BD-9976-42F548707328}" type="presOf" srcId="{53518A5C-7E1B-4602-811F-F158710A2400}" destId="{737CED88-D0C8-46AF-9015-5F565101C41E}" srcOrd="0" destOrd="0" presId="urn:microsoft.com/office/officeart/2005/8/layout/vProcess5"/>
    <dgm:cxn modelId="{5703FB6B-2FB9-4681-9824-FCABB411A699}" srcId="{53518A5C-7E1B-4602-811F-F158710A2400}" destId="{25800436-1A1C-4284-B274-73BF70E66303}" srcOrd="3" destOrd="0" parTransId="{9351545D-422C-416A-9272-464841FE35F6}" sibTransId="{05BD28E7-1D7D-493F-8433-1E3B69B5A259}"/>
    <dgm:cxn modelId="{E20D1F6E-E84C-49E8-BAAF-3B7EB411B833}" type="presOf" srcId="{25800436-1A1C-4284-B274-73BF70E66303}" destId="{FB5D4087-1D33-45A3-B6B8-3FA1CD257C4A}" srcOrd="1" destOrd="0" presId="urn:microsoft.com/office/officeart/2005/8/layout/vProcess5"/>
    <dgm:cxn modelId="{40F6F14E-E078-4567-94AF-9DE43D0F4AA1}" type="presOf" srcId="{DFB283E7-D13D-4F91-B7BF-5FFEC5CAD170}" destId="{B088351D-71D9-4CD0-B023-DCE69B631609}" srcOrd="0" destOrd="0" presId="urn:microsoft.com/office/officeart/2005/8/layout/vProcess5"/>
    <dgm:cxn modelId="{4585CE75-65C9-499F-A131-04A7D7C25876}" srcId="{53518A5C-7E1B-4602-811F-F158710A2400}" destId="{9F711778-FEEF-439B-9791-36347E4FF27B}" srcOrd="4" destOrd="0" parTransId="{32B0FC2B-59A5-4B7C-89A9-E7EB82F0F932}" sibTransId="{DA981888-4ADC-4F54-AE89-495A026CA2CA}"/>
    <dgm:cxn modelId="{4FD69678-44F5-4680-9ED0-1E00BA371F6F}" type="presOf" srcId="{EB3F4E7B-6135-4676-94CC-1CF681DEFAC4}" destId="{2AD0248E-F993-4FD2-AF78-1B6BE09ABE41}" srcOrd="1" destOrd="0" presId="urn:microsoft.com/office/officeart/2005/8/layout/vProcess5"/>
    <dgm:cxn modelId="{553BD28B-5222-43A6-B27F-DD75BF19B106}" type="presOf" srcId="{3CE5E1FD-085C-43CB-904E-360CCB33D28A}" destId="{C0DE674A-4A79-49C6-A7A2-4D14F0F9F6BA}" srcOrd="0" destOrd="0" presId="urn:microsoft.com/office/officeart/2005/8/layout/vProcess5"/>
    <dgm:cxn modelId="{F0689BC3-ED32-4A71-A02E-1D08B0B38636}" type="presOf" srcId="{EB3F4E7B-6135-4676-94CC-1CF681DEFAC4}" destId="{6F372D29-5C5C-435F-B90E-5F7D75CC5F44}" srcOrd="0" destOrd="0" presId="urn:microsoft.com/office/officeart/2005/8/layout/vProcess5"/>
    <dgm:cxn modelId="{FEE9ADC9-1ED8-48D0-8733-7CFA8D3682B3}" type="presOf" srcId="{2F6FBF84-404B-4C2C-A612-668B16DEE3DB}" destId="{EF6CB8E3-5A54-4B78-8DCF-9469198BEF50}" srcOrd="0" destOrd="0" presId="urn:microsoft.com/office/officeart/2005/8/layout/vProcess5"/>
    <dgm:cxn modelId="{645AD8CB-2C3F-40A3-BB76-4F427788C63B}" type="presOf" srcId="{25800436-1A1C-4284-B274-73BF70E66303}" destId="{F3172AE2-B24E-4DA3-9C3D-A5967D3C3627}" srcOrd="0" destOrd="0" presId="urn:microsoft.com/office/officeart/2005/8/layout/vProcess5"/>
    <dgm:cxn modelId="{452765E4-D457-489E-B0BF-9D1EF345D0C3}" srcId="{53518A5C-7E1B-4602-811F-F158710A2400}" destId="{84840A37-BC84-4C4F-A539-B5A3B64F3AE9}" srcOrd="2" destOrd="0" parTransId="{4E788BB6-FFC6-4DD8-93DF-8EFB84CB3BC5}" sibTransId="{3CE5E1FD-085C-43CB-904E-360CCB33D28A}"/>
    <dgm:cxn modelId="{8917DFF3-DFA5-4961-B3B1-63C710367AB3}" type="presOf" srcId="{DFB283E7-D13D-4F91-B7BF-5FFEC5CAD170}" destId="{8B0737D4-78A8-4FCF-B9C4-2412BD608DBF}" srcOrd="1" destOrd="0" presId="urn:microsoft.com/office/officeart/2005/8/layout/vProcess5"/>
    <dgm:cxn modelId="{B7A21776-0C0A-401E-B24C-51D9EB3B1A9C}" type="presParOf" srcId="{737CED88-D0C8-46AF-9015-5F565101C41E}" destId="{8DB53987-FE5D-4392-8E36-FC0166EAD2FD}" srcOrd="0" destOrd="0" presId="urn:microsoft.com/office/officeart/2005/8/layout/vProcess5"/>
    <dgm:cxn modelId="{18833CC2-FE89-4719-8232-BDA1DE51AD05}" type="presParOf" srcId="{737CED88-D0C8-46AF-9015-5F565101C41E}" destId="{6F372D29-5C5C-435F-B90E-5F7D75CC5F44}" srcOrd="1" destOrd="0" presId="urn:microsoft.com/office/officeart/2005/8/layout/vProcess5"/>
    <dgm:cxn modelId="{39576928-4EAD-4524-9C7F-2B3A5E1903FF}" type="presParOf" srcId="{737CED88-D0C8-46AF-9015-5F565101C41E}" destId="{B088351D-71D9-4CD0-B023-DCE69B631609}" srcOrd="2" destOrd="0" presId="urn:microsoft.com/office/officeart/2005/8/layout/vProcess5"/>
    <dgm:cxn modelId="{EBE79F89-708A-4C9E-A02B-CE5EF7C053BF}" type="presParOf" srcId="{737CED88-D0C8-46AF-9015-5F565101C41E}" destId="{774040F9-48B9-4E7D-B8BC-DC37C04D222E}" srcOrd="3" destOrd="0" presId="urn:microsoft.com/office/officeart/2005/8/layout/vProcess5"/>
    <dgm:cxn modelId="{427E4217-D1ED-44BC-BDA6-418A816CA748}" type="presParOf" srcId="{737CED88-D0C8-46AF-9015-5F565101C41E}" destId="{F3172AE2-B24E-4DA3-9C3D-A5967D3C3627}" srcOrd="4" destOrd="0" presId="urn:microsoft.com/office/officeart/2005/8/layout/vProcess5"/>
    <dgm:cxn modelId="{A9C27D70-B3B2-4BD1-871D-938933E9D2CB}" type="presParOf" srcId="{737CED88-D0C8-46AF-9015-5F565101C41E}" destId="{D2EAFF5A-6E27-4067-B77C-236F05B53EE1}" srcOrd="5" destOrd="0" presId="urn:microsoft.com/office/officeart/2005/8/layout/vProcess5"/>
    <dgm:cxn modelId="{0F4F414D-DC1A-40E9-8DE7-BEFEC7B976CA}" type="presParOf" srcId="{737CED88-D0C8-46AF-9015-5F565101C41E}" destId="{523D4BD4-99DD-49D8-88F7-DBE7B35F8FE9}" srcOrd="6" destOrd="0" presId="urn:microsoft.com/office/officeart/2005/8/layout/vProcess5"/>
    <dgm:cxn modelId="{DF569D5A-E619-463C-83DC-61637F728A84}" type="presParOf" srcId="{737CED88-D0C8-46AF-9015-5F565101C41E}" destId="{EF6CB8E3-5A54-4B78-8DCF-9469198BEF50}" srcOrd="7" destOrd="0" presId="urn:microsoft.com/office/officeart/2005/8/layout/vProcess5"/>
    <dgm:cxn modelId="{31284CA1-0012-4D03-A513-5EB72E4BB5BE}" type="presParOf" srcId="{737CED88-D0C8-46AF-9015-5F565101C41E}" destId="{C0DE674A-4A79-49C6-A7A2-4D14F0F9F6BA}" srcOrd="8" destOrd="0" presId="urn:microsoft.com/office/officeart/2005/8/layout/vProcess5"/>
    <dgm:cxn modelId="{B9A71AE2-B7B2-4781-9214-6D640B3DB57C}" type="presParOf" srcId="{737CED88-D0C8-46AF-9015-5F565101C41E}" destId="{8AE682C1-093B-4E4E-827E-ACE5B610CEF0}" srcOrd="9" destOrd="0" presId="urn:microsoft.com/office/officeart/2005/8/layout/vProcess5"/>
    <dgm:cxn modelId="{C54B9F13-CE88-46A5-A418-0FFB47AABD9B}" type="presParOf" srcId="{737CED88-D0C8-46AF-9015-5F565101C41E}" destId="{2AD0248E-F993-4FD2-AF78-1B6BE09ABE41}" srcOrd="10" destOrd="0" presId="urn:microsoft.com/office/officeart/2005/8/layout/vProcess5"/>
    <dgm:cxn modelId="{FC93EEE7-F958-4121-BEDC-567F191A16BB}" type="presParOf" srcId="{737CED88-D0C8-46AF-9015-5F565101C41E}" destId="{8B0737D4-78A8-4FCF-B9C4-2412BD608DBF}" srcOrd="11" destOrd="0" presId="urn:microsoft.com/office/officeart/2005/8/layout/vProcess5"/>
    <dgm:cxn modelId="{188053EC-5327-4D9F-BBAE-94831C87FBDC}" type="presParOf" srcId="{737CED88-D0C8-46AF-9015-5F565101C41E}" destId="{36DD9F42-3984-450F-BA07-FF36DACB1DC3}" srcOrd="12" destOrd="0" presId="urn:microsoft.com/office/officeart/2005/8/layout/vProcess5"/>
    <dgm:cxn modelId="{AD3D26BB-8190-4D1B-88C8-E0ABDF8A1D90}" type="presParOf" srcId="{737CED88-D0C8-46AF-9015-5F565101C41E}" destId="{FB5D4087-1D33-45A3-B6B8-3FA1CD257C4A}" srcOrd="13" destOrd="0" presId="urn:microsoft.com/office/officeart/2005/8/layout/vProcess5"/>
    <dgm:cxn modelId="{1E7FBD3E-3B72-4512-9DD2-CAEBB7320B89}" type="presParOf" srcId="{737CED88-D0C8-46AF-9015-5F565101C41E}" destId="{519A5EE6-A340-45D9-837A-4BA676E28908}"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372D29-5C5C-435F-B90E-5F7D75CC5F44}">
      <dsp:nvSpPr>
        <dsp:cNvPr id="0" name=""/>
        <dsp:cNvSpPr/>
      </dsp:nvSpPr>
      <dsp:spPr>
        <a:xfrm>
          <a:off x="0" y="0"/>
          <a:ext cx="11381343" cy="90650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b="0" kern="1200"/>
            <a:t>Saving energy</a:t>
          </a:r>
        </a:p>
      </dsp:txBody>
      <dsp:txXfrm>
        <a:off x="26551" y="26551"/>
        <a:ext cx="10297094" cy="853400"/>
      </dsp:txXfrm>
    </dsp:sp>
    <dsp:sp modelId="{B088351D-71D9-4CD0-B023-DCE69B631609}">
      <dsp:nvSpPr>
        <dsp:cNvPr id="0" name=""/>
        <dsp:cNvSpPr/>
      </dsp:nvSpPr>
      <dsp:spPr>
        <a:xfrm>
          <a:off x="834540" y="858538"/>
          <a:ext cx="11381343" cy="906502"/>
        </a:xfrm>
        <a:prstGeom prst="roundRect">
          <a:avLst>
            <a:gd name="adj" fmla="val 10000"/>
          </a:avLst>
        </a:prstGeom>
        <a:solidFill>
          <a:srgbClr val="D8B1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t>Energy efficiency</a:t>
          </a:r>
        </a:p>
      </dsp:txBody>
      <dsp:txXfrm>
        <a:off x="861091" y="885089"/>
        <a:ext cx="9889108" cy="853400"/>
      </dsp:txXfrm>
    </dsp:sp>
    <dsp:sp modelId="{774040F9-48B9-4E7D-B8BC-DC37C04D222E}">
      <dsp:nvSpPr>
        <dsp:cNvPr id="0" name=""/>
        <dsp:cNvSpPr/>
      </dsp:nvSpPr>
      <dsp:spPr>
        <a:xfrm>
          <a:off x="1723142" y="1734083"/>
          <a:ext cx="11381343" cy="906502"/>
        </a:xfrm>
        <a:prstGeom prst="roundRect">
          <a:avLst>
            <a:gd name="adj" fmla="val 10000"/>
          </a:avLst>
        </a:prstGeom>
        <a:solidFill>
          <a:srgbClr val="66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t>Renewable energy</a:t>
          </a:r>
        </a:p>
      </dsp:txBody>
      <dsp:txXfrm>
        <a:off x="1749693" y="1760634"/>
        <a:ext cx="9889108" cy="853400"/>
      </dsp:txXfrm>
    </dsp:sp>
    <dsp:sp modelId="{F3172AE2-B24E-4DA3-9C3D-A5967D3C3627}">
      <dsp:nvSpPr>
        <dsp:cNvPr id="0" name=""/>
        <dsp:cNvSpPr/>
      </dsp:nvSpPr>
      <dsp:spPr>
        <a:xfrm>
          <a:off x="2441138" y="2680118"/>
          <a:ext cx="11381343" cy="906502"/>
        </a:xfrm>
        <a:prstGeom prst="roundRect">
          <a:avLst>
            <a:gd name="adj" fmla="val 10000"/>
          </a:avLst>
        </a:prstGeom>
        <a:solidFill>
          <a:srgbClr val="408E1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t>Low carbon energy</a:t>
          </a:r>
        </a:p>
      </dsp:txBody>
      <dsp:txXfrm>
        <a:off x="2467689" y="2706669"/>
        <a:ext cx="9889108" cy="853400"/>
      </dsp:txXfrm>
    </dsp:sp>
    <dsp:sp modelId="{D2EAFF5A-6E27-4067-B77C-236F05B53EE1}">
      <dsp:nvSpPr>
        <dsp:cNvPr id="0" name=""/>
        <dsp:cNvSpPr/>
      </dsp:nvSpPr>
      <dsp:spPr>
        <a:xfrm>
          <a:off x="3159020" y="3636967"/>
          <a:ext cx="11381343" cy="906502"/>
        </a:xfrm>
        <a:prstGeom prst="roundRect">
          <a:avLst>
            <a:gd name="adj" fmla="val 10000"/>
          </a:avLst>
        </a:prstGeom>
        <a:solidFill>
          <a:srgbClr val="196B2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t>Conventional </a:t>
          </a:r>
        </a:p>
      </dsp:txBody>
      <dsp:txXfrm>
        <a:off x="3185571" y="3663518"/>
        <a:ext cx="9889108" cy="853400"/>
      </dsp:txXfrm>
    </dsp:sp>
    <dsp:sp modelId="{523D4BD4-99DD-49D8-88F7-DBE7B35F8FE9}">
      <dsp:nvSpPr>
        <dsp:cNvPr id="0" name=""/>
        <dsp:cNvSpPr/>
      </dsp:nvSpPr>
      <dsp:spPr>
        <a:xfrm>
          <a:off x="10792116" y="662250"/>
          <a:ext cx="589226" cy="58922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0924692" y="662250"/>
        <a:ext cx="324074" cy="443393"/>
      </dsp:txXfrm>
    </dsp:sp>
    <dsp:sp modelId="{EF6CB8E3-5A54-4B78-8DCF-9469198BEF50}">
      <dsp:nvSpPr>
        <dsp:cNvPr id="0" name=""/>
        <dsp:cNvSpPr/>
      </dsp:nvSpPr>
      <dsp:spPr>
        <a:xfrm>
          <a:off x="11642021" y="1694656"/>
          <a:ext cx="589226" cy="589226"/>
        </a:xfrm>
        <a:prstGeom prst="downArrow">
          <a:avLst>
            <a:gd name="adj1" fmla="val 55000"/>
            <a:gd name="adj2" fmla="val 45000"/>
          </a:avLst>
        </a:prstGeom>
        <a:solidFill>
          <a:schemeClr val="accent2">
            <a:tint val="40000"/>
            <a:alpha val="90000"/>
            <a:hueOff val="-283075"/>
            <a:satOff val="-25115"/>
            <a:lumOff val="-256"/>
            <a:alphaOff val="0"/>
          </a:schemeClr>
        </a:solidFill>
        <a:ln w="12700" cap="flat" cmpd="sng" algn="ctr">
          <a:solidFill>
            <a:schemeClr val="accent2">
              <a:tint val="40000"/>
              <a:alpha val="90000"/>
              <a:hueOff val="-283075"/>
              <a:satOff val="-25115"/>
              <a:lumOff val="-2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1774597" y="1694656"/>
        <a:ext cx="324074" cy="443393"/>
      </dsp:txXfrm>
    </dsp:sp>
    <dsp:sp modelId="{C0DE674A-4A79-49C6-A7A2-4D14F0F9F6BA}">
      <dsp:nvSpPr>
        <dsp:cNvPr id="0" name=""/>
        <dsp:cNvSpPr/>
      </dsp:nvSpPr>
      <dsp:spPr>
        <a:xfrm>
          <a:off x="12491927" y="2711954"/>
          <a:ext cx="589226" cy="589226"/>
        </a:xfrm>
        <a:prstGeom prst="downArrow">
          <a:avLst>
            <a:gd name="adj1" fmla="val 55000"/>
            <a:gd name="adj2" fmla="val 45000"/>
          </a:avLst>
        </a:prstGeom>
        <a:solidFill>
          <a:schemeClr val="accent2">
            <a:tint val="40000"/>
            <a:alpha val="90000"/>
            <a:hueOff val="-566151"/>
            <a:satOff val="-50231"/>
            <a:lumOff val="-513"/>
            <a:alphaOff val="0"/>
          </a:schemeClr>
        </a:solidFill>
        <a:ln w="12700" cap="flat" cmpd="sng" algn="ctr">
          <a:solidFill>
            <a:schemeClr val="accent2">
              <a:tint val="40000"/>
              <a:alpha val="90000"/>
              <a:hueOff val="-566151"/>
              <a:satOff val="-50231"/>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2624503" y="2711954"/>
        <a:ext cx="324074" cy="443393"/>
      </dsp:txXfrm>
    </dsp:sp>
    <dsp:sp modelId="{8AE682C1-093B-4E4E-827E-ACE5B610CEF0}">
      <dsp:nvSpPr>
        <dsp:cNvPr id="0" name=""/>
        <dsp:cNvSpPr/>
      </dsp:nvSpPr>
      <dsp:spPr>
        <a:xfrm>
          <a:off x="13341832" y="3754432"/>
          <a:ext cx="589226" cy="589226"/>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13474408" y="3754432"/>
        <a:ext cx="324074" cy="44339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4386F-8F9F-4F3F-B5A5-E7D58C9FEC6E}" type="datetimeFigureOut">
              <a:rPr lang="en-GB" smtClean="0"/>
              <a:t>16/12/2024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8DC2AF-22FB-4C66-939A-7C87D8F2D637}" type="slidenum">
              <a:rPr lang="en-GB" smtClean="0"/>
              <a:t>‹#›</a:t>
            </a:fld>
            <a:endParaRPr lang="en-GB"/>
          </a:p>
        </p:txBody>
      </p:sp>
    </p:spTree>
    <p:extLst>
      <p:ext uri="{BB962C8B-B14F-4D97-AF65-F5344CB8AC3E}">
        <p14:creationId xmlns:p14="http://schemas.microsoft.com/office/powerpoint/2010/main" val="1784948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file:///C:/Users/JenGale/OneDrive%20-%20SFCT/-%20My%20files/Catapult%20Climate-Action-Plan-Decarbonisation-1.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ountyourcarbon.org/"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757D4-43BC-9E46-6F87-79AECCE68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1EC15-8770-04AD-330F-F46205B0A0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59159B-A75A-B811-DBA2-2757DF7150D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0B8011D-AF11-67E5-11DB-3BE3E47FD754}"/>
              </a:ext>
            </a:extLst>
          </p:cNvPr>
          <p:cNvSpPr>
            <a:spLocks noGrp="1"/>
          </p:cNvSpPr>
          <p:nvPr>
            <p:ph type="sldNum" sz="quarter" idx="5"/>
          </p:nvPr>
        </p:nvSpPr>
        <p:spPr/>
        <p:txBody>
          <a:bodyPr/>
          <a:lstStyle/>
          <a:p>
            <a:fld id="{AC54FE84-6F63-4794-8074-03A008961927}" type="slidenum">
              <a:rPr lang="en-GB" smtClean="0"/>
              <a:t>7</a:t>
            </a:fld>
            <a:endParaRPr lang="en-GB"/>
          </a:p>
        </p:txBody>
      </p:sp>
    </p:spTree>
    <p:extLst>
      <p:ext uri="{BB962C8B-B14F-4D97-AF65-F5344CB8AC3E}">
        <p14:creationId xmlns:p14="http://schemas.microsoft.com/office/powerpoint/2010/main" val="504005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6203C-1D7C-2581-50C4-481D574EE9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38311-53EA-6937-1832-C400D9D2C3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E72BA3-D398-AE85-E9E4-20F569A4160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6A5EFB5-93B4-0B88-DBDB-DFA781C8CF7E}"/>
              </a:ext>
            </a:extLst>
          </p:cNvPr>
          <p:cNvSpPr>
            <a:spLocks noGrp="1"/>
          </p:cNvSpPr>
          <p:nvPr>
            <p:ph type="sldNum" sz="quarter" idx="5"/>
          </p:nvPr>
        </p:nvSpPr>
        <p:spPr/>
        <p:txBody>
          <a:bodyPr/>
          <a:lstStyle/>
          <a:p>
            <a:fld id="{61E271B9-1081-46B2-8E15-03A4AFB2F68B}" type="slidenum">
              <a:rPr lang="en-GB" smtClean="0"/>
              <a:t>16</a:t>
            </a:fld>
            <a:endParaRPr lang="en-GB"/>
          </a:p>
        </p:txBody>
      </p:sp>
    </p:spTree>
    <p:extLst>
      <p:ext uri="{BB962C8B-B14F-4D97-AF65-F5344CB8AC3E}">
        <p14:creationId xmlns:p14="http://schemas.microsoft.com/office/powerpoint/2010/main" val="2639462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This is a graph from Energy Systems Catapult who have produce a great resource specifically to help schools to decarbonise – it’s linked to in the supporting PDF and well worth a read. </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We can see that most energy in schools is used in heating both spaces and water, with lighting and catering coming next.</a:t>
            </a:r>
            <a:r>
              <a:rPr lang="en-US">
                <a:latin typeface="Calibri"/>
                <a:ea typeface="Calibri"/>
                <a:cs typeface="Calibri"/>
              </a:rPr>
              <a:t>From Energy Systems Catapult Climate Action Plan </a:t>
            </a:r>
            <a:r>
              <a:rPr lang="en-US" err="1">
                <a:latin typeface="Calibri"/>
                <a:ea typeface="Calibri"/>
                <a:cs typeface="Calibri"/>
              </a:rPr>
              <a:t>Decarbonisation</a:t>
            </a:r>
            <a:r>
              <a:rPr lang="en-US">
                <a:latin typeface="Calibri"/>
                <a:ea typeface="Calibri"/>
                <a:cs typeface="Calibri"/>
              </a:rPr>
              <a:t> PDF: </a:t>
            </a:r>
            <a:r>
              <a:rPr lang="en-GB">
                <a:hlinkClick r:id="rId3"/>
              </a:rPr>
              <a:t>Catapult Climate-Action-Plan-Decarbonisation-1.pdf</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007C2E2-B05E-4F5D-945D-79A1C9D95A83}" type="slidenum">
              <a:rPr lang="en-GB" smtClean="0"/>
              <a:t>17</a:t>
            </a:fld>
            <a:endParaRPr lang="en-GB"/>
          </a:p>
        </p:txBody>
      </p:sp>
    </p:spTree>
    <p:extLst>
      <p:ext uri="{BB962C8B-B14F-4D97-AF65-F5344CB8AC3E}">
        <p14:creationId xmlns:p14="http://schemas.microsoft.com/office/powerpoint/2010/main" val="3245776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shockingly most of this energy is used in schools when they’re closed to pupils! So Energy Sparks found 58% /63 % primary/secondary of electricity is used when the school is closed to pupils and the figures for gas are 62%/68% primary/secondary.</a:t>
            </a: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Using a system like Energy Sparks means that you can see what the patterns are for your school and identify if there are any tweaks needed to your heating system or to your switch off routine. </a:t>
            </a:r>
            <a:endParaRPr lang="en-US"/>
          </a:p>
          <a:p>
            <a:endParaRPr lang="en-US"/>
          </a:p>
        </p:txBody>
      </p:sp>
      <p:sp>
        <p:nvSpPr>
          <p:cNvPr id="4" name="Slide Number Placeholder 3"/>
          <p:cNvSpPr>
            <a:spLocks noGrp="1"/>
          </p:cNvSpPr>
          <p:nvPr>
            <p:ph type="sldNum" sz="quarter" idx="5"/>
          </p:nvPr>
        </p:nvSpPr>
        <p:spPr/>
        <p:txBody>
          <a:bodyPr/>
          <a:lstStyle/>
          <a:p>
            <a:fld id="{D007C2E2-B05E-4F5D-945D-79A1C9D95A83}" type="slidenum">
              <a:rPr lang="en-GB" smtClean="0"/>
              <a:t>18</a:t>
            </a:fld>
            <a:endParaRPr lang="en-GB"/>
          </a:p>
        </p:txBody>
      </p:sp>
    </p:spTree>
    <p:extLst>
      <p:ext uri="{BB962C8B-B14F-4D97-AF65-F5344CB8AC3E}">
        <p14:creationId xmlns:p14="http://schemas.microsoft.com/office/powerpoint/2010/main" val="3239320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entury Gothic" panose="020B0502020202020204" pitchFamily="34" charset="0"/>
                <a:ea typeface="MS Mincho" panose="02020609040205080304" pitchFamily="49" charset="-128"/>
                <a:cs typeface="Times New Roman" panose="02020603050405020304" pitchFamily="18" charset="0"/>
              </a:rPr>
              <a:t>Before we move on from energy, I just wanted to introduce the idea of the ‘Energy Hierarchy’ to you. The idea is that we start at the top, with a focus on energy saving, because the best energy to use is always none at all, so saving energy should always be the first priority.  Then use it efficiently – so this would be looking at not only energy efficient appliances, but things like insulation and double glazing etc. These are often the more daunting and expensive tasks. There is a great resource from Catapult that I mentioned earlier, and your Climate Action Advisor can also signpost to resources and funding for these kinds of projects.</a:t>
            </a:r>
            <a:br>
              <a:rPr lang="en-US" sz="1800">
                <a:effectLst/>
                <a:latin typeface="Century Gothic" panose="020B0502020202020204" pitchFamily="34" charset="0"/>
                <a:ea typeface="MS Mincho" panose="02020609040205080304" pitchFamily="49" charset="-128"/>
                <a:cs typeface="Times New Roman" panose="02020603050405020304" pitchFamily="18" charset="0"/>
              </a:rPr>
            </a:br>
            <a:r>
              <a:rPr lang="en-US" sz="1800">
                <a:effectLst/>
                <a:latin typeface="Century Gothic" panose="020B0502020202020204" pitchFamily="34" charset="0"/>
                <a:ea typeface="MS Mincho" panose="02020609040205080304" pitchFamily="49" charset="-128"/>
                <a:cs typeface="Times New Roman" panose="02020603050405020304" pitchFamily="18" charset="0"/>
              </a:rPr>
              <a:t>Then sustainable – solar, wind. So for most schools this would be solar PV, and there are lots of schemes helping schools to get solar on their roofs. There are some suggested resources in the supporting document, and again, this is something we can help schools with.  </a:t>
            </a:r>
            <a:br>
              <a:rPr lang="en-US" sz="1800">
                <a:effectLst/>
                <a:latin typeface="Century Gothic" panose="020B0502020202020204" pitchFamily="34" charset="0"/>
                <a:ea typeface="MS Mincho" panose="02020609040205080304" pitchFamily="49" charset="-128"/>
                <a:cs typeface="Times New Roman" panose="02020603050405020304" pitchFamily="18" charset="0"/>
              </a:rPr>
            </a:br>
            <a:r>
              <a:rPr lang="en-US" sz="1800">
                <a:effectLst/>
                <a:latin typeface="Century Gothic" panose="020B0502020202020204" pitchFamily="34" charset="0"/>
                <a:ea typeface="MS Mincho" panose="02020609040205080304" pitchFamily="49" charset="-128"/>
                <a:cs typeface="Times New Roman" panose="02020603050405020304" pitchFamily="18" charset="0"/>
              </a:rPr>
              <a:t>Then we'd be looking at low carbon – so electricity rather than gas, HP rather than boilers. And you guessed it, we can signpost you to experts to help you with this.</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D007C2E2-B05E-4F5D-945D-79A1C9D95A83}" type="slidenum">
              <a:rPr lang="en-GB" smtClean="0"/>
              <a:t>19</a:t>
            </a:fld>
            <a:endParaRPr lang="en-GB"/>
          </a:p>
        </p:txBody>
      </p:sp>
    </p:spTree>
    <p:extLst>
      <p:ext uri="{BB962C8B-B14F-4D97-AF65-F5344CB8AC3E}">
        <p14:creationId xmlns:p14="http://schemas.microsoft.com/office/powerpoint/2010/main" val="27326154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A2D7-30DB-456F-10B5-F081CE7E5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B6148-37AD-5EAC-908D-F15B5E0DE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EF795-A5F0-5310-C166-D7BD19F04F8A}"/>
              </a:ext>
            </a:extLst>
          </p:cNvPr>
          <p:cNvSpPr>
            <a:spLocks noGrp="1"/>
          </p:cNvSpPr>
          <p:nvPr>
            <p:ph type="body" idx="1"/>
          </p:nvPr>
        </p:nvSpPr>
        <p:spPr/>
        <p:txBody>
          <a:bodyPr/>
          <a:lstStyle/>
          <a:p>
            <a:r>
              <a:rPr lang="en-GB" b="1"/>
              <a:t>What is a change management framework?</a:t>
            </a:r>
            <a:endParaRPr lang="en-US"/>
          </a:p>
          <a:p>
            <a:pPr marL="285750" indent="-285750">
              <a:buFont typeface="Symbol"/>
              <a:buChar char="•"/>
            </a:pPr>
            <a:r>
              <a:rPr lang="en-GB"/>
              <a:t>A structured approach to managing change effectively</a:t>
            </a:r>
            <a:endParaRPr lang="en-US"/>
          </a:p>
          <a:p>
            <a:pPr marL="285750" indent="-285750">
              <a:buFont typeface="Symbol"/>
              <a:buChar char="•"/>
            </a:pPr>
            <a:r>
              <a:rPr lang="en-GB"/>
              <a:t>When it comes to energy efficiency and consumption, using a CM framework helps the adoption of energy-saving behaviours</a:t>
            </a:r>
            <a:endParaRPr lang="en-US"/>
          </a:p>
          <a:p>
            <a:pPr marL="285750" indent="-285750">
              <a:buFont typeface="Symbol"/>
              <a:buChar char="•"/>
            </a:pPr>
            <a:r>
              <a:rPr lang="en-GB"/>
              <a:t>There are several available, but will focus on the ADKAR model</a:t>
            </a:r>
            <a:endParaRPr lang="en-US"/>
          </a:p>
          <a:p>
            <a:endParaRPr lang="en-GB" b="1">
              <a:cs typeface="Calibri"/>
            </a:endParaRPr>
          </a:p>
          <a:p>
            <a:r>
              <a:rPr lang="en-GB"/>
              <a:t>Using a Behaviour Change model might sound over-kill right now, but it does help to plan for new ways of working, and gives you a simple framework that will help you move from current state (high or inefficient energy consumption) to the future state (lower, efficient energy consumption and cost savings!) and take people along with you.</a:t>
            </a:r>
            <a:endParaRPr lang="en-US"/>
          </a:p>
          <a:p>
            <a:endParaRPr lang="en-US"/>
          </a:p>
          <a:p>
            <a:r>
              <a:rPr lang="en-GB" b="1"/>
              <a:t>What is the ADKAR model?</a:t>
            </a:r>
            <a:endParaRPr lang="en-US"/>
          </a:p>
          <a:p>
            <a:pPr marL="285750" indent="-285750">
              <a:buFont typeface="Symbol"/>
              <a:buChar char="•"/>
            </a:pPr>
            <a:r>
              <a:rPr lang="en-GB"/>
              <a:t>Provides a holistic and structured approach to successfully embedding energy-saving behaviours </a:t>
            </a:r>
            <a:endParaRPr lang="en-US"/>
          </a:p>
          <a:p>
            <a:pPr marL="285750" indent="-285750">
              <a:buFont typeface="Symbol"/>
              <a:buChar char="•"/>
            </a:pPr>
            <a:r>
              <a:rPr lang="en-GB"/>
              <a:t>Engages your community and addresses the human side of change</a:t>
            </a:r>
            <a:endParaRPr lang="en-US"/>
          </a:p>
          <a:p>
            <a:pPr marL="285750" indent="-285750">
              <a:buFont typeface="Symbol"/>
              <a:buChar char="•"/>
            </a:pPr>
            <a:r>
              <a:rPr lang="en-GB"/>
              <a:t>Manages resistance</a:t>
            </a:r>
            <a:endParaRPr lang="en-US"/>
          </a:p>
          <a:p>
            <a:pPr marL="285750" indent="-285750">
              <a:buFont typeface="Symbol"/>
              <a:buChar char="•"/>
            </a:pPr>
            <a:r>
              <a:rPr lang="en-GB"/>
              <a:t>Supports communication</a:t>
            </a:r>
            <a:endParaRPr lang="en-US"/>
          </a:p>
          <a:p>
            <a:pPr marL="285750" indent="-285750">
              <a:buFont typeface="Symbol"/>
              <a:buChar char="•"/>
            </a:pPr>
            <a:r>
              <a:rPr lang="en-GB"/>
              <a:t>Facilitates continuous improvement</a:t>
            </a:r>
            <a:endParaRPr lang="en-US"/>
          </a:p>
          <a:p>
            <a:r>
              <a:rPr lang="en-GB"/>
              <a:t>It consists of 5 stages:</a:t>
            </a:r>
            <a:endParaRPr lang="en-US"/>
          </a:p>
          <a:p>
            <a:r>
              <a:rPr lang="en-GB"/>
              <a:t>Awareness, Desire, Knowledge, Ability, Reinforcement</a:t>
            </a:r>
            <a:endParaRPr lang="en-US"/>
          </a:p>
          <a:p>
            <a:pPr marL="342900" indent="-342900">
              <a:lnSpc>
                <a:spcPct val="107000"/>
              </a:lnSpc>
              <a:spcAft>
                <a:spcPts val="800"/>
              </a:spcAft>
              <a:buFont typeface="Symbol" panose="05050102010706020507" pitchFamily="18" charset="2"/>
              <a:buChar char=""/>
            </a:pPr>
            <a:endParaRPr lang="en-GB" sz="1800" kern="100">
              <a:cs typeface="Calibri"/>
            </a:endParaRPr>
          </a:p>
          <a:p>
            <a:pPr lvl="0"/>
            <a:endParaRPr lang="en-GB">
              <a:effectLst/>
              <a:latin typeface="Calibri"/>
              <a:ea typeface="Calibri" panose="020F0502020204030204" pitchFamily="34" charset="0"/>
              <a:cs typeface="Calibri"/>
            </a:endParaRPr>
          </a:p>
        </p:txBody>
      </p:sp>
      <p:sp>
        <p:nvSpPr>
          <p:cNvPr id="4" name="Slide Number Placeholder 3">
            <a:extLst>
              <a:ext uri="{FF2B5EF4-FFF2-40B4-BE49-F238E27FC236}">
                <a16:creationId xmlns:a16="http://schemas.microsoft.com/office/drawing/2014/main" id="{C083E60D-9384-AB51-5FEB-4B18C6866113}"/>
              </a:ext>
            </a:extLst>
          </p:cNvPr>
          <p:cNvSpPr>
            <a:spLocks noGrp="1"/>
          </p:cNvSpPr>
          <p:nvPr>
            <p:ph type="sldNum" sz="quarter" idx="5"/>
          </p:nvPr>
        </p:nvSpPr>
        <p:spPr/>
        <p:txBody>
          <a:bodyPr/>
          <a:lstStyle/>
          <a:p>
            <a:fld id="{61E271B9-1081-46B2-8E15-03A4AFB2F68B}" type="slidenum">
              <a:rPr lang="en-GB" smtClean="0"/>
              <a:t>20</a:t>
            </a:fld>
            <a:endParaRPr lang="en-GB"/>
          </a:p>
        </p:txBody>
      </p:sp>
    </p:spTree>
    <p:extLst>
      <p:ext uri="{BB962C8B-B14F-4D97-AF65-F5344CB8AC3E}">
        <p14:creationId xmlns:p14="http://schemas.microsoft.com/office/powerpoint/2010/main" val="5650492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A2D7-30DB-456F-10B5-F081CE7E5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B6148-37AD-5EAC-908D-F15B5E0DE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EF795-A5F0-5310-C166-D7BD19F04F8A}"/>
              </a:ext>
            </a:extLst>
          </p:cNvPr>
          <p:cNvSpPr>
            <a:spLocks noGrp="1"/>
          </p:cNvSpPr>
          <p:nvPr>
            <p:ph type="body" idx="1"/>
          </p:nvPr>
        </p:nvSpPr>
        <p:spPr/>
        <p:txBody>
          <a:bodyPr/>
          <a:lstStyle/>
          <a:p>
            <a:r>
              <a:rPr lang="en-GB" b="1" i="1" u="sng">
                <a:cs typeface="Calibri"/>
              </a:rPr>
              <a:t>First stage: Awareness</a:t>
            </a:r>
            <a:endParaRPr lang="en-GB" b="1" i="1" u="sng"/>
          </a:p>
          <a:p>
            <a:r>
              <a:rPr lang="en-GB" i="1" u="sng"/>
              <a:t>Some questions to think about at this point are: </a:t>
            </a:r>
            <a:endParaRPr lang="en-GB">
              <a:cs typeface="Calibri"/>
            </a:endParaRPr>
          </a:p>
          <a:p>
            <a:pPr marL="171450" indent="-171450">
              <a:buFont typeface="Symbol"/>
              <a:buChar char="•"/>
            </a:pPr>
            <a:r>
              <a:rPr lang="en-GB"/>
              <a:t>Do your staff and learners know that you have a target to reduce energy use? (If you have one)</a:t>
            </a:r>
            <a:endParaRPr lang="en-GB">
              <a:cs typeface="Calibri"/>
            </a:endParaRPr>
          </a:p>
          <a:p>
            <a:r>
              <a:rPr lang="en-GB"/>
              <a:t>Why its important: Staff and learners who are aware of their settings energy practices and aims are more likely to act.</a:t>
            </a:r>
            <a:endParaRPr lang="en-GB">
              <a:cs typeface="Calibri"/>
            </a:endParaRPr>
          </a:p>
          <a:p>
            <a:pPr marL="171450" indent="-171450">
              <a:buFont typeface="Calibri"/>
              <a:buChar char="•"/>
            </a:pPr>
            <a:r>
              <a:rPr lang="en-GB"/>
              <a:t>Do your staff and learners know what they are expected to do, to save energy?</a:t>
            </a:r>
            <a:endParaRPr lang="en-GB">
              <a:cs typeface="Calibri"/>
            </a:endParaRPr>
          </a:p>
          <a:p>
            <a:r>
              <a:rPr lang="en-GB"/>
              <a:t>Why its important: Staff and learners who are aware of energy saving expectations are more likely to act.</a:t>
            </a:r>
            <a:endParaRPr lang="en-GB">
              <a:cs typeface="Calibri"/>
            </a:endParaRPr>
          </a:p>
          <a:p>
            <a:pPr marL="171450" indent="-171450">
              <a:buFont typeface="Calibri"/>
              <a:buChar char="•"/>
            </a:pPr>
            <a:r>
              <a:rPr lang="en-GB"/>
              <a:t>Do you staff and leaners receive prompts to save energy?</a:t>
            </a:r>
            <a:endParaRPr lang="en-GB">
              <a:cs typeface="Calibri"/>
            </a:endParaRPr>
          </a:p>
          <a:p>
            <a:r>
              <a:rPr lang="en-GB"/>
              <a:t>Why its important: Studies have shown organisations and institutions with posters and reminders to turn off computers and lights are more likely to change behaviours. </a:t>
            </a:r>
            <a:endParaRPr lang="en-GB">
              <a:cs typeface="Calibri"/>
            </a:endParaRPr>
          </a:p>
          <a:p>
            <a:r>
              <a:rPr lang="en-GB" i="1" u="sng"/>
              <a:t>How do you make staff and learners aware?</a:t>
            </a:r>
            <a:endParaRPr lang="en-GB"/>
          </a:p>
          <a:p>
            <a:r>
              <a:rPr lang="en-GB"/>
              <a:t>Visible leadership and champions of initiatives </a:t>
            </a:r>
            <a:endParaRPr lang="en-GB">
              <a:cs typeface="Calibri"/>
            </a:endParaRPr>
          </a:p>
          <a:p>
            <a:r>
              <a:rPr lang="en-GB"/>
              <a:t>Visibility of energy use and reduction target. Nothing is too small – posters, intranet, newsletters, meetings, assemblies etc</a:t>
            </a:r>
            <a:endParaRPr lang="en-GB">
              <a:cs typeface="Calibri"/>
            </a:endParaRPr>
          </a:p>
          <a:p>
            <a:r>
              <a:rPr lang="en-GB"/>
              <a:t>Dialogue – ask staff and leaners for their views, gauge their support, collect ideas. This can be through meetings, surveys, polls, or any other forum.</a:t>
            </a:r>
            <a:endParaRPr lang="en-GB">
              <a:cs typeface="Calibri"/>
            </a:endParaRPr>
          </a:p>
          <a:p>
            <a:r>
              <a:rPr lang="en-GB"/>
              <a:t>Use local or national campaigns e.g. COP, Earth Day </a:t>
            </a:r>
            <a:endParaRPr lang="en-GB">
              <a:cs typeface="Calibri"/>
            </a:endParaRPr>
          </a:p>
          <a:p>
            <a:endParaRPr lang="en-GB" b="1">
              <a:effectLst/>
              <a:latin typeface="Calibri"/>
              <a:ea typeface="Calibri" panose="020F0502020204030204" pitchFamily="34" charset="0"/>
              <a:cs typeface="Calibri"/>
            </a:endParaRPr>
          </a:p>
          <a:p>
            <a:r>
              <a:rPr lang="en-GB" b="1">
                <a:latin typeface="Calibri"/>
                <a:ea typeface="Calibri" panose="020F0502020204030204" pitchFamily="34" charset="0"/>
                <a:cs typeface="Calibri"/>
              </a:rPr>
              <a:t>A note on positive communication: </a:t>
            </a:r>
          </a:p>
          <a:p>
            <a:r>
              <a:rPr lang="en-GB"/>
              <a:t>Research highlights humans have a strong "negativity bias". This bias causes people to focus more on negative experiences than positive ones, even when the positive experiences are more frequent or significant. This effect means that, for instance, people may dwell on the 10% of negative comments or feedback rather than the 90% of positive comments. To enable behaviour change, avoid bringing in any unnecessary negatives, use praise and nudges, and illustrate with outcomes and results.</a:t>
            </a:r>
            <a:endParaRPr lang="en-GB">
              <a:cs typeface="Calibri"/>
            </a:endParaRPr>
          </a:p>
        </p:txBody>
      </p:sp>
      <p:sp>
        <p:nvSpPr>
          <p:cNvPr id="4" name="Slide Number Placeholder 3">
            <a:extLst>
              <a:ext uri="{FF2B5EF4-FFF2-40B4-BE49-F238E27FC236}">
                <a16:creationId xmlns:a16="http://schemas.microsoft.com/office/drawing/2014/main" id="{C083E60D-9384-AB51-5FEB-4B18C6866113}"/>
              </a:ext>
            </a:extLst>
          </p:cNvPr>
          <p:cNvSpPr>
            <a:spLocks noGrp="1"/>
          </p:cNvSpPr>
          <p:nvPr>
            <p:ph type="sldNum" sz="quarter" idx="5"/>
          </p:nvPr>
        </p:nvSpPr>
        <p:spPr/>
        <p:txBody>
          <a:bodyPr/>
          <a:lstStyle/>
          <a:p>
            <a:fld id="{61E271B9-1081-46B2-8E15-03A4AFB2F68B}" type="slidenum">
              <a:rPr lang="en-GB" smtClean="0"/>
              <a:t>21</a:t>
            </a:fld>
            <a:endParaRPr lang="en-GB"/>
          </a:p>
        </p:txBody>
      </p:sp>
    </p:spTree>
    <p:extLst>
      <p:ext uri="{BB962C8B-B14F-4D97-AF65-F5344CB8AC3E}">
        <p14:creationId xmlns:p14="http://schemas.microsoft.com/office/powerpoint/2010/main" val="330607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A2D7-30DB-456F-10B5-F081CE7E5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B6148-37AD-5EAC-908D-F15B5E0DE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EF795-A5F0-5310-C166-D7BD19F04F8A}"/>
              </a:ext>
            </a:extLst>
          </p:cNvPr>
          <p:cNvSpPr>
            <a:spLocks noGrp="1"/>
          </p:cNvSpPr>
          <p:nvPr>
            <p:ph type="body" idx="1"/>
          </p:nvPr>
        </p:nvSpPr>
        <p:spPr/>
        <p:txBody>
          <a:bodyPr/>
          <a:lstStyle/>
          <a:p>
            <a:r>
              <a:rPr lang="en-GB" b="1"/>
              <a:t>Second step: DESIRE</a:t>
            </a:r>
            <a:endParaRPr lang="en-GB"/>
          </a:p>
          <a:p>
            <a:endParaRPr lang="en-GB" b="1"/>
          </a:p>
          <a:p>
            <a:r>
              <a:rPr lang="en-GB" i="1" u="sng"/>
              <a:t>How do we create it?</a:t>
            </a:r>
            <a:endParaRPr lang="en-GB"/>
          </a:p>
          <a:p>
            <a:r>
              <a:rPr lang="en-GB"/>
              <a:t>Incorporate reward and incentives into the initiative</a:t>
            </a:r>
          </a:p>
          <a:p>
            <a:r>
              <a:rPr lang="en-GB"/>
              <a:t>Align the change to your staff and learners needs and values</a:t>
            </a:r>
          </a:p>
          <a:p>
            <a:r>
              <a:rPr lang="en-GB"/>
              <a:t>Encourage competition between groups (both internal and cross-setting) e.g. </a:t>
            </a:r>
            <a:r>
              <a:rPr lang="en-GB" b="1"/>
              <a:t>Energy Saving Challenge 2023</a:t>
            </a:r>
            <a:r>
              <a:rPr lang="en-GB"/>
              <a:t>. This initiative involved several schools competing to reduce their carbon emissions and energy consumption through behaviour change and educational activities. Over the course of the challenge, the participating schools collectively saved </a:t>
            </a:r>
            <a:r>
              <a:rPr lang="en-GB" b="1"/>
              <a:t>9.83 tonnes of carbon emissions.</a:t>
            </a:r>
            <a:endParaRPr lang="en-GB">
              <a:cs typeface="Calibri"/>
            </a:endParaRPr>
          </a:p>
          <a:p>
            <a:endParaRPr lang="en-GB">
              <a:cs typeface="Calibri"/>
            </a:endParaRPr>
          </a:p>
          <a:p>
            <a:r>
              <a:rPr lang="en-GB"/>
              <a:t>Finally, have fun with it! By focusing on making these initiatives enjoyable and engaging, rather than an absolute target that must be achieved we can create a positive atmosphere that uplifts everyone involved, transforming everyday responsibilities into rewarding experiences that build a stronger community. </a:t>
            </a:r>
            <a:endParaRPr lang="en-GB">
              <a:cs typeface="Calibri"/>
            </a:endParaRPr>
          </a:p>
          <a:p>
            <a:endParaRPr lang="en-GB">
              <a:cs typeface="Calibri"/>
            </a:endParaRPr>
          </a:p>
          <a:p>
            <a:r>
              <a:rPr lang="en-GB" i="1" u="sng"/>
              <a:t>How to enable desire?</a:t>
            </a:r>
            <a:endParaRPr lang="en-GB"/>
          </a:p>
          <a:p>
            <a:pPr marL="171450" indent="-171450">
              <a:buFont typeface="Symbol"/>
              <a:buChar char="•"/>
            </a:pPr>
            <a:r>
              <a:rPr lang="en-GB"/>
              <a:t>Ensure staff and learners understand their contribution</a:t>
            </a:r>
          </a:p>
          <a:p>
            <a:pPr marL="171450" indent="-171450">
              <a:buFont typeface="Symbol"/>
              <a:buChar char="•"/>
            </a:pPr>
            <a:r>
              <a:rPr lang="en-GB"/>
              <a:t>Acknowledge feedback</a:t>
            </a:r>
          </a:p>
          <a:p>
            <a:pPr marL="171450" indent="-171450">
              <a:buFont typeface="Symbol"/>
              <a:buChar char="•"/>
            </a:pPr>
            <a:r>
              <a:rPr lang="en-GB"/>
              <a:t>Incorporate feedback, where possible</a:t>
            </a:r>
          </a:p>
          <a:p>
            <a:pPr marL="171450" indent="-171450">
              <a:buFont typeface="Symbol"/>
              <a:buChar char="•"/>
            </a:pPr>
            <a:r>
              <a:rPr lang="en-GB"/>
              <a:t>Follow up: explain why feedback hasn’t been incorporated</a:t>
            </a:r>
          </a:p>
          <a:p>
            <a:pPr marL="171450" indent="-171450">
              <a:buFont typeface="Symbol"/>
              <a:buChar char="•"/>
            </a:pPr>
            <a:r>
              <a:rPr lang="en-GB"/>
              <a:t>Continuous improvement – create a regular feedback loop </a:t>
            </a:r>
          </a:p>
          <a:p>
            <a:endParaRPr lang="en-GB">
              <a:cs typeface="Calibri"/>
            </a:endParaRPr>
          </a:p>
        </p:txBody>
      </p:sp>
      <p:sp>
        <p:nvSpPr>
          <p:cNvPr id="4" name="Slide Number Placeholder 3">
            <a:extLst>
              <a:ext uri="{FF2B5EF4-FFF2-40B4-BE49-F238E27FC236}">
                <a16:creationId xmlns:a16="http://schemas.microsoft.com/office/drawing/2014/main" id="{C083E60D-9384-AB51-5FEB-4B18C6866113}"/>
              </a:ext>
            </a:extLst>
          </p:cNvPr>
          <p:cNvSpPr>
            <a:spLocks noGrp="1"/>
          </p:cNvSpPr>
          <p:nvPr>
            <p:ph type="sldNum" sz="quarter" idx="5"/>
          </p:nvPr>
        </p:nvSpPr>
        <p:spPr/>
        <p:txBody>
          <a:bodyPr/>
          <a:lstStyle/>
          <a:p>
            <a:fld id="{61E271B9-1081-46B2-8E15-03A4AFB2F68B}" type="slidenum">
              <a:rPr lang="en-GB" smtClean="0"/>
              <a:t>22</a:t>
            </a:fld>
            <a:endParaRPr lang="en-GB"/>
          </a:p>
        </p:txBody>
      </p:sp>
    </p:spTree>
    <p:extLst>
      <p:ext uri="{BB962C8B-B14F-4D97-AF65-F5344CB8AC3E}">
        <p14:creationId xmlns:p14="http://schemas.microsoft.com/office/powerpoint/2010/main" val="5043519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A2D7-30DB-456F-10B5-F081CE7E5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B6148-37AD-5EAC-908D-F15B5E0DE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EF795-A5F0-5310-C166-D7BD19F04F8A}"/>
              </a:ext>
            </a:extLst>
          </p:cNvPr>
          <p:cNvSpPr>
            <a:spLocks noGrp="1"/>
          </p:cNvSpPr>
          <p:nvPr>
            <p:ph type="body" idx="1"/>
          </p:nvPr>
        </p:nvSpPr>
        <p:spPr/>
        <p:txBody>
          <a:bodyPr/>
          <a:lstStyle/>
          <a:p>
            <a:r>
              <a:rPr lang="en-GB" b="1"/>
              <a:t>Third step: KNOWLEDGE</a:t>
            </a:r>
            <a:endParaRPr lang="en-GB"/>
          </a:p>
          <a:p>
            <a:endParaRPr lang="en-GB" b="1"/>
          </a:p>
          <a:p>
            <a:r>
              <a:rPr lang="en-GB" i="1" u="sng"/>
              <a:t>Why its important to build knowledge?</a:t>
            </a:r>
            <a:endParaRPr lang="en-GB"/>
          </a:p>
          <a:p>
            <a:pPr marL="171450" indent="-171450">
              <a:buFont typeface="Symbol"/>
              <a:buChar char="•"/>
            </a:pPr>
            <a:r>
              <a:rPr lang="en-GB"/>
              <a:t>Knowledge helps staff and learners understand the importance of energy conservation.</a:t>
            </a:r>
          </a:p>
          <a:p>
            <a:pPr marL="171450" indent="-171450">
              <a:buFont typeface="Symbol"/>
              <a:buChar char="•"/>
            </a:pPr>
            <a:r>
              <a:rPr lang="en-GB"/>
              <a:t>Helps staff and learners to identify energy-saving opportunities</a:t>
            </a:r>
          </a:p>
          <a:p>
            <a:pPr marL="171450" indent="-171450">
              <a:buFont typeface="Symbol"/>
              <a:buChar char="•"/>
            </a:pPr>
            <a:r>
              <a:rPr lang="en-GB"/>
              <a:t>Enables informed decision making</a:t>
            </a:r>
            <a:endParaRPr lang="en-GB">
              <a:cs typeface="Calibri" panose="020F0502020204030204"/>
            </a:endParaRPr>
          </a:p>
          <a:p>
            <a:endParaRPr lang="en-GB">
              <a:cs typeface="Calibri" panose="020F0502020204030204"/>
            </a:endParaRPr>
          </a:p>
          <a:p>
            <a:r>
              <a:rPr lang="en-GB"/>
              <a:t>Examples:</a:t>
            </a:r>
          </a:p>
          <a:p>
            <a:pPr marL="171450" indent="-171450">
              <a:buFont typeface="Symbol"/>
              <a:buChar char="•"/>
            </a:pPr>
            <a:r>
              <a:rPr lang="en-GB" b="1"/>
              <a:t>Awareness campaigns:</a:t>
            </a:r>
            <a:r>
              <a:rPr lang="en-GB"/>
              <a:t> Create simple awareness campaigns using posters, newsletters, and digital platforms to explain why saving energy is important, and provide examples on good energy-saving behaviours. </a:t>
            </a:r>
          </a:p>
          <a:p>
            <a:pPr marL="171450" indent="-171450">
              <a:buFont typeface="Symbol"/>
              <a:buChar char="•"/>
            </a:pPr>
            <a:r>
              <a:rPr lang="en-GB" b="1"/>
              <a:t>Assemblies and training:</a:t>
            </a:r>
            <a:r>
              <a:rPr lang="en-GB"/>
              <a:t> Organize assemblies for staff and learners that focus on energy conservation. For staff sessions can cover topics like energy audits, effective use of appliances, and understanding energy bills. For learners an assembly can cover what energy conservation is, why its important, daily habits, games and quizzes, and a call to action. You may be able to find local experts who can provide a free energy conservation session. </a:t>
            </a:r>
          </a:p>
          <a:p>
            <a:endParaRPr lang="en-GB" b="1">
              <a:cs typeface="Calibri"/>
            </a:endParaRPr>
          </a:p>
        </p:txBody>
      </p:sp>
      <p:sp>
        <p:nvSpPr>
          <p:cNvPr id="4" name="Slide Number Placeholder 3">
            <a:extLst>
              <a:ext uri="{FF2B5EF4-FFF2-40B4-BE49-F238E27FC236}">
                <a16:creationId xmlns:a16="http://schemas.microsoft.com/office/drawing/2014/main" id="{C083E60D-9384-AB51-5FEB-4B18C6866113}"/>
              </a:ext>
            </a:extLst>
          </p:cNvPr>
          <p:cNvSpPr>
            <a:spLocks noGrp="1"/>
          </p:cNvSpPr>
          <p:nvPr>
            <p:ph type="sldNum" sz="quarter" idx="5"/>
          </p:nvPr>
        </p:nvSpPr>
        <p:spPr/>
        <p:txBody>
          <a:bodyPr/>
          <a:lstStyle/>
          <a:p>
            <a:fld id="{61E271B9-1081-46B2-8E15-03A4AFB2F68B}" type="slidenum">
              <a:rPr lang="en-GB" smtClean="0"/>
              <a:t>23</a:t>
            </a:fld>
            <a:endParaRPr lang="en-GB"/>
          </a:p>
        </p:txBody>
      </p:sp>
    </p:spTree>
    <p:extLst>
      <p:ext uri="{BB962C8B-B14F-4D97-AF65-F5344CB8AC3E}">
        <p14:creationId xmlns:p14="http://schemas.microsoft.com/office/powerpoint/2010/main" val="11053537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A2D7-30DB-456F-10B5-F081CE7E5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B6148-37AD-5EAC-908D-F15B5E0DE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EF795-A5F0-5310-C166-D7BD19F04F8A}"/>
              </a:ext>
            </a:extLst>
          </p:cNvPr>
          <p:cNvSpPr>
            <a:spLocks noGrp="1"/>
          </p:cNvSpPr>
          <p:nvPr>
            <p:ph type="body" idx="1"/>
          </p:nvPr>
        </p:nvSpPr>
        <p:spPr/>
        <p:txBody>
          <a:bodyPr/>
          <a:lstStyle/>
          <a:p>
            <a:r>
              <a:rPr lang="en-GB" b="1"/>
              <a:t>Fourth step: ABILITY</a:t>
            </a:r>
            <a:endParaRPr lang="en-GB">
              <a:cs typeface="Calibri" panose="020F0502020204030204"/>
            </a:endParaRPr>
          </a:p>
          <a:p>
            <a:endParaRPr lang="en-GB" b="1"/>
          </a:p>
          <a:p>
            <a:r>
              <a:rPr lang="en-GB"/>
              <a:t>To enable ability we need to support our staff and learners to understand what they can do to contribute to energy conservation</a:t>
            </a:r>
            <a:endParaRPr lang="en-GB">
              <a:cs typeface="Calibri"/>
            </a:endParaRPr>
          </a:p>
          <a:p>
            <a:r>
              <a:rPr lang="en-GB"/>
              <a:t>A key question that is often asked at this point in a behaviour change journey is ‘Our staff and learners know what they need to do, why aren’t they doing it’ </a:t>
            </a:r>
            <a:endParaRPr lang="en-GB">
              <a:cs typeface="Calibri"/>
            </a:endParaRPr>
          </a:p>
          <a:p>
            <a:r>
              <a:rPr lang="en-GB"/>
              <a:t>Ability in the context of energy conservation means:</a:t>
            </a:r>
            <a:endParaRPr lang="en-GB">
              <a:cs typeface="Calibri"/>
            </a:endParaRPr>
          </a:p>
          <a:p>
            <a:pPr marL="171450" indent="-171450">
              <a:buFont typeface="Calibri"/>
              <a:buChar char="•"/>
            </a:pPr>
            <a:r>
              <a:rPr lang="en-GB"/>
              <a:t>Training and Professional Development e.g. doesn’t have to be formal or paid, could also be free online learning</a:t>
            </a:r>
            <a:endParaRPr lang="en-GB">
              <a:cs typeface="Calibri"/>
            </a:endParaRPr>
          </a:p>
          <a:p>
            <a:pPr marL="171450" indent="-171450">
              <a:buFont typeface="Calibri"/>
              <a:buChar char="•"/>
            </a:pPr>
            <a:r>
              <a:rPr lang="en-GB"/>
              <a:t>Agreeing new roles and responsibilities (and addressing any skills gaps)</a:t>
            </a:r>
            <a:endParaRPr lang="en-GB">
              <a:cs typeface="Calibri"/>
            </a:endParaRPr>
          </a:p>
          <a:p>
            <a:pPr marL="171450" indent="-171450">
              <a:buFont typeface="Calibri"/>
              <a:buChar char="•"/>
            </a:pPr>
            <a:r>
              <a:rPr lang="en-GB"/>
              <a:t>Providing resources, tools and equipment (where needed)</a:t>
            </a:r>
            <a:endParaRPr lang="en-GB">
              <a:cs typeface="Calibri"/>
            </a:endParaRPr>
          </a:p>
          <a:p>
            <a:pPr marL="171450" indent="-171450">
              <a:buFont typeface="Calibri"/>
              <a:buChar char="•"/>
            </a:pPr>
            <a:r>
              <a:rPr lang="en-GB"/>
              <a:t>Hosting practice sessions or demonstrations</a:t>
            </a:r>
            <a:endParaRPr lang="en-GB">
              <a:cs typeface="Calibri"/>
            </a:endParaRPr>
          </a:p>
          <a:p>
            <a:pPr marL="171450" indent="-171450">
              <a:buFont typeface="Calibri"/>
              <a:buChar char="•"/>
            </a:pPr>
            <a:r>
              <a:rPr lang="en-GB"/>
              <a:t>Encouraging and build confidence e.g. through training, guidance, and demonstrations </a:t>
            </a:r>
            <a:endParaRPr lang="en-GB">
              <a:cs typeface="Calibri"/>
            </a:endParaRPr>
          </a:p>
          <a:p>
            <a:pPr marL="171450" indent="-171450">
              <a:buFont typeface="Calibri"/>
              <a:buChar char="•"/>
            </a:pPr>
            <a:r>
              <a:rPr lang="en-GB"/>
              <a:t>Creating communication channels </a:t>
            </a:r>
            <a:r>
              <a:rPr lang="en-GB" err="1"/>
              <a:t>e.g</a:t>
            </a:r>
            <a:r>
              <a:rPr lang="en-GB"/>
              <a:t> opportunities to ask questions and raise concerns (anonymising this can be helpful as people tend to be more open about their concerns)</a:t>
            </a:r>
            <a:endParaRPr lang="en-GB">
              <a:cs typeface="Calibri"/>
            </a:endParaRPr>
          </a:p>
          <a:p>
            <a:pPr marL="171450" indent="-171450">
              <a:buFont typeface="Calibri"/>
              <a:buChar char="•"/>
            </a:pPr>
            <a:r>
              <a:rPr lang="en-GB"/>
              <a:t>Identifying and addressing barriers e.g. Cultural Norms prioritising convenience</a:t>
            </a:r>
            <a:endParaRPr lang="en-GB">
              <a:cs typeface="Calibri"/>
            </a:endParaRPr>
          </a:p>
          <a:p>
            <a:pPr marL="171450" indent="-171450">
              <a:buFont typeface="Calibri"/>
              <a:buChar char="•"/>
            </a:pPr>
            <a:r>
              <a:rPr lang="en-GB"/>
              <a:t>Creating support networks and a Sustainability Working Group or Eco team and Eco Champions role model or touch point</a:t>
            </a:r>
            <a:endParaRPr lang="en-GB">
              <a:cs typeface="Calibri"/>
            </a:endParaRPr>
          </a:p>
          <a:p>
            <a:pPr marL="171450" indent="-171450">
              <a:buFont typeface="Calibri"/>
              <a:buChar char="•"/>
            </a:pPr>
            <a:r>
              <a:rPr lang="en-GB"/>
              <a:t>Prompts </a:t>
            </a:r>
            <a:r>
              <a:rPr lang="en-GB" err="1"/>
              <a:t>e.g</a:t>
            </a:r>
            <a:r>
              <a:rPr lang="en-GB"/>
              <a:t> Signposting or creating easy to follow guidelines and checklists</a:t>
            </a:r>
            <a:endParaRPr lang="en-GB">
              <a:cs typeface="Calibri"/>
            </a:endParaRPr>
          </a:p>
          <a:p>
            <a:endParaRPr lang="en-GB">
              <a:cs typeface="Calibri"/>
            </a:endParaRPr>
          </a:p>
          <a:p>
            <a:r>
              <a:rPr lang="en-GB"/>
              <a:t>A note on prompts:</a:t>
            </a:r>
            <a:endParaRPr lang="en-GB">
              <a:cs typeface="Calibri"/>
            </a:endParaRPr>
          </a:p>
          <a:p>
            <a:pPr marL="171450" indent="-171450">
              <a:buFont typeface="Calibri"/>
              <a:buChar char="•"/>
            </a:pPr>
            <a:r>
              <a:rPr lang="en-GB"/>
              <a:t>Most people will not take the risk of making the wrong decision and will keep lights or equipment on rather than switching off. Labelling switches is a quick, low-cost solution.</a:t>
            </a:r>
            <a:endParaRPr lang="en-GB">
              <a:cs typeface="Calibri"/>
            </a:endParaRPr>
          </a:p>
          <a:p>
            <a:pPr marL="171450" indent="-171450">
              <a:buFont typeface="Calibri"/>
              <a:buChar char="•"/>
            </a:pPr>
            <a:r>
              <a:rPr lang="en-GB"/>
              <a:t>Checklists – these are prompts to ensure that staff or learners follow the same desired sequence each day. These take away the mental load and avoid equipment being left on by accident.</a:t>
            </a:r>
            <a:endParaRPr lang="en-GB">
              <a:cs typeface="Calibri"/>
            </a:endParaRPr>
          </a:p>
          <a:p>
            <a:pPr marL="171450" indent="-171450">
              <a:buFont typeface="Calibri"/>
              <a:buChar char="•"/>
            </a:pPr>
            <a:r>
              <a:rPr lang="en-GB"/>
              <a:t>Using these two tools can help to ‘automate’ desired behaviour changes and will help to embed them to become unconscious standard practice over time.</a:t>
            </a:r>
            <a:endParaRPr lang="en-GB">
              <a:cs typeface="Calibri"/>
            </a:endParaRPr>
          </a:p>
          <a:p>
            <a:endParaRPr lang="en-GB">
              <a:cs typeface="Calibri"/>
            </a:endParaRPr>
          </a:p>
        </p:txBody>
      </p:sp>
      <p:sp>
        <p:nvSpPr>
          <p:cNvPr id="4" name="Slide Number Placeholder 3">
            <a:extLst>
              <a:ext uri="{FF2B5EF4-FFF2-40B4-BE49-F238E27FC236}">
                <a16:creationId xmlns:a16="http://schemas.microsoft.com/office/drawing/2014/main" id="{C083E60D-9384-AB51-5FEB-4B18C6866113}"/>
              </a:ext>
            </a:extLst>
          </p:cNvPr>
          <p:cNvSpPr>
            <a:spLocks noGrp="1"/>
          </p:cNvSpPr>
          <p:nvPr>
            <p:ph type="sldNum" sz="quarter" idx="5"/>
          </p:nvPr>
        </p:nvSpPr>
        <p:spPr/>
        <p:txBody>
          <a:bodyPr/>
          <a:lstStyle/>
          <a:p>
            <a:fld id="{61E271B9-1081-46B2-8E15-03A4AFB2F68B}" type="slidenum">
              <a:rPr lang="en-GB" smtClean="0"/>
              <a:t>24</a:t>
            </a:fld>
            <a:endParaRPr lang="en-GB"/>
          </a:p>
        </p:txBody>
      </p:sp>
    </p:spTree>
    <p:extLst>
      <p:ext uri="{BB962C8B-B14F-4D97-AF65-F5344CB8AC3E}">
        <p14:creationId xmlns:p14="http://schemas.microsoft.com/office/powerpoint/2010/main" val="3373751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AA2D7-30DB-456F-10B5-F081CE7E5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B6148-37AD-5EAC-908D-F15B5E0DE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EF795-A5F0-5310-C166-D7BD19F04F8A}"/>
              </a:ext>
            </a:extLst>
          </p:cNvPr>
          <p:cNvSpPr>
            <a:spLocks noGrp="1"/>
          </p:cNvSpPr>
          <p:nvPr>
            <p:ph type="body" idx="1"/>
          </p:nvPr>
        </p:nvSpPr>
        <p:spPr/>
        <p:txBody>
          <a:bodyPr/>
          <a:lstStyle/>
          <a:p>
            <a:r>
              <a:rPr lang="en-GB" b="1">
                <a:cs typeface="Calibri"/>
              </a:rPr>
              <a:t>Final step: Reinforcement</a:t>
            </a:r>
          </a:p>
          <a:p>
            <a:endParaRPr lang="en-GB">
              <a:cs typeface="Calibri"/>
            </a:endParaRPr>
          </a:p>
          <a:p>
            <a:r>
              <a:rPr lang="en-GB" i="1" u="sng"/>
              <a:t>Why is it important? </a:t>
            </a:r>
            <a:endParaRPr lang="en-GB"/>
          </a:p>
          <a:p>
            <a:pPr marL="171450" indent="-171450">
              <a:buFont typeface="Symbol"/>
              <a:buChar char="•"/>
            </a:pPr>
            <a:r>
              <a:rPr lang="en-GB"/>
              <a:t>Will sustain energy saving behaviours in the long term</a:t>
            </a:r>
            <a:endParaRPr lang="en-GB">
              <a:cs typeface="Calibri"/>
            </a:endParaRPr>
          </a:p>
          <a:p>
            <a:pPr marL="171450" indent="-171450">
              <a:buFont typeface="Symbol"/>
              <a:buChar char="•"/>
            </a:pPr>
            <a:r>
              <a:rPr lang="en-GB"/>
              <a:t>Helps to overcome any residual resistance</a:t>
            </a:r>
            <a:endParaRPr lang="en-GB">
              <a:cs typeface="Calibri"/>
            </a:endParaRPr>
          </a:p>
          <a:p>
            <a:pPr marL="171450" indent="-171450">
              <a:buFont typeface="Symbol"/>
              <a:buChar char="•"/>
            </a:pPr>
            <a:r>
              <a:rPr lang="en-GB"/>
              <a:t>Build a culture and ethos of energy efficiency and conservation</a:t>
            </a:r>
            <a:endParaRPr lang="en-GB">
              <a:cs typeface="Calibri"/>
            </a:endParaRPr>
          </a:p>
          <a:p>
            <a:pPr marL="171450" indent="-171450">
              <a:buFont typeface="Symbol"/>
              <a:buChar char="•"/>
            </a:pPr>
            <a:r>
              <a:rPr lang="en-GB"/>
              <a:t>Ensure continued motivation and engagement</a:t>
            </a:r>
            <a:endParaRPr lang="en-GB">
              <a:cs typeface="Calibri"/>
            </a:endParaRPr>
          </a:p>
          <a:p>
            <a:pPr marL="171450" indent="-171450">
              <a:buFont typeface="Symbol"/>
              <a:buChar char="•"/>
            </a:pPr>
            <a:r>
              <a:rPr lang="en-GB"/>
              <a:t>Allows you to track and evaluate progress</a:t>
            </a:r>
            <a:endParaRPr lang="en-GB">
              <a:cs typeface="Calibri"/>
            </a:endParaRPr>
          </a:p>
          <a:p>
            <a:endParaRPr lang="en-GB">
              <a:cs typeface="Calibri"/>
            </a:endParaRPr>
          </a:p>
          <a:p>
            <a:r>
              <a:rPr lang="en-GB"/>
              <a:t>To reinforce energy saving behaviours we need to:</a:t>
            </a:r>
            <a:endParaRPr lang="en-GB">
              <a:cs typeface="Calibri"/>
            </a:endParaRPr>
          </a:p>
          <a:p>
            <a:pPr marL="171450" indent="-171450">
              <a:buFont typeface="Symbol"/>
              <a:buChar char="•"/>
            </a:pPr>
            <a:r>
              <a:rPr lang="en-GB"/>
              <a:t>Share energy data – use data to reinforce behaviour e.g. sharing reductions reinforces good energy saving behaviours, or any persistent energy hotspots can help you to work with your community to address barriers</a:t>
            </a:r>
            <a:endParaRPr lang="en-GB">
              <a:cs typeface="Calibri"/>
            </a:endParaRPr>
          </a:p>
          <a:p>
            <a:pPr marL="171450" indent="-171450">
              <a:buFont typeface="Symbol"/>
              <a:buChar char="•"/>
            </a:pPr>
            <a:r>
              <a:rPr lang="en-GB"/>
              <a:t>Reward energy saving – reinforcing good behaviour by rewarding efforts.</a:t>
            </a:r>
            <a:endParaRPr lang="en-GB">
              <a:cs typeface="Calibri"/>
            </a:endParaRPr>
          </a:p>
          <a:p>
            <a:pPr marL="171450" indent="-171450">
              <a:buFont typeface="Symbol"/>
              <a:buChar char="•"/>
            </a:pPr>
            <a:r>
              <a:rPr lang="en-GB"/>
              <a:t>Encourage a positive culture and shared accountability. E.g. Consistently share key messages and progress and celebrate success – no matter how small!</a:t>
            </a:r>
            <a:endParaRPr lang="en-GB">
              <a:cs typeface="Calibri"/>
            </a:endParaRPr>
          </a:p>
          <a:p>
            <a:endParaRPr lang="en-GB">
              <a:cs typeface="Calibri"/>
            </a:endParaRPr>
          </a:p>
        </p:txBody>
      </p:sp>
      <p:sp>
        <p:nvSpPr>
          <p:cNvPr id="4" name="Slide Number Placeholder 3">
            <a:extLst>
              <a:ext uri="{FF2B5EF4-FFF2-40B4-BE49-F238E27FC236}">
                <a16:creationId xmlns:a16="http://schemas.microsoft.com/office/drawing/2014/main" id="{C083E60D-9384-AB51-5FEB-4B18C6866113}"/>
              </a:ext>
            </a:extLst>
          </p:cNvPr>
          <p:cNvSpPr>
            <a:spLocks noGrp="1"/>
          </p:cNvSpPr>
          <p:nvPr>
            <p:ph type="sldNum" sz="quarter" idx="5"/>
          </p:nvPr>
        </p:nvSpPr>
        <p:spPr/>
        <p:txBody>
          <a:bodyPr/>
          <a:lstStyle/>
          <a:p>
            <a:fld id="{61E271B9-1081-46B2-8E15-03A4AFB2F68B}" type="slidenum">
              <a:rPr lang="en-GB" smtClean="0"/>
              <a:t>25</a:t>
            </a:fld>
            <a:endParaRPr lang="en-GB"/>
          </a:p>
        </p:txBody>
      </p:sp>
    </p:spTree>
    <p:extLst>
      <p:ext uri="{BB962C8B-B14F-4D97-AF65-F5344CB8AC3E}">
        <p14:creationId xmlns:p14="http://schemas.microsoft.com/office/powerpoint/2010/main" val="3147608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01BDE-5785-A7EE-9F5A-4B2E56A8D7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8EAF9-E616-C67A-C721-CDD5EFFC3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2DDAC1-7C7F-8741-3FE4-1771FF320D3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BF581C6-08CE-C954-EC1B-AC0B8ADC423C}"/>
              </a:ext>
            </a:extLst>
          </p:cNvPr>
          <p:cNvSpPr>
            <a:spLocks noGrp="1"/>
          </p:cNvSpPr>
          <p:nvPr>
            <p:ph type="sldNum" sz="quarter" idx="5"/>
          </p:nvPr>
        </p:nvSpPr>
        <p:spPr/>
        <p:txBody>
          <a:bodyPr/>
          <a:lstStyle/>
          <a:p>
            <a:fld id="{AC54FE84-6F63-4794-8074-03A008961927}" type="slidenum">
              <a:rPr lang="en-GB" smtClean="0"/>
              <a:t>8</a:t>
            </a:fld>
            <a:endParaRPr lang="en-GB"/>
          </a:p>
        </p:txBody>
      </p:sp>
    </p:spTree>
    <p:extLst>
      <p:ext uri="{BB962C8B-B14F-4D97-AF65-F5344CB8AC3E}">
        <p14:creationId xmlns:p14="http://schemas.microsoft.com/office/powerpoint/2010/main" val="3511376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8748-CDEA-4532-CB33-EBDA5FA25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6613D-E45C-AF71-0E2F-0FA22F249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096C9-E1AC-22C1-AFAC-40EEA5746A4E}"/>
              </a:ext>
            </a:extLst>
          </p:cNvPr>
          <p:cNvSpPr>
            <a:spLocks noGrp="1"/>
          </p:cNvSpPr>
          <p:nvPr>
            <p:ph type="body" idx="1"/>
          </p:nvPr>
        </p:nvSpPr>
        <p:spPr/>
        <p:txBody>
          <a:bodyPr/>
          <a:lstStyle/>
          <a:p>
            <a:endParaRPr lang="en-US"/>
          </a:p>
          <a:p>
            <a:endParaRPr lang="en-GB"/>
          </a:p>
        </p:txBody>
      </p:sp>
      <p:sp>
        <p:nvSpPr>
          <p:cNvPr id="4" name="Slide Number Placeholder 3">
            <a:extLst>
              <a:ext uri="{FF2B5EF4-FFF2-40B4-BE49-F238E27FC236}">
                <a16:creationId xmlns:a16="http://schemas.microsoft.com/office/drawing/2014/main" id="{17858CB6-C7B8-5426-BF24-AF346AE6350A}"/>
              </a:ext>
            </a:extLst>
          </p:cNvPr>
          <p:cNvSpPr>
            <a:spLocks noGrp="1"/>
          </p:cNvSpPr>
          <p:nvPr>
            <p:ph type="sldNum" sz="quarter" idx="5"/>
          </p:nvPr>
        </p:nvSpPr>
        <p:spPr/>
        <p:txBody>
          <a:bodyPr/>
          <a:lstStyle/>
          <a:p>
            <a:fld id="{61E271B9-1081-46B2-8E15-03A4AFB2F68B}" type="slidenum">
              <a:rPr lang="en-GB" smtClean="0"/>
              <a:t>26</a:t>
            </a:fld>
            <a:endParaRPr lang="en-GB"/>
          </a:p>
        </p:txBody>
      </p:sp>
    </p:spTree>
    <p:extLst>
      <p:ext uri="{BB962C8B-B14F-4D97-AF65-F5344CB8AC3E}">
        <p14:creationId xmlns:p14="http://schemas.microsoft.com/office/powerpoint/2010/main" val="1757060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8748-CDEA-4532-CB33-EBDA5FA25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6613D-E45C-AF71-0E2F-0FA22F249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096C9-E1AC-22C1-AFAC-40EEA5746A4E}"/>
              </a:ext>
            </a:extLst>
          </p:cNvPr>
          <p:cNvSpPr>
            <a:spLocks noGrp="1"/>
          </p:cNvSpPr>
          <p:nvPr>
            <p:ph type="body" idx="1"/>
          </p:nvPr>
        </p:nvSpPr>
        <p:spPr/>
        <p:txBody>
          <a:bodyPr/>
          <a:lstStyle/>
          <a:p>
            <a:r>
              <a:rPr lang="en-GB"/>
              <a:t>Everyone, no matter how small can take responsibility for saving energy at school.</a:t>
            </a:r>
            <a:endParaRPr lang="en-US"/>
          </a:p>
          <a:p>
            <a:endParaRPr lang="en-GB"/>
          </a:p>
          <a:p>
            <a:r>
              <a:rPr lang="en-GB"/>
              <a:t>In school get your eco team to put traffic lights coloured stickers on all electrical appliances. Green if anyone can turn them off, such as lights in an empty room or it the sun is shining, red if no one should turn them off (such as fridges and IT servers), and orange if you can turn them off once you've checked with an adult – like if the interactive whiteboard is on but not being used. Make sure, through assemblies and posters, that every one, even the smallest pupils, knows that they can turn green and orange appliances off if they're being wasted.</a:t>
            </a:r>
          </a:p>
          <a:p>
            <a:endParaRPr lang="en-GB"/>
          </a:p>
          <a:p>
            <a:endParaRPr lang="en-US"/>
          </a:p>
          <a:p>
            <a:r>
              <a:rPr lang="en-GB"/>
              <a:t>Pictures c. Energy Sparks.</a:t>
            </a:r>
          </a:p>
          <a:p>
            <a:r>
              <a:rPr lang="en-GB"/>
              <a:t> </a:t>
            </a:r>
          </a:p>
        </p:txBody>
      </p:sp>
      <p:sp>
        <p:nvSpPr>
          <p:cNvPr id="4" name="Slide Number Placeholder 3">
            <a:extLst>
              <a:ext uri="{FF2B5EF4-FFF2-40B4-BE49-F238E27FC236}">
                <a16:creationId xmlns:a16="http://schemas.microsoft.com/office/drawing/2014/main" id="{17858CB6-C7B8-5426-BF24-AF346AE6350A}"/>
              </a:ext>
            </a:extLst>
          </p:cNvPr>
          <p:cNvSpPr>
            <a:spLocks noGrp="1"/>
          </p:cNvSpPr>
          <p:nvPr>
            <p:ph type="sldNum" sz="quarter" idx="5"/>
          </p:nvPr>
        </p:nvSpPr>
        <p:spPr/>
        <p:txBody>
          <a:bodyPr/>
          <a:lstStyle/>
          <a:p>
            <a:fld id="{61E271B9-1081-46B2-8E15-03A4AFB2F68B}" type="slidenum">
              <a:rPr lang="en-GB" smtClean="0"/>
              <a:t>27</a:t>
            </a:fld>
            <a:endParaRPr lang="en-GB"/>
          </a:p>
        </p:txBody>
      </p:sp>
    </p:spTree>
    <p:extLst>
      <p:ext uri="{BB962C8B-B14F-4D97-AF65-F5344CB8AC3E}">
        <p14:creationId xmlns:p14="http://schemas.microsoft.com/office/powerpoint/2010/main" val="3990655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8748-CDEA-4532-CB33-EBDA5FA25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6613D-E45C-AF71-0E2F-0FA22F249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096C9-E1AC-22C1-AFAC-40EEA5746A4E}"/>
              </a:ext>
            </a:extLst>
          </p:cNvPr>
          <p:cNvSpPr>
            <a:spLocks noGrp="1"/>
          </p:cNvSpPr>
          <p:nvPr>
            <p:ph type="body" idx="1"/>
          </p:nvPr>
        </p:nvSpPr>
        <p:spPr/>
        <p:txBody>
          <a:bodyPr/>
          <a:lstStyle/>
          <a:p>
            <a:endParaRPr lang="en-GB"/>
          </a:p>
          <a:p>
            <a:r>
              <a:rPr lang="en-GB"/>
              <a:t>Everyone, no matter their role, in your school community can play a part in saving energy.</a:t>
            </a:r>
          </a:p>
          <a:p>
            <a:endParaRPr lang="en-GB"/>
          </a:p>
          <a:p>
            <a:r>
              <a:rPr lang="en-GB"/>
              <a:t>Your pupils might not know how to set a boiler but they can certainly remind the teachers to switch off whiteboards at break; your kitchen staff can be practising energy efficient meal preparation and making sure fridges are freezers are emptied over the holidays; governors can be approving sustainable policies and approving budgets for energy saving measures.</a:t>
            </a:r>
          </a:p>
          <a:p>
            <a:endParaRPr lang="en-US"/>
          </a:p>
          <a:p>
            <a:endParaRPr lang="en-GB"/>
          </a:p>
          <a:p>
            <a:r>
              <a:rPr lang="en-GB"/>
              <a:t> </a:t>
            </a:r>
          </a:p>
        </p:txBody>
      </p:sp>
      <p:sp>
        <p:nvSpPr>
          <p:cNvPr id="4" name="Slide Number Placeholder 3">
            <a:extLst>
              <a:ext uri="{FF2B5EF4-FFF2-40B4-BE49-F238E27FC236}">
                <a16:creationId xmlns:a16="http://schemas.microsoft.com/office/drawing/2014/main" id="{17858CB6-C7B8-5426-BF24-AF346AE6350A}"/>
              </a:ext>
            </a:extLst>
          </p:cNvPr>
          <p:cNvSpPr>
            <a:spLocks noGrp="1"/>
          </p:cNvSpPr>
          <p:nvPr>
            <p:ph type="sldNum" sz="quarter" idx="5"/>
          </p:nvPr>
        </p:nvSpPr>
        <p:spPr/>
        <p:txBody>
          <a:bodyPr/>
          <a:lstStyle/>
          <a:p>
            <a:fld id="{61E271B9-1081-46B2-8E15-03A4AFB2F68B}" type="slidenum">
              <a:rPr lang="en-GB" smtClean="0"/>
              <a:t>28</a:t>
            </a:fld>
            <a:endParaRPr lang="en-GB"/>
          </a:p>
        </p:txBody>
      </p:sp>
    </p:spTree>
    <p:extLst>
      <p:ext uri="{BB962C8B-B14F-4D97-AF65-F5344CB8AC3E}">
        <p14:creationId xmlns:p14="http://schemas.microsoft.com/office/powerpoint/2010/main" val="3694325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8748-CDEA-4532-CB33-EBDA5FA25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6613D-E45C-AF71-0E2F-0FA22F249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096C9-E1AC-22C1-AFAC-40EEA5746A4E}"/>
              </a:ext>
            </a:extLst>
          </p:cNvPr>
          <p:cNvSpPr>
            <a:spLocks noGrp="1"/>
          </p:cNvSpPr>
          <p:nvPr>
            <p:ph type="body" idx="1"/>
          </p:nvPr>
        </p:nvSpPr>
        <p:spPr/>
        <p:txBody>
          <a:bodyPr/>
          <a:lstStyle/>
          <a:p>
            <a:r>
              <a:rPr lang="en-GB"/>
              <a:t>However you choose to monitor your energy, build time into your schedule for weekly or monthly monitoring to check that you're only using what you expect to be using, when you need to be using it. Keeping a n eye on this means you can respond to issue rapidly, saving energy and avoiding big bills.  There are a range of options available to schools wanting to monitoring their half hourly energy data and some of these, such as Energy Sparks, can occasionally be free for schools.</a:t>
            </a:r>
          </a:p>
          <a:p>
            <a:endParaRPr lang="en-GB"/>
          </a:p>
          <a:p>
            <a:endParaRPr lang="en-US"/>
          </a:p>
          <a:p>
            <a:r>
              <a:rPr lang="en-GB"/>
              <a:t>Pictures c. Energy Sparks.</a:t>
            </a:r>
          </a:p>
          <a:p>
            <a:r>
              <a:rPr lang="en-GB"/>
              <a:t> </a:t>
            </a:r>
          </a:p>
        </p:txBody>
      </p:sp>
      <p:sp>
        <p:nvSpPr>
          <p:cNvPr id="4" name="Slide Number Placeholder 3">
            <a:extLst>
              <a:ext uri="{FF2B5EF4-FFF2-40B4-BE49-F238E27FC236}">
                <a16:creationId xmlns:a16="http://schemas.microsoft.com/office/drawing/2014/main" id="{17858CB6-C7B8-5426-BF24-AF346AE6350A}"/>
              </a:ext>
            </a:extLst>
          </p:cNvPr>
          <p:cNvSpPr>
            <a:spLocks noGrp="1"/>
          </p:cNvSpPr>
          <p:nvPr>
            <p:ph type="sldNum" sz="quarter" idx="5"/>
          </p:nvPr>
        </p:nvSpPr>
        <p:spPr/>
        <p:txBody>
          <a:bodyPr/>
          <a:lstStyle/>
          <a:p>
            <a:fld id="{61E271B9-1081-46B2-8E15-03A4AFB2F68B}" type="slidenum">
              <a:rPr lang="en-GB" smtClean="0"/>
              <a:t>29</a:t>
            </a:fld>
            <a:endParaRPr lang="en-GB"/>
          </a:p>
        </p:txBody>
      </p:sp>
    </p:spTree>
    <p:extLst>
      <p:ext uri="{BB962C8B-B14F-4D97-AF65-F5344CB8AC3E}">
        <p14:creationId xmlns:p14="http://schemas.microsoft.com/office/powerpoint/2010/main" val="2452144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8748-CDEA-4532-CB33-EBDA5FA25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6613D-E45C-AF71-0E2F-0FA22F249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096C9-E1AC-22C1-AFAC-40EEA5746A4E}"/>
              </a:ext>
            </a:extLst>
          </p:cNvPr>
          <p:cNvSpPr>
            <a:spLocks noGrp="1"/>
          </p:cNvSpPr>
          <p:nvPr>
            <p:ph type="body" idx="1"/>
          </p:nvPr>
        </p:nvSpPr>
        <p:spPr/>
        <p:txBody>
          <a:bodyPr/>
          <a:lstStyle/>
          <a:p>
            <a:r>
              <a:rPr lang="en-GB"/>
              <a:t>Most appliances can be turned off over the holidays    so why waste energy and money by keeping them on?  Make a switch off checklist – get the pupils involved if you can, and check everything off on the last day of term.</a:t>
            </a:r>
          </a:p>
          <a:p>
            <a:endParaRPr lang="en-GB"/>
          </a:p>
          <a:p>
            <a:r>
              <a:rPr lang="en-GB"/>
              <a:t> (</a:t>
            </a:r>
            <a:r>
              <a:rPr lang="en-GB" err="1"/>
              <a:t>nb.</a:t>
            </a:r>
            <a:r>
              <a:rPr lang="en-GB"/>
              <a:t> Energy Sparks has guidance about frost and </a:t>
            </a:r>
            <a:r>
              <a:rPr lang="en-GB" err="1"/>
              <a:t>legionalla</a:t>
            </a:r>
            <a:r>
              <a:rPr lang="en-GB"/>
              <a:t> settings)</a:t>
            </a:r>
          </a:p>
          <a:p>
            <a:endParaRPr lang="en-GB"/>
          </a:p>
          <a:p>
            <a:endParaRPr lang="en-US"/>
          </a:p>
          <a:p>
            <a:r>
              <a:rPr lang="en-GB"/>
              <a:t>Pictures c. Energy Sparks.</a:t>
            </a:r>
            <a:endParaRPr lang="en-US"/>
          </a:p>
          <a:p>
            <a:r>
              <a:rPr lang="en-GB"/>
              <a:t> </a:t>
            </a:r>
            <a:endParaRPr lang="en-US"/>
          </a:p>
          <a:p>
            <a:endParaRPr lang="en-GB"/>
          </a:p>
        </p:txBody>
      </p:sp>
      <p:sp>
        <p:nvSpPr>
          <p:cNvPr id="4" name="Slide Number Placeholder 3">
            <a:extLst>
              <a:ext uri="{FF2B5EF4-FFF2-40B4-BE49-F238E27FC236}">
                <a16:creationId xmlns:a16="http://schemas.microsoft.com/office/drawing/2014/main" id="{17858CB6-C7B8-5426-BF24-AF346AE6350A}"/>
              </a:ext>
            </a:extLst>
          </p:cNvPr>
          <p:cNvSpPr>
            <a:spLocks noGrp="1"/>
          </p:cNvSpPr>
          <p:nvPr>
            <p:ph type="sldNum" sz="quarter" idx="5"/>
          </p:nvPr>
        </p:nvSpPr>
        <p:spPr/>
        <p:txBody>
          <a:bodyPr/>
          <a:lstStyle/>
          <a:p>
            <a:fld id="{61E271B9-1081-46B2-8E15-03A4AFB2F68B}" type="slidenum">
              <a:rPr lang="en-GB" smtClean="0"/>
              <a:t>30</a:t>
            </a:fld>
            <a:endParaRPr lang="en-GB"/>
          </a:p>
        </p:txBody>
      </p:sp>
    </p:spTree>
    <p:extLst>
      <p:ext uri="{BB962C8B-B14F-4D97-AF65-F5344CB8AC3E}">
        <p14:creationId xmlns:p14="http://schemas.microsoft.com/office/powerpoint/2010/main" val="3826766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8748-CDEA-4532-CB33-EBDA5FA25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6613D-E45C-AF71-0E2F-0FA22F249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096C9-E1AC-22C1-AFAC-40EEA5746A4E}"/>
              </a:ext>
            </a:extLst>
          </p:cNvPr>
          <p:cNvSpPr>
            <a:spLocks noGrp="1"/>
          </p:cNvSpPr>
          <p:nvPr>
            <p:ph type="body" idx="1"/>
          </p:nvPr>
        </p:nvSpPr>
        <p:spPr/>
        <p:txBody>
          <a:bodyPr/>
          <a:lstStyle/>
          <a:p>
            <a:r>
              <a:rPr lang="en-GB"/>
              <a:t>Make a big deal about reducing your energy even if it's just for one day (or afternoon even).</a:t>
            </a:r>
          </a:p>
          <a:p>
            <a:endParaRPr lang="en-GB"/>
          </a:p>
          <a:p>
            <a:r>
              <a:rPr lang="en-GB"/>
              <a:t>You could encourage pupils to come to school dressed in their cosiest clothes and turn the heating down for a Layer Up, Power Down day.  Or challenge your teachers to a computer-free day or tie this in with Outdoor Classroom Day, or even join thousands of other UK schools in a national  event like Switch Off Fortnight!</a:t>
            </a:r>
          </a:p>
          <a:p>
            <a:endParaRPr lang="en-US"/>
          </a:p>
          <a:p>
            <a:endParaRPr lang="en-GB"/>
          </a:p>
          <a:p>
            <a:r>
              <a:rPr lang="en-GB"/>
              <a:t> </a:t>
            </a:r>
          </a:p>
        </p:txBody>
      </p:sp>
      <p:sp>
        <p:nvSpPr>
          <p:cNvPr id="4" name="Slide Number Placeholder 3">
            <a:extLst>
              <a:ext uri="{FF2B5EF4-FFF2-40B4-BE49-F238E27FC236}">
                <a16:creationId xmlns:a16="http://schemas.microsoft.com/office/drawing/2014/main" id="{17858CB6-C7B8-5426-BF24-AF346AE6350A}"/>
              </a:ext>
            </a:extLst>
          </p:cNvPr>
          <p:cNvSpPr>
            <a:spLocks noGrp="1"/>
          </p:cNvSpPr>
          <p:nvPr>
            <p:ph type="sldNum" sz="quarter" idx="5"/>
          </p:nvPr>
        </p:nvSpPr>
        <p:spPr/>
        <p:txBody>
          <a:bodyPr/>
          <a:lstStyle/>
          <a:p>
            <a:fld id="{61E271B9-1081-46B2-8E15-03A4AFB2F68B}" type="slidenum">
              <a:rPr lang="en-GB" smtClean="0"/>
              <a:t>31</a:t>
            </a:fld>
            <a:endParaRPr lang="en-GB"/>
          </a:p>
        </p:txBody>
      </p:sp>
    </p:spTree>
    <p:extLst>
      <p:ext uri="{BB962C8B-B14F-4D97-AF65-F5344CB8AC3E}">
        <p14:creationId xmlns:p14="http://schemas.microsoft.com/office/powerpoint/2010/main" val="4052793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78748-CDEA-4532-CB33-EBDA5FA25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6613D-E45C-AF71-0E2F-0FA22F249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096C9-E1AC-22C1-AFAC-40EEA5746A4E}"/>
              </a:ext>
            </a:extLst>
          </p:cNvPr>
          <p:cNvSpPr>
            <a:spLocks noGrp="1"/>
          </p:cNvSpPr>
          <p:nvPr>
            <p:ph type="body" idx="1"/>
          </p:nvPr>
        </p:nvSpPr>
        <p:spPr/>
        <p:txBody>
          <a:bodyPr/>
          <a:lstStyle/>
          <a:p>
            <a:endParaRPr lang="en-GB"/>
          </a:p>
          <a:p>
            <a:r>
              <a:rPr lang="en-US"/>
              <a:t>Make sure you share the good news about your energy efficiency works.  Set yourself a target for reducing your energy: this could be a reduction in your use as seen on your energy management platform or the result of lights off/boards off/heating down surveys that your pupils are conducting but whatever it is, make sure you share your progress in assemblies, newsletters or noticeboards. </a:t>
            </a:r>
          </a:p>
          <a:p>
            <a:endParaRPr lang="en-GB"/>
          </a:p>
          <a:p>
            <a:r>
              <a:rPr lang="en-GB"/>
              <a:t> Pictures c. Energy Sparks.</a:t>
            </a:r>
          </a:p>
        </p:txBody>
      </p:sp>
      <p:sp>
        <p:nvSpPr>
          <p:cNvPr id="4" name="Slide Number Placeholder 3">
            <a:extLst>
              <a:ext uri="{FF2B5EF4-FFF2-40B4-BE49-F238E27FC236}">
                <a16:creationId xmlns:a16="http://schemas.microsoft.com/office/drawing/2014/main" id="{17858CB6-C7B8-5426-BF24-AF346AE6350A}"/>
              </a:ext>
            </a:extLst>
          </p:cNvPr>
          <p:cNvSpPr>
            <a:spLocks noGrp="1"/>
          </p:cNvSpPr>
          <p:nvPr>
            <p:ph type="sldNum" sz="quarter" idx="5"/>
          </p:nvPr>
        </p:nvSpPr>
        <p:spPr/>
        <p:txBody>
          <a:bodyPr/>
          <a:lstStyle/>
          <a:p>
            <a:fld id="{61E271B9-1081-46B2-8E15-03A4AFB2F68B}" type="slidenum">
              <a:rPr lang="en-GB" smtClean="0"/>
              <a:t>32</a:t>
            </a:fld>
            <a:endParaRPr lang="en-GB"/>
          </a:p>
        </p:txBody>
      </p:sp>
    </p:spTree>
    <p:extLst>
      <p:ext uri="{BB962C8B-B14F-4D97-AF65-F5344CB8AC3E}">
        <p14:creationId xmlns:p14="http://schemas.microsoft.com/office/powerpoint/2010/main" val="4102210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70111-E805-816F-2901-C786283DB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35B48B-BF1C-41D9-C213-C2069D766A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FADA58-6B64-2BAE-3299-4C6FC78CDE3E}"/>
              </a:ext>
            </a:extLst>
          </p:cNvPr>
          <p:cNvSpPr>
            <a:spLocks noGrp="1"/>
          </p:cNvSpPr>
          <p:nvPr>
            <p:ph type="body" idx="1"/>
          </p:nvPr>
        </p:nvSpPr>
        <p:spPr/>
        <p:txBody>
          <a:bodyPr/>
          <a:lstStyle/>
          <a:p>
            <a:endParaRPr lang="en-GB" dirty="0">
              <a:latin typeface="Calibri"/>
              <a:ea typeface="Calibri"/>
              <a:cs typeface="Calibri"/>
            </a:endParaRPr>
          </a:p>
        </p:txBody>
      </p:sp>
      <p:sp>
        <p:nvSpPr>
          <p:cNvPr id="4" name="Slide Number Placeholder 3">
            <a:extLst>
              <a:ext uri="{FF2B5EF4-FFF2-40B4-BE49-F238E27FC236}">
                <a16:creationId xmlns:a16="http://schemas.microsoft.com/office/drawing/2014/main" id="{EFF34429-A11B-2A26-8709-4E1182EB4A30}"/>
              </a:ext>
            </a:extLst>
          </p:cNvPr>
          <p:cNvSpPr>
            <a:spLocks noGrp="1"/>
          </p:cNvSpPr>
          <p:nvPr>
            <p:ph type="sldNum" sz="quarter" idx="5"/>
          </p:nvPr>
        </p:nvSpPr>
        <p:spPr/>
        <p:txBody>
          <a:bodyPr/>
          <a:lstStyle/>
          <a:p>
            <a:fld id="{D007C2E2-B05E-4F5D-945D-79A1C9D95A83}" type="slidenum">
              <a:rPr lang="en-GB" smtClean="0"/>
              <a:t>34</a:t>
            </a:fld>
            <a:endParaRPr lang="en-GB"/>
          </a:p>
        </p:txBody>
      </p:sp>
    </p:spTree>
    <p:extLst>
      <p:ext uri="{BB962C8B-B14F-4D97-AF65-F5344CB8AC3E}">
        <p14:creationId xmlns:p14="http://schemas.microsoft.com/office/powerpoint/2010/main" val="3631425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entury Gothic"/>
                <a:ea typeface="MS Mincho"/>
                <a:cs typeface="Times New Roman" panose="02020603050405020304" pitchFamily="18" charset="0"/>
              </a:rPr>
              <a:t>Any questions about anything we’ve covered today?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dirty="0">
                <a:effectLst/>
                <a:latin typeface="Century Gothic"/>
                <a:ea typeface="MS Mincho"/>
                <a:cs typeface="Times New Roman" panose="02020603050405020304" pitchFamily="18" charset="0"/>
              </a:rPr>
              <a:t>I’m aware that we cover a lot in each session, and that we go quite quickly, so please do shout if there’s anything you’re unsure of.</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endParaRPr lang="en-GB" sz="1800" dirty="0">
              <a:latin typeface="Century Gothic"/>
              <a:ea typeface="MS Mincho"/>
            </a:endParaRPr>
          </a:p>
        </p:txBody>
      </p:sp>
      <p:sp>
        <p:nvSpPr>
          <p:cNvPr id="4" name="Slide Number Placeholder 3"/>
          <p:cNvSpPr>
            <a:spLocks noGrp="1"/>
          </p:cNvSpPr>
          <p:nvPr>
            <p:ph type="sldNum" sz="quarter" idx="5"/>
          </p:nvPr>
        </p:nvSpPr>
        <p:spPr/>
        <p:txBody>
          <a:bodyPr/>
          <a:lstStyle/>
          <a:p>
            <a:fld id="{61E271B9-1081-46B2-8E15-03A4AFB2F68B}" type="slidenum">
              <a:rPr lang="en-GB" smtClean="0"/>
              <a:t>35</a:t>
            </a:fld>
            <a:endParaRPr lang="en-GB"/>
          </a:p>
        </p:txBody>
      </p:sp>
    </p:spTree>
    <p:extLst>
      <p:ext uri="{BB962C8B-B14F-4D97-AF65-F5344CB8AC3E}">
        <p14:creationId xmlns:p14="http://schemas.microsoft.com/office/powerpoint/2010/main" val="1340786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77FDD-DB2D-F6AF-B35B-162F5E9D0E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2BB30-AE78-578E-7E3B-A72906584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75C2D-1161-6F41-4258-3E32ECD830D0}"/>
              </a:ext>
            </a:extLst>
          </p:cNvPr>
          <p:cNvSpPr>
            <a:spLocks noGrp="1"/>
          </p:cNvSpPr>
          <p:nvPr>
            <p:ph type="body" idx="1"/>
          </p:nvPr>
        </p:nvSpPr>
        <p:spPr/>
        <p:txBody>
          <a:bodyPr/>
          <a:lstStyle/>
          <a:p>
            <a:pPr marL="0" indent="0">
              <a:lnSpc>
                <a:spcPct val="100000"/>
              </a:lnSpc>
              <a:buNone/>
            </a:pPr>
            <a:r>
              <a:rPr lang="en-US" sz="1200">
                <a:solidFill>
                  <a:srgbClr val="2C2E8D"/>
                </a:solidFill>
                <a:latin typeface="Open Sans"/>
                <a:ea typeface="Open Sans"/>
                <a:cs typeface="Open Sans"/>
              </a:rPr>
              <a:t>Alongside this we are </a:t>
            </a:r>
            <a:r>
              <a:rPr lang="en-US" sz="1200" err="1">
                <a:solidFill>
                  <a:srgbClr val="2C2E8D"/>
                </a:solidFill>
                <a:latin typeface="Open Sans"/>
                <a:ea typeface="Open Sans"/>
                <a:cs typeface="Open Sans"/>
              </a:rPr>
              <a:t>organising</a:t>
            </a:r>
            <a:r>
              <a:rPr lang="en-US" sz="1200">
                <a:solidFill>
                  <a:srgbClr val="2C2E8D"/>
                </a:solidFill>
                <a:latin typeface="Open Sans"/>
                <a:ea typeface="Open Sans"/>
                <a:cs typeface="Open Sans"/>
              </a:rPr>
              <a:t> four workshops for the sustainability lead of each school to attend. By attending all four workshops they will receive a certificate that will mean they are Carbon Literacy certified by The Carbon Literacy Project.</a:t>
            </a:r>
          </a:p>
          <a:p>
            <a:pPr marL="0" indent="0">
              <a:lnSpc>
                <a:spcPct val="100000"/>
              </a:lnSpc>
              <a:buNone/>
            </a:pPr>
            <a:r>
              <a:rPr lang="en-US" sz="1200">
                <a:solidFill>
                  <a:srgbClr val="2C2E8D"/>
                </a:solidFill>
              </a:rPr>
              <a:t>To offer a more flexibility, if the school/ sustainability lead does not want this certification then the school can choose to attend 3 out of 4 workshops and send any representative from the school to any of the workshops.</a:t>
            </a:r>
          </a:p>
          <a:p>
            <a:pPr marL="0" indent="0">
              <a:lnSpc>
                <a:spcPct val="100000"/>
              </a:lnSpc>
              <a:buNone/>
            </a:pPr>
            <a:r>
              <a:rPr lang="en-US" sz="1200">
                <a:solidFill>
                  <a:srgbClr val="2C2E8D"/>
                </a:solidFill>
              </a:rPr>
              <a:t>Alternatively, a handful of schools from each trust can attend if they agree to share learning and handouts to other school representatives that are not present. Trust leads are also welcome to join.</a:t>
            </a:r>
          </a:p>
          <a:p>
            <a:pPr marL="0" indent="0">
              <a:lnSpc>
                <a:spcPct val="100000"/>
              </a:lnSpc>
              <a:buNone/>
            </a:pPr>
            <a:r>
              <a:rPr lang="en-US" sz="1200">
                <a:solidFill>
                  <a:srgbClr val="2C2E8D"/>
                </a:solidFill>
              </a:rPr>
              <a:t>We would highly recommend representatives attend workshop one as this gives an introduction of the project and overview of support offered.</a:t>
            </a:r>
          </a:p>
          <a:p>
            <a:endParaRPr lang="en-GB"/>
          </a:p>
        </p:txBody>
      </p:sp>
      <p:sp>
        <p:nvSpPr>
          <p:cNvPr id="4" name="Slide Number Placeholder 3">
            <a:extLst>
              <a:ext uri="{FF2B5EF4-FFF2-40B4-BE49-F238E27FC236}">
                <a16:creationId xmlns:a16="http://schemas.microsoft.com/office/drawing/2014/main" id="{0DC85340-DB1F-30F6-7551-3E793B52F6F6}"/>
              </a:ext>
            </a:extLst>
          </p:cNvPr>
          <p:cNvSpPr>
            <a:spLocks noGrp="1"/>
          </p:cNvSpPr>
          <p:nvPr>
            <p:ph type="sldNum" sz="quarter" idx="5"/>
          </p:nvPr>
        </p:nvSpPr>
        <p:spPr/>
        <p:txBody>
          <a:bodyPr/>
          <a:lstStyle/>
          <a:p>
            <a:fld id="{AC54FE84-6F63-4794-8074-03A008961927}" type="slidenum">
              <a:rPr lang="en-GB" smtClean="0"/>
              <a:t>36</a:t>
            </a:fld>
            <a:endParaRPr lang="en-GB"/>
          </a:p>
        </p:txBody>
      </p:sp>
    </p:spTree>
    <p:extLst>
      <p:ext uri="{BB962C8B-B14F-4D97-AF65-F5344CB8AC3E}">
        <p14:creationId xmlns:p14="http://schemas.microsoft.com/office/powerpoint/2010/main" val="3900509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2ED7D-6073-8605-EBE7-3BB3501813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AF0A1-F840-475B-82A3-9FD977E79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332A4A-25E2-87AC-0132-72717D4807D6}"/>
              </a:ext>
            </a:extLst>
          </p:cNvPr>
          <p:cNvSpPr>
            <a:spLocks noGrp="1"/>
          </p:cNvSpPr>
          <p:nvPr>
            <p:ph type="body" idx="1"/>
          </p:nvPr>
        </p:nvSpPr>
        <p:spPr/>
        <p:txBody>
          <a:bodyPr/>
          <a:lstStyle/>
          <a:p>
            <a:endParaRPr lang="en-US" dirty="0"/>
          </a:p>
          <a:p>
            <a:endParaRPr lang="en-US" dirty="0"/>
          </a:p>
          <a:p>
            <a:r>
              <a:rPr lang="en-US" dirty="0"/>
              <a:t>Note from Bobby: As part of the NZAP </a:t>
            </a:r>
            <a:r>
              <a:rPr lang="en-US" dirty="0" err="1"/>
              <a:t>programme</a:t>
            </a:r>
            <a:r>
              <a:rPr lang="en-US" dirty="0"/>
              <a:t> a new Climate Action Plan dashboard has been created to help schools and their Let's Go Zero Climate Action Advisors, quickly and easily create their Climate Action Plan. The dashboard will allow schools to easily track and manage their progress, and also acts to provide each Trust's central team with visibility of each school's plan.</a:t>
            </a:r>
          </a:p>
          <a:p>
            <a:endParaRPr lang="en-GB"/>
          </a:p>
        </p:txBody>
      </p:sp>
      <p:sp>
        <p:nvSpPr>
          <p:cNvPr id="4" name="Slide Number Placeholder 3">
            <a:extLst>
              <a:ext uri="{FF2B5EF4-FFF2-40B4-BE49-F238E27FC236}">
                <a16:creationId xmlns:a16="http://schemas.microsoft.com/office/drawing/2014/main" id="{4227B923-0E9D-E063-83C3-3685E05DE8F5}"/>
              </a:ext>
            </a:extLst>
          </p:cNvPr>
          <p:cNvSpPr>
            <a:spLocks noGrp="1"/>
          </p:cNvSpPr>
          <p:nvPr>
            <p:ph type="sldNum" sz="quarter" idx="5"/>
          </p:nvPr>
        </p:nvSpPr>
        <p:spPr/>
        <p:txBody>
          <a:bodyPr/>
          <a:lstStyle/>
          <a:p>
            <a:fld id="{AC54FE84-6F63-4794-8074-03A008961927}" type="slidenum">
              <a:rPr lang="en-GB" smtClean="0"/>
              <a:t>9</a:t>
            </a:fld>
            <a:endParaRPr lang="en-GB"/>
          </a:p>
        </p:txBody>
      </p:sp>
    </p:spTree>
    <p:extLst>
      <p:ext uri="{BB962C8B-B14F-4D97-AF65-F5344CB8AC3E}">
        <p14:creationId xmlns:p14="http://schemas.microsoft.com/office/powerpoint/2010/main" val="1036962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70297-8AE3-7036-10FB-DD421770D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4AB53-F263-7B92-0259-26450553E3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4F60D-9850-8338-6B3F-0BE542801B34}"/>
              </a:ext>
            </a:extLst>
          </p:cNvPr>
          <p:cNvSpPr>
            <a:spLocks noGrp="1"/>
          </p:cNvSpPr>
          <p:nvPr>
            <p:ph type="body" idx="1"/>
          </p:nvPr>
        </p:nvSpPr>
        <p:spPr/>
        <p:txBody>
          <a:bodyPr/>
          <a:lstStyle/>
          <a:p>
            <a:r>
              <a:rPr lang="en-GB"/>
              <a:t>Homework</a:t>
            </a:r>
          </a:p>
          <a:p>
            <a:endParaRPr lang="en-GB" sz="1800">
              <a:effectLst/>
              <a:latin typeface="Century Gothic" panose="020B0502020202020204" pitchFamily="34" charset="0"/>
              <a:ea typeface="MS Mincho" panose="02020609040205080304" pitchFamily="49" charset="-128"/>
              <a:cs typeface="Times New Roman" panose="02020603050405020304" pitchFamily="18" charset="0"/>
            </a:endParaRPr>
          </a:p>
          <a:p>
            <a:r>
              <a:rPr lang="en-GB" sz="1800">
                <a:effectLst/>
                <a:latin typeface="Century Gothic" panose="020B0502020202020204" pitchFamily="34" charset="0"/>
                <a:ea typeface="MS Mincho" panose="02020609040205080304" pitchFamily="49" charset="-128"/>
                <a:cs typeface="Times New Roman" panose="02020603050405020304" pitchFamily="18" charset="0"/>
              </a:rPr>
              <a:t>Start reducing energy use in your school</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Count Your Carbon data collection </a:t>
            </a:r>
            <a:endParaRPr lang="en-GB"/>
          </a:p>
        </p:txBody>
      </p:sp>
      <p:sp>
        <p:nvSpPr>
          <p:cNvPr id="4" name="Slide Number Placeholder 3">
            <a:extLst>
              <a:ext uri="{FF2B5EF4-FFF2-40B4-BE49-F238E27FC236}">
                <a16:creationId xmlns:a16="http://schemas.microsoft.com/office/drawing/2014/main" id="{2F7AE184-F544-BBE9-5E63-E0897729ABBA}"/>
              </a:ext>
            </a:extLst>
          </p:cNvPr>
          <p:cNvSpPr>
            <a:spLocks noGrp="1"/>
          </p:cNvSpPr>
          <p:nvPr>
            <p:ph type="sldNum" sz="quarter" idx="5"/>
          </p:nvPr>
        </p:nvSpPr>
        <p:spPr/>
        <p:txBody>
          <a:bodyPr/>
          <a:lstStyle/>
          <a:p>
            <a:fld id="{8E142F75-108D-4085-980C-E74A000BE424}" type="slidenum">
              <a:rPr lang="en-GB" smtClean="0"/>
              <a:t>37</a:t>
            </a:fld>
            <a:endParaRPr lang="en-GB"/>
          </a:p>
        </p:txBody>
      </p:sp>
    </p:spTree>
    <p:extLst>
      <p:ext uri="{BB962C8B-B14F-4D97-AF65-F5344CB8AC3E}">
        <p14:creationId xmlns:p14="http://schemas.microsoft.com/office/powerpoint/2010/main" val="4032070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entury Gothic" panose="020B0502020202020204" pitchFamily="34" charset="0"/>
                <a:ea typeface="MS Mincho" panose="02020609040205080304" pitchFamily="49" charset="-128"/>
                <a:cs typeface="Times New Roman" panose="02020603050405020304" pitchFamily="18" charset="0"/>
              </a:rPr>
              <a:t>Any questions about anything we’ve covered today?</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I’m aware that we cover a lot in each session, and that we go quite quickly, so please do shout if there’s anything you’re unsure of.</a:t>
            </a: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br>
              <a:rPr lang="en-GB" sz="1800">
                <a:effectLst/>
                <a:latin typeface="Century Gothic" panose="020B0502020202020204" pitchFamily="34" charset="0"/>
                <a:ea typeface="MS Mincho" panose="02020609040205080304" pitchFamily="49" charset="-128"/>
                <a:cs typeface="Times New Roman" panose="02020603050405020304" pitchFamily="18" charset="0"/>
              </a:rPr>
            </a:br>
            <a:r>
              <a:rPr lang="en-GB" sz="1800">
                <a:effectLst/>
                <a:latin typeface="Century Gothic" panose="020B0502020202020204" pitchFamily="34" charset="0"/>
                <a:ea typeface="MS Mincho" panose="02020609040205080304" pitchFamily="49" charset="-128"/>
                <a:cs typeface="Times New Roman" panose="02020603050405020304" pitchFamily="18" charset="0"/>
              </a:rPr>
              <a:t>Ask them to share one ‘takeaway’ from the session</a:t>
            </a:r>
            <a:endParaRPr lang="en-GB"/>
          </a:p>
        </p:txBody>
      </p:sp>
      <p:sp>
        <p:nvSpPr>
          <p:cNvPr id="4" name="Slide Number Placeholder 3"/>
          <p:cNvSpPr>
            <a:spLocks noGrp="1"/>
          </p:cNvSpPr>
          <p:nvPr>
            <p:ph type="sldNum" sz="quarter" idx="5"/>
          </p:nvPr>
        </p:nvSpPr>
        <p:spPr/>
        <p:txBody>
          <a:bodyPr/>
          <a:lstStyle/>
          <a:p>
            <a:fld id="{61E271B9-1081-46B2-8E15-03A4AFB2F68B}" type="slidenum">
              <a:rPr lang="en-GB" smtClean="0"/>
              <a:t>38</a:t>
            </a:fld>
            <a:endParaRPr lang="en-GB"/>
          </a:p>
        </p:txBody>
      </p:sp>
    </p:spTree>
    <p:extLst>
      <p:ext uri="{BB962C8B-B14F-4D97-AF65-F5344CB8AC3E}">
        <p14:creationId xmlns:p14="http://schemas.microsoft.com/office/powerpoint/2010/main" val="585680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98B9F-0DAA-5E87-4E8C-378433091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57AC32-20E2-5F34-3967-A4EE00C1DC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62AD1-F80A-DD88-85C0-3301445D36CA}"/>
              </a:ext>
            </a:extLst>
          </p:cNvPr>
          <p:cNvSpPr>
            <a:spLocks noGrp="1"/>
          </p:cNvSpPr>
          <p:nvPr>
            <p:ph type="body" idx="1"/>
          </p:nvPr>
        </p:nvSpPr>
        <p:spPr/>
        <p:txBody>
          <a:bodyPr/>
          <a:lstStyle/>
          <a:p>
            <a:r>
              <a:rPr lang="en-US">
                <a:ea typeface="Calibri"/>
                <a:cs typeface="Calibri"/>
              </a:rPr>
              <a:t>Although the DfE strategy is asking all schools to nominate a Sustainability Lead, in our experience, to achieve the changes needed, this works so much better if it’s a group effort! Our recommendation would be that alongside that named Sustainability Lead you have a sustainability working group – key stakeholders should include someone from SLT, someone on the curriculum side, someone from estates/buildings/ops, someone from catering, and could also include student reps as well.</a:t>
            </a:r>
            <a:br>
              <a:rPr lang="en-US">
                <a:ea typeface="Calibri"/>
                <a:cs typeface="Calibri"/>
              </a:rPr>
            </a:br>
            <a:r>
              <a:rPr lang="en-US">
                <a:ea typeface="Calibri"/>
                <a:cs typeface="Calibri"/>
              </a:rPr>
              <a:t>Obviously who is in your team will depend on your school and the size of it – if you’re in a small primary, you may well be wearing lots of hats!</a:t>
            </a:r>
            <a:endParaRPr lang="en-GB">
              <a:ea typeface="Calibri"/>
              <a:cs typeface="Calibri"/>
            </a:endParaRPr>
          </a:p>
          <a:p>
            <a:endParaRPr lang="en-GB"/>
          </a:p>
        </p:txBody>
      </p:sp>
      <p:sp>
        <p:nvSpPr>
          <p:cNvPr id="4" name="Slide Number Placeholder 3">
            <a:extLst>
              <a:ext uri="{FF2B5EF4-FFF2-40B4-BE49-F238E27FC236}">
                <a16:creationId xmlns:a16="http://schemas.microsoft.com/office/drawing/2014/main" id="{FD9E8424-A1C4-9080-46A0-D33BD8D58B82}"/>
              </a:ext>
            </a:extLst>
          </p:cNvPr>
          <p:cNvSpPr>
            <a:spLocks noGrp="1"/>
          </p:cNvSpPr>
          <p:nvPr>
            <p:ph type="sldNum" sz="quarter" idx="5"/>
          </p:nvPr>
        </p:nvSpPr>
        <p:spPr/>
        <p:txBody>
          <a:bodyPr/>
          <a:lstStyle/>
          <a:p>
            <a:fld id="{AC54FE84-6F63-4794-8074-03A008961927}" type="slidenum">
              <a:rPr lang="en-GB" smtClean="0"/>
              <a:t>10</a:t>
            </a:fld>
            <a:endParaRPr lang="en-GB"/>
          </a:p>
        </p:txBody>
      </p:sp>
    </p:spTree>
    <p:extLst>
      <p:ext uri="{BB962C8B-B14F-4D97-AF65-F5344CB8AC3E}">
        <p14:creationId xmlns:p14="http://schemas.microsoft.com/office/powerpoint/2010/main" val="2936102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F2BBC-92AF-AED7-7513-4484D7D97D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71065-FABD-3620-D3CB-784C54C3E5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A79BBC-F658-C3EF-8BDA-A1267E0759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entury Gothic"/>
                <a:ea typeface="MS Mincho"/>
                <a:cs typeface="Times New Roman" panose="02020603050405020304" pitchFamily="18" charset="0"/>
              </a:rPr>
              <a:t>Now we're going to have a quick look at school carbon footprints.</a:t>
            </a:r>
            <a:br>
              <a:rPr lang="en-GB" sz="1200">
                <a:effectLst/>
                <a:latin typeface="Century Gothic" panose="020B0502020202020204" pitchFamily="34" charset="0"/>
                <a:ea typeface="MS Mincho" panose="02020609040205080304" pitchFamily="49" charset="-128"/>
                <a:cs typeface="Times New Roman" panose="02020603050405020304" pitchFamily="18" charset="0"/>
              </a:rPr>
            </a:br>
            <a:r>
              <a:rPr lang="en-GB" sz="1200" dirty="0">
                <a:effectLst/>
                <a:latin typeface="Century Gothic"/>
                <a:ea typeface="MS Mincho"/>
                <a:cs typeface="Times New Roman" panose="02020603050405020304" pitchFamily="18" charset="0"/>
              </a:rPr>
              <a:t>For context, the school estate is the largest emitter of  CO2 in the whole public sector at around 37% of public sector emissions. </a:t>
            </a:r>
            <a:endParaRPr lang="en-GB" dirty="0">
              <a:latin typeface="Century Gothic"/>
              <a:ea typeface="MS Mincho"/>
            </a:endParaRPr>
          </a:p>
          <a:p>
            <a:endParaRPr lang="en-GB" dirty="0">
              <a:latin typeface="Century Gothic"/>
              <a:ea typeface="MS Mincho"/>
            </a:endParaRPr>
          </a:p>
          <a:p>
            <a:r>
              <a:rPr lang="en-GB" dirty="0">
                <a:latin typeface="Century Gothic"/>
                <a:ea typeface="MS Mincho"/>
              </a:rPr>
              <a:t>Carbon Footprint </a:t>
            </a:r>
          </a:p>
          <a:p>
            <a:endParaRPr lang="en-GB"/>
          </a:p>
        </p:txBody>
      </p:sp>
      <p:sp>
        <p:nvSpPr>
          <p:cNvPr id="4" name="Slide Number Placeholder 3">
            <a:extLst>
              <a:ext uri="{FF2B5EF4-FFF2-40B4-BE49-F238E27FC236}">
                <a16:creationId xmlns:a16="http://schemas.microsoft.com/office/drawing/2014/main" id="{FD79D1D5-7134-0487-9CF8-4F5F3427AC18}"/>
              </a:ext>
            </a:extLst>
          </p:cNvPr>
          <p:cNvSpPr>
            <a:spLocks noGrp="1"/>
          </p:cNvSpPr>
          <p:nvPr>
            <p:ph type="sldNum" sz="quarter" idx="5"/>
          </p:nvPr>
        </p:nvSpPr>
        <p:spPr/>
        <p:txBody>
          <a:bodyPr/>
          <a:lstStyle/>
          <a:p>
            <a:fld id="{AC54FE84-6F63-4794-8074-03A008961927}" type="slidenum">
              <a:rPr lang="en-GB" smtClean="0"/>
              <a:t>11</a:t>
            </a:fld>
            <a:endParaRPr lang="en-GB"/>
          </a:p>
        </p:txBody>
      </p:sp>
    </p:spTree>
    <p:extLst>
      <p:ext uri="{BB962C8B-B14F-4D97-AF65-F5344CB8AC3E}">
        <p14:creationId xmlns:p14="http://schemas.microsoft.com/office/powerpoint/2010/main" val="3830814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8840B-942A-7EF1-35D2-9EB8D818EE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3796E4-3814-D49F-8518-4344A2158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F7D639-F8F0-95F2-E23F-394D4B9F7D6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7226BE9-A885-3D20-39E2-03B9096EB8C7}"/>
              </a:ext>
            </a:extLst>
          </p:cNvPr>
          <p:cNvSpPr>
            <a:spLocks noGrp="1"/>
          </p:cNvSpPr>
          <p:nvPr>
            <p:ph type="sldNum" sz="quarter" idx="5"/>
          </p:nvPr>
        </p:nvSpPr>
        <p:spPr/>
        <p:txBody>
          <a:bodyPr/>
          <a:lstStyle/>
          <a:p>
            <a:fld id="{AC54FE84-6F63-4794-8074-03A008961927}" type="slidenum">
              <a:rPr lang="en-GB" smtClean="0"/>
              <a:t>12</a:t>
            </a:fld>
            <a:endParaRPr lang="en-GB"/>
          </a:p>
        </p:txBody>
      </p:sp>
    </p:spTree>
    <p:extLst>
      <p:ext uri="{BB962C8B-B14F-4D97-AF65-F5344CB8AC3E}">
        <p14:creationId xmlns:p14="http://schemas.microsoft.com/office/powerpoint/2010/main" val="3302720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50000"/>
              </a:lnSpc>
              <a:spcAft>
                <a:spcPts val="600"/>
              </a:spcAft>
              <a:buNone/>
            </a:pPr>
            <a:r>
              <a:rPr lang="en-US" sz="1800" b="1">
                <a:solidFill>
                  <a:srgbClr val="FF5238"/>
                </a:solidFill>
                <a:latin typeface="Overpass"/>
              </a:rPr>
              <a:t>Calculate school emissions: Count Your Carbon</a:t>
            </a:r>
          </a:p>
          <a:p>
            <a:pPr marL="0" indent="0">
              <a:lnSpc>
                <a:spcPct val="150000"/>
              </a:lnSpc>
              <a:spcAft>
                <a:spcPts val="600"/>
              </a:spcAft>
              <a:buNone/>
            </a:pPr>
            <a:r>
              <a:rPr lang="en-US" sz="1200" b="1">
                <a:solidFill>
                  <a:srgbClr val="000000"/>
                </a:solidFill>
                <a:latin typeface="Overpass" panose="00000500000000000000" pitchFamily="50" charset="0"/>
                <a:hlinkClick r:id="rId3"/>
              </a:rPr>
              <a:t>Count Your Carbon</a:t>
            </a:r>
            <a:r>
              <a:rPr lang="en-US" sz="1200" b="1">
                <a:solidFill>
                  <a:srgbClr val="000000"/>
                </a:solidFill>
                <a:latin typeface="Overpass" panose="00000500000000000000" pitchFamily="50" charset="0"/>
              </a:rPr>
              <a:t> is a free tool for educational settings to calculate, understand, reduce and track their carbon emissions.</a:t>
            </a:r>
            <a:endParaRPr lang="en-US" sz="1200" b="1">
              <a:solidFill>
                <a:prstClr val="black"/>
              </a:solidFill>
              <a:latin typeface="Overpass" panose="00000500000000000000" pitchFamily="50" charset="0"/>
            </a:endParaRPr>
          </a:p>
          <a:p>
            <a:pPr>
              <a:lnSpc>
                <a:spcPct val="150000"/>
              </a:lnSpc>
              <a:spcAft>
                <a:spcPts val="600"/>
              </a:spcAft>
            </a:pPr>
            <a:endParaRPr lang="en-US" sz="1200" b="0" i="0" u="none" strike="noStrike">
              <a:solidFill>
                <a:srgbClr val="000000"/>
              </a:solidFill>
              <a:effectLst/>
              <a:latin typeface="Overpass" panose="00000500000000000000" pitchFamily="50" charset="0"/>
            </a:endParaRPr>
          </a:p>
          <a:p>
            <a:pPr>
              <a:lnSpc>
                <a:spcPct val="150000"/>
              </a:lnSpc>
              <a:spcAft>
                <a:spcPts val="600"/>
              </a:spcAft>
            </a:pPr>
            <a:r>
              <a:rPr lang="en-US" sz="1200" b="0" i="0" u="none" strike="noStrike">
                <a:solidFill>
                  <a:srgbClr val="000000"/>
                </a:solidFill>
                <a:effectLst/>
                <a:latin typeface="Overpass" panose="00000500000000000000" pitchFamily="50" charset="0"/>
              </a:rPr>
              <a:t>The tool is easy to use and provides a total carbon emission figure, which can be used as a baseline to work from when taking action to reduce emissions</a:t>
            </a:r>
            <a:r>
              <a:rPr lang="en-US" sz="1200">
                <a:solidFill>
                  <a:srgbClr val="000000"/>
                </a:solidFill>
                <a:latin typeface="Overpass" panose="00000500000000000000" pitchFamily="50" charset="0"/>
              </a:rPr>
              <a:t>. </a:t>
            </a:r>
          </a:p>
          <a:p>
            <a:pPr>
              <a:lnSpc>
                <a:spcPct val="150000"/>
              </a:lnSpc>
              <a:spcAft>
                <a:spcPts val="600"/>
              </a:spcAft>
            </a:pPr>
            <a:r>
              <a:rPr lang="en-US" sz="1200">
                <a:solidFill>
                  <a:srgbClr val="000000"/>
                </a:solidFill>
                <a:latin typeface="Overpass" panose="00000500000000000000" pitchFamily="50" charset="0"/>
              </a:rPr>
              <a:t>The tool provides a holistic overview of all the school’s direct and indirect emissions – including utilities, transport, waste, water, catering, and procurement.</a:t>
            </a:r>
          </a:p>
          <a:p>
            <a:pPr>
              <a:lnSpc>
                <a:spcPct val="150000"/>
              </a:lnSpc>
              <a:spcAft>
                <a:spcPts val="600"/>
              </a:spcAft>
            </a:pPr>
            <a:r>
              <a:rPr lang="en-US" sz="1200">
                <a:solidFill>
                  <a:srgbClr val="000000"/>
                </a:solidFill>
                <a:latin typeface="Overpass" panose="00000500000000000000" pitchFamily="50" charset="0"/>
              </a:rPr>
              <a:t>To use the tool, key information will need to be gathered from a variety of school staff – such as site managers, office staff and canteen managers. </a:t>
            </a:r>
          </a:p>
          <a:p>
            <a:pPr>
              <a:lnSpc>
                <a:spcPct val="150000"/>
              </a:lnSpc>
              <a:spcAft>
                <a:spcPts val="600"/>
              </a:spcAft>
            </a:pPr>
            <a:r>
              <a:rPr lang="en-US" sz="1200">
                <a:solidFill>
                  <a:srgbClr val="000000"/>
                </a:solidFill>
                <a:latin typeface="Overpass" panose="00000500000000000000" pitchFamily="50" charset="0"/>
              </a:rPr>
              <a:t>Measuring emissions allows greater ability to track and monitor progress on climate action. The tool should be used each year to understand emissions reduction. </a:t>
            </a:r>
          </a:p>
          <a:p>
            <a:pPr>
              <a:lnSpc>
                <a:spcPct val="150000"/>
              </a:lnSpc>
              <a:spcAft>
                <a:spcPts val="600"/>
              </a:spcAft>
            </a:pPr>
            <a:r>
              <a:rPr lang="en-US" sz="1200">
                <a:solidFill>
                  <a:srgbClr val="000000"/>
                </a:solidFill>
                <a:latin typeface="Overpass" panose="00000500000000000000" pitchFamily="50" charset="0"/>
              </a:rPr>
              <a:t>Having visuals of energy consumption also provides great learning opportunities for students to engage with. </a:t>
            </a:r>
          </a:p>
        </p:txBody>
      </p:sp>
      <p:sp>
        <p:nvSpPr>
          <p:cNvPr id="4" name="Slide Number Placeholder 3"/>
          <p:cNvSpPr>
            <a:spLocks noGrp="1"/>
          </p:cNvSpPr>
          <p:nvPr>
            <p:ph type="sldNum" sz="quarter" idx="5"/>
          </p:nvPr>
        </p:nvSpPr>
        <p:spPr/>
        <p:txBody>
          <a:bodyPr/>
          <a:lstStyle/>
          <a:p>
            <a:fld id="{11217DFB-CED8-452B-96F5-CF1A02D710C7}" type="slidenum">
              <a:rPr lang="en-GB" smtClean="0"/>
              <a:t>13</a:t>
            </a:fld>
            <a:endParaRPr lang="en-GB"/>
          </a:p>
        </p:txBody>
      </p:sp>
    </p:spTree>
    <p:extLst>
      <p:ext uri="{BB962C8B-B14F-4D97-AF65-F5344CB8AC3E}">
        <p14:creationId xmlns:p14="http://schemas.microsoft.com/office/powerpoint/2010/main" val="2547440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the average proportions of the contributions to a school’s carbon footprint according to the figures on the Count Your Carbon website – so we can see that the biggest emissions source for a typical school will be it’s purchasing, followed by transport, then energy and utilities – so this one includes waste and water as well, and lastly food and drink. </a:t>
            </a:r>
            <a:endParaRPr lang="en-GB"/>
          </a:p>
        </p:txBody>
      </p:sp>
      <p:sp>
        <p:nvSpPr>
          <p:cNvPr id="4" name="Slide Number Placeholder 3"/>
          <p:cNvSpPr>
            <a:spLocks noGrp="1"/>
          </p:cNvSpPr>
          <p:nvPr>
            <p:ph type="sldNum" sz="quarter" idx="5"/>
          </p:nvPr>
        </p:nvSpPr>
        <p:spPr/>
        <p:txBody>
          <a:bodyPr/>
          <a:lstStyle/>
          <a:p>
            <a:fld id="{B253D662-B3E2-FB44-A869-B28624E51AD6}" type="slidenum">
              <a:rPr lang="en-US" smtClean="0"/>
              <a:t>14</a:t>
            </a:fld>
            <a:endParaRPr lang="en-US"/>
          </a:p>
        </p:txBody>
      </p:sp>
    </p:spTree>
    <p:extLst>
      <p:ext uri="{BB962C8B-B14F-4D97-AF65-F5344CB8AC3E}">
        <p14:creationId xmlns:p14="http://schemas.microsoft.com/office/powerpoint/2010/main" val="1195533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i="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217DFB-CED8-452B-96F5-CF1A02D710C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046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FAD07-213D-4E83-AC86-4AFACDF4A5CC}"/>
              </a:ext>
            </a:extLst>
          </p:cNvPr>
          <p:cNvSpPr>
            <a:spLocks noGrp="1"/>
          </p:cNvSpPr>
          <p:nvPr>
            <p:ph type="ctrTitle"/>
          </p:nvPr>
        </p:nvSpPr>
        <p:spPr>
          <a:xfrm>
            <a:off x="1524000" y="1122363"/>
            <a:ext cx="9144000" cy="2387600"/>
          </a:xfrm>
        </p:spPr>
        <p:txBody>
          <a:bodyPr anchor="b"/>
          <a:lstStyle>
            <a:lvl1pPr algn="ctr">
              <a:defRPr sz="6000" b="1"/>
            </a:lvl1pPr>
          </a:lstStyle>
          <a:p>
            <a:r>
              <a:rPr lang="en-US"/>
              <a:t>Click to edit Master title style</a:t>
            </a:r>
            <a:endParaRPr lang="en-GB"/>
          </a:p>
        </p:txBody>
      </p:sp>
      <p:sp>
        <p:nvSpPr>
          <p:cNvPr id="3" name="Subtitle 2">
            <a:extLst>
              <a:ext uri="{FF2B5EF4-FFF2-40B4-BE49-F238E27FC236}">
                <a16:creationId xmlns:a16="http://schemas.microsoft.com/office/drawing/2014/main" id="{4E3A1765-F9CE-448B-BA1C-571650054F9A}"/>
              </a:ext>
            </a:extLst>
          </p:cNvPr>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3F368AE-7262-4408-BF93-55D9A512DFB6}"/>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5" name="Footer Placeholder 4">
            <a:extLst>
              <a:ext uri="{FF2B5EF4-FFF2-40B4-BE49-F238E27FC236}">
                <a16:creationId xmlns:a16="http://schemas.microsoft.com/office/drawing/2014/main" id="{CB6A1730-10D7-4A04-8988-D510D6B5E4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84D1E-5B01-426C-890F-B9D7728DAD95}"/>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334097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CBEC6-100E-4C3C-A71B-EB3A64755A6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FAB3DB-B5E5-4BA6-9C85-B302713E9E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5E17A7-4374-4BB7-B394-BDEB539843F2}"/>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5" name="Footer Placeholder 4">
            <a:extLst>
              <a:ext uri="{FF2B5EF4-FFF2-40B4-BE49-F238E27FC236}">
                <a16:creationId xmlns:a16="http://schemas.microsoft.com/office/drawing/2014/main" id="{714BB28D-78C2-4ED3-926D-1B84D3C4BB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7EF35B-469E-4122-96BC-B0D15FCBC77D}"/>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621507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0CE506-AB25-41F1-8EA2-79BD37DF2987}"/>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71D1C5-01B2-4EB8-B44A-C18DB6D8910B}"/>
              </a:ext>
            </a:extLst>
          </p:cNvPr>
          <p:cNvSpPr>
            <a:spLocks noGrp="1"/>
          </p:cNvSpPr>
          <p:nvPr>
            <p:ph type="body" orient="vert" idx="1"/>
          </p:nvPr>
        </p:nvSpPr>
        <p:spPr>
          <a:xfrm>
            <a:off x="838202"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1EF121-EA53-418D-BF21-187E89CC2C3C}"/>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5" name="Footer Placeholder 4">
            <a:extLst>
              <a:ext uri="{FF2B5EF4-FFF2-40B4-BE49-F238E27FC236}">
                <a16:creationId xmlns:a16="http://schemas.microsoft.com/office/drawing/2014/main" id="{1631B589-9C6C-491E-9E83-B71EFF4302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7DEB5D-3C37-467D-A7FD-80D5BBA9CD8B}"/>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130528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FF858-D373-4ECF-852A-5B75670DDD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2E61CD-C29A-49B6-A703-8A6017DAF29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D133748-4721-4EA9-964C-E7DE94BC91F2}"/>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5" name="Footer Placeholder 4">
            <a:extLst>
              <a:ext uri="{FF2B5EF4-FFF2-40B4-BE49-F238E27FC236}">
                <a16:creationId xmlns:a16="http://schemas.microsoft.com/office/drawing/2014/main" id="{C474389A-54DA-4FA3-92E1-4A24426510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05E026-9C49-4193-9458-9DDA0CC0D19B}"/>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142763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BEB60-5E38-49AF-9882-B7541D2DBB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275F78-01D5-4F57-A081-F5592632923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4070BB-320D-49C2-B7F3-658F71C577CF}"/>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5" name="Footer Placeholder 4">
            <a:extLst>
              <a:ext uri="{FF2B5EF4-FFF2-40B4-BE49-F238E27FC236}">
                <a16:creationId xmlns:a16="http://schemas.microsoft.com/office/drawing/2014/main" id="{9DF03844-5F6D-46A0-9699-9597011D18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6D33DD-5DDB-484F-88AD-90E99792E8A8}"/>
              </a:ext>
            </a:extLst>
          </p:cNvPr>
          <p:cNvSpPr>
            <a:spLocks noGrp="1"/>
          </p:cNvSpPr>
          <p:nvPr>
            <p:ph type="sldNum" sz="quarter" idx="12"/>
          </p:nvPr>
        </p:nvSpPr>
        <p:spPr/>
        <p:txBody>
          <a:bodyPr/>
          <a:lstStyle/>
          <a:p>
            <a:fld id="{9D2D8467-9139-4D3C-BDC9-C127E4A877F2}" type="slidenum">
              <a:rPr lang="en-GB" smtClean="0"/>
              <a:t>‹#›</a:t>
            </a:fld>
            <a:endParaRPr lang="en-GB"/>
          </a:p>
        </p:txBody>
      </p:sp>
      <p:cxnSp>
        <p:nvCxnSpPr>
          <p:cNvPr id="7" name="Straight Connector 6">
            <a:extLst>
              <a:ext uri="{FF2B5EF4-FFF2-40B4-BE49-F238E27FC236}">
                <a16:creationId xmlns:a16="http://schemas.microsoft.com/office/drawing/2014/main" id="{11878058-1F30-420E-8241-82FA1052E021}"/>
              </a:ext>
            </a:extLst>
          </p:cNvPr>
          <p:cNvCxnSpPr/>
          <p:nvPr userDrawn="1"/>
        </p:nvCxnSpPr>
        <p:spPr>
          <a:xfrm>
            <a:off x="0" y="1690692"/>
            <a:ext cx="12192000"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48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0C467-F31E-4547-87A3-8D69E3DF653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C987B51-EA7A-41DD-A73B-83C287A036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ECEAF7-9E36-41A1-9910-A06757080409}"/>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5" name="Footer Placeholder 4">
            <a:extLst>
              <a:ext uri="{FF2B5EF4-FFF2-40B4-BE49-F238E27FC236}">
                <a16:creationId xmlns:a16="http://schemas.microsoft.com/office/drawing/2014/main" id="{1D7470B9-102E-4967-BE0C-5107D1E326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45F814-D580-49AC-A07C-405A16B8F51E}"/>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2097409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4A803-D42A-4DD9-A880-4F39D80E61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45CC86C-8EEC-4B1B-A385-984B1643B5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21A70FC-925D-48CF-B01A-35CBEFF9FE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B371C61-E816-45F6-9A7A-4203D03D5203}"/>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6" name="Footer Placeholder 5">
            <a:extLst>
              <a:ext uri="{FF2B5EF4-FFF2-40B4-BE49-F238E27FC236}">
                <a16:creationId xmlns:a16="http://schemas.microsoft.com/office/drawing/2014/main" id="{68C37A9B-859F-4CB7-A8F4-D8EE88136FC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3FB642-CCB0-4A95-8C9E-515CD328A726}"/>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342724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EA950-6E69-4905-94D5-3CCE77DA677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A82D57-16C5-4596-9F56-D7DAF4D82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352C48C-67F4-409B-93CB-0D0979727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55CA13C-B220-4B6C-9057-0B7EE11FD3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500A98-B46B-45E0-84B1-5402EDF7F2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08CA266-35B4-477C-978F-BAE6B277524A}"/>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8" name="Footer Placeholder 7">
            <a:extLst>
              <a:ext uri="{FF2B5EF4-FFF2-40B4-BE49-F238E27FC236}">
                <a16:creationId xmlns:a16="http://schemas.microsoft.com/office/drawing/2014/main" id="{951D0E42-5994-4A20-8099-5A3CAD561D2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8CAE9E-C0D8-4199-A2E8-362BB660894C}"/>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1339504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231A0-E182-4E42-84E9-66FD9D63328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A139B7-6977-46FA-B7E5-5625A9AC7EA9}"/>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4" name="Footer Placeholder 3">
            <a:extLst>
              <a:ext uri="{FF2B5EF4-FFF2-40B4-BE49-F238E27FC236}">
                <a16:creationId xmlns:a16="http://schemas.microsoft.com/office/drawing/2014/main" id="{5994BAA7-C0FC-4B7C-A63A-F33B13EEB46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C8AEF6D-7CF0-481C-9ECB-8ECC3D5B0894}"/>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3262840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6F16E6-B184-4AE5-95AC-2FE204D159EE}"/>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3" name="Footer Placeholder 2">
            <a:extLst>
              <a:ext uri="{FF2B5EF4-FFF2-40B4-BE49-F238E27FC236}">
                <a16:creationId xmlns:a16="http://schemas.microsoft.com/office/drawing/2014/main" id="{9A692136-9FF6-43C9-B9C3-5A1F33170AD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00E84FB-D2DB-40C3-A942-8A1C856EBA9F}"/>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2111925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62D1F-731E-4589-B683-082D96506C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7065098-9306-4204-929B-4CE09CC818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990B4A-0346-42CB-BB3E-0296EC710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EBD24-982B-42E2-9BE2-06BFC0C5D313}"/>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6" name="Footer Placeholder 5">
            <a:extLst>
              <a:ext uri="{FF2B5EF4-FFF2-40B4-BE49-F238E27FC236}">
                <a16:creationId xmlns:a16="http://schemas.microsoft.com/office/drawing/2014/main" id="{AEEAB439-2581-48B9-A8BC-BB5ACD6E6EB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3525E0-75D5-4C5F-9CB7-9CA15ABBCFDA}"/>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562333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40DBF-4582-49F5-B80A-D40AB8796BB0}"/>
              </a:ext>
            </a:extLst>
          </p:cNvPr>
          <p:cNvSpPr>
            <a:spLocks noGrp="1"/>
          </p:cNvSpPr>
          <p:nvPr>
            <p:ph type="title"/>
          </p:nvPr>
        </p:nvSpPr>
        <p:spPr/>
        <p:txBody>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49A24D-99BF-4BFD-8C99-2D5A4FE4B192}"/>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027547-A526-4C8F-A0D3-983EEAB1E108}"/>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5" name="Footer Placeholder 4">
            <a:extLst>
              <a:ext uri="{FF2B5EF4-FFF2-40B4-BE49-F238E27FC236}">
                <a16:creationId xmlns:a16="http://schemas.microsoft.com/office/drawing/2014/main" id="{F83063C4-EA66-40EB-BF3F-6363320DD7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5883D6-0E3C-4826-BCB7-BA32E332D8CD}"/>
              </a:ext>
            </a:extLst>
          </p:cNvPr>
          <p:cNvSpPr>
            <a:spLocks noGrp="1"/>
          </p:cNvSpPr>
          <p:nvPr>
            <p:ph type="sldNum" sz="quarter" idx="12"/>
          </p:nvPr>
        </p:nvSpPr>
        <p:spPr/>
        <p:txBody>
          <a:bodyPr/>
          <a:lstStyle/>
          <a:p>
            <a:fld id="{1CBB08B3-38D4-40D9-8853-E29D2A311736}" type="slidenum">
              <a:rPr lang="en-GB" smtClean="0"/>
              <a:t>‹#›</a:t>
            </a:fld>
            <a:endParaRPr lang="en-GB"/>
          </a:p>
        </p:txBody>
      </p:sp>
      <p:cxnSp>
        <p:nvCxnSpPr>
          <p:cNvPr id="11" name="Straight Connector 10">
            <a:extLst>
              <a:ext uri="{FF2B5EF4-FFF2-40B4-BE49-F238E27FC236}">
                <a16:creationId xmlns:a16="http://schemas.microsoft.com/office/drawing/2014/main" id="{E3F97CA8-BB3F-41AD-B66C-0EF21711879D}"/>
              </a:ext>
            </a:extLst>
          </p:cNvPr>
          <p:cNvCxnSpPr/>
          <p:nvPr userDrawn="1"/>
        </p:nvCxnSpPr>
        <p:spPr>
          <a:xfrm>
            <a:off x="0" y="1690692"/>
            <a:ext cx="12192000" cy="0"/>
          </a:xfrm>
          <a:prstGeom prst="line">
            <a:avLst/>
          </a:prstGeom>
          <a:ln w="31750">
            <a:solidFill>
              <a:srgbClr val="2C2E8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2122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172F8-EBE0-411E-BBB4-CEE0F9F4B5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EA4D053-5220-4A26-93DB-AEAF162F979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6AF8713-F6D9-4F48-854C-21229C487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991209-0927-4D72-8F0D-CDCECAD5B71C}"/>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6" name="Footer Placeholder 5">
            <a:extLst>
              <a:ext uri="{FF2B5EF4-FFF2-40B4-BE49-F238E27FC236}">
                <a16:creationId xmlns:a16="http://schemas.microsoft.com/office/drawing/2014/main" id="{45585602-DE49-4010-94A4-FAD8EF030D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6401AD-90F2-4484-B890-82000974C9B3}"/>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90826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FD433-EF67-4103-A49B-278C26F1040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1C95090-0D84-4418-9DF0-6D79D406A06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221A83E-E908-43A4-9978-209801E1BE0E}"/>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5" name="Footer Placeholder 4">
            <a:extLst>
              <a:ext uri="{FF2B5EF4-FFF2-40B4-BE49-F238E27FC236}">
                <a16:creationId xmlns:a16="http://schemas.microsoft.com/office/drawing/2014/main" id="{3AB39C79-6BED-49AB-AC39-27EE34220D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B8F46A-2F0A-4E43-9956-7752C2CAB1F3}"/>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222617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F4FE30-93B8-498E-9AC6-A59E260303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F076166-597C-4A38-97FE-43B5EDB180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C1CAB8D-AEB0-4FB1-A659-012CF38797B2}"/>
              </a:ext>
            </a:extLst>
          </p:cNvPr>
          <p:cNvSpPr>
            <a:spLocks noGrp="1"/>
          </p:cNvSpPr>
          <p:nvPr>
            <p:ph type="dt" sz="half" idx="10"/>
          </p:nvPr>
        </p:nvSpPr>
        <p:spPr/>
        <p:txBody>
          <a:bodyPr/>
          <a:lstStyle/>
          <a:p>
            <a:fld id="{9501C5F7-5DD3-490F-BC81-6F7BD2BBB378}" type="datetimeFigureOut">
              <a:rPr lang="en-GB" smtClean="0"/>
              <a:t>16/12/2024</a:t>
            </a:fld>
            <a:endParaRPr lang="en-GB"/>
          </a:p>
        </p:txBody>
      </p:sp>
      <p:sp>
        <p:nvSpPr>
          <p:cNvPr id="5" name="Footer Placeholder 4">
            <a:extLst>
              <a:ext uri="{FF2B5EF4-FFF2-40B4-BE49-F238E27FC236}">
                <a16:creationId xmlns:a16="http://schemas.microsoft.com/office/drawing/2014/main" id="{0FE93115-FC75-4B59-B120-7039D424F2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23D1D7-AA73-4221-9C33-A619E88CF880}"/>
              </a:ext>
            </a:extLst>
          </p:cNvPr>
          <p:cNvSpPr>
            <a:spLocks noGrp="1"/>
          </p:cNvSpPr>
          <p:nvPr>
            <p:ph type="sldNum" sz="quarter" idx="12"/>
          </p:nvPr>
        </p:nvSpPr>
        <p:spPr/>
        <p:txBody>
          <a:bodyPr/>
          <a:lstStyle/>
          <a:p>
            <a:fld id="{9D2D8467-9139-4D3C-BDC9-C127E4A877F2}" type="slidenum">
              <a:rPr lang="en-GB" smtClean="0"/>
              <a:t>‹#›</a:t>
            </a:fld>
            <a:endParaRPr lang="en-GB"/>
          </a:p>
        </p:txBody>
      </p:sp>
    </p:spTree>
    <p:extLst>
      <p:ext uri="{BB962C8B-B14F-4D97-AF65-F5344CB8AC3E}">
        <p14:creationId xmlns:p14="http://schemas.microsoft.com/office/powerpoint/2010/main" val="372671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39554-46C7-4A0C-8F48-9529597AC160}"/>
              </a:ext>
            </a:extLst>
          </p:cNvPr>
          <p:cNvSpPr>
            <a:spLocks noGrp="1"/>
          </p:cNvSpPr>
          <p:nvPr>
            <p:ph type="title"/>
          </p:nvPr>
        </p:nvSpPr>
        <p:spPr>
          <a:xfrm>
            <a:off x="831851" y="1709742"/>
            <a:ext cx="10515600" cy="2852737"/>
          </a:xfrm>
        </p:spPr>
        <p:txBody>
          <a:bodyPr anchor="b"/>
          <a:lstStyle>
            <a:lvl1pPr>
              <a:defRPr sz="6000" b="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A447A1A-8DE8-41CC-81D1-8E2439F29ED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DBD39C-0370-4AFE-AFFC-E776E29699F7}"/>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5" name="Footer Placeholder 4">
            <a:extLst>
              <a:ext uri="{FF2B5EF4-FFF2-40B4-BE49-F238E27FC236}">
                <a16:creationId xmlns:a16="http://schemas.microsoft.com/office/drawing/2014/main" id="{A338E7F8-5402-4DEE-B446-5D4769E3D3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B988B5-E59C-49A7-A56D-7EDA231FDDF3}"/>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1554452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9D22-BB74-44E5-9D01-D437F72557B6}"/>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D1C64AB-AA7B-41A4-9212-8AB613572F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E28CC0F-C539-421B-B535-4874C014D57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876FCF2-1C2A-48FE-96EA-F50E55665B78}"/>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6" name="Footer Placeholder 5">
            <a:extLst>
              <a:ext uri="{FF2B5EF4-FFF2-40B4-BE49-F238E27FC236}">
                <a16:creationId xmlns:a16="http://schemas.microsoft.com/office/drawing/2014/main" id="{2CB66B05-8112-4A3F-8666-89508D0129E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39F9EC-B3C4-41A2-82AD-1D69380F16BB}"/>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17723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4D69-59C5-45B7-A731-260A6A9CB92F}"/>
              </a:ext>
            </a:extLst>
          </p:cNvPr>
          <p:cNvSpPr>
            <a:spLocks noGrp="1"/>
          </p:cNvSpPr>
          <p:nvPr>
            <p:ph type="title"/>
          </p:nvPr>
        </p:nvSpPr>
        <p:spPr>
          <a:xfrm>
            <a:off x="839788" y="365129"/>
            <a:ext cx="10515600" cy="1325563"/>
          </a:xfrm>
        </p:spPr>
        <p:txBody>
          <a:bodyPr/>
          <a:lstStyle>
            <a:lvl1pPr>
              <a:defRPr b="1"/>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1B7886F-437B-420F-9459-F4728FA169B4}"/>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4B305B-7797-400F-8084-99F476FA719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75B5A1-6764-4F15-A7D2-5DFABD312EBF}"/>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31E01B-EA4B-459E-BB18-E05F5CB6CD97}"/>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992CC0-18F8-4014-A0F9-447B02B90B0F}"/>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8" name="Footer Placeholder 7">
            <a:extLst>
              <a:ext uri="{FF2B5EF4-FFF2-40B4-BE49-F238E27FC236}">
                <a16:creationId xmlns:a16="http://schemas.microsoft.com/office/drawing/2014/main" id="{926EAA16-0251-4F54-A18B-8FAB116D6AB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CFD6AB4-5ECD-4BBC-AA19-2567E1E69816}"/>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3262877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41B78-24FB-4C98-83C2-FB6724842183}"/>
              </a:ext>
            </a:extLst>
          </p:cNvPr>
          <p:cNvSpPr>
            <a:spLocks noGrp="1"/>
          </p:cNvSpPr>
          <p:nvPr>
            <p:ph type="title"/>
          </p:nvPr>
        </p:nvSpPr>
        <p:spPr/>
        <p:txBody>
          <a:bodyPr/>
          <a:lstStyle>
            <a:lvl1pPr>
              <a:defRPr b="1"/>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19060F33-ED89-4AA0-9F6A-EE96A45F08C2}"/>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4" name="Footer Placeholder 3">
            <a:extLst>
              <a:ext uri="{FF2B5EF4-FFF2-40B4-BE49-F238E27FC236}">
                <a16:creationId xmlns:a16="http://schemas.microsoft.com/office/drawing/2014/main" id="{99632D47-156F-4AC6-8EE7-A14AB6819BA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D2C74C0-0754-4BC8-B007-2A1735FEE846}"/>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1349194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5EA6D-81D5-4851-9183-C89E16A7A168}"/>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3" name="Footer Placeholder 2">
            <a:extLst>
              <a:ext uri="{FF2B5EF4-FFF2-40B4-BE49-F238E27FC236}">
                <a16:creationId xmlns:a16="http://schemas.microsoft.com/office/drawing/2014/main" id="{3DB2D28E-2B90-4546-88B6-4473FA0B97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F90EA21-BF51-41DB-897C-69B333DFAD77}"/>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43494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5BD4B-BBC1-4A93-8710-0EC3DF6D04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D370AB8-903C-4CDF-A957-53707E2593AC}"/>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7C51CC9-8492-42DE-830C-94F71A3D8EB0}"/>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5582C-7318-4B80-A0A3-D36F316DF5C1}"/>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6" name="Footer Placeholder 5">
            <a:extLst>
              <a:ext uri="{FF2B5EF4-FFF2-40B4-BE49-F238E27FC236}">
                <a16:creationId xmlns:a16="http://schemas.microsoft.com/office/drawing/2014/main" id="{9473FC89-24E4-4341-B92B-D641FEF636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B8EA822-F7B9-4E55-A21C-D7FCAD511B55}"/>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308655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EE43C-7789-439D-A8C6-29D85C947F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202B6B-89CA-4AF4-BC85-6C178B4B1E11}"/>
              </a:ext>
            </a:extLst>
          </p:cNvPr>
          <p:cNvSpPr>
            <a:spLocks noGrp="1"/>
          </p:cNvSpPr>
          <p:nvPr>
            <p:ph type="pic" idx="1"/>
          </p:nvPr>
        </p:nvSpPr>
        <p:spPr>
          <a:xfrm>
            <a:off x="5183188" y="987429"/>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CC8FD66-4FA8-4704-8098-24C38380D03E}"/>
              </a:ext>
            </a:extLst>
          </p:cNvPr>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390C43-33AB-4294-AF42-64F787256F30}"/>
              </a:ext>
            </a:extLst>
          </p:cNvPr>
          <p:cNvSpPr>
            <a:spLocks noGrp="1"/>
          </p:cNvSpPr>
          <p:nvPr>
            <p:ph type="dt" sz="half" idx="10"/>
          </p:nvPr>
        </p:nvSpPr>
        <p:spPr/>
        <p:txBody>
          <a:bodyPr/>
          <a:lstStyle/>
          <a:p>
            <a:fld id="{A82D3142-36EB-41BA-8424-CE858410143C}" type="datetimeFigureOut">
              <a:rPr lang="en-GB" smtClean="0"/>
              <a:t>16/12/2024</a:t>
            </a:fld>
            <a:endParaRPr lang="en-GB"/>
          </a:p>
        </p:txBody>
      </p:sp>
      <p:sp>
        <p:nvSpPr>
          <p:cNvPr id="6" name="Footer Placeholder 5">
            <a:extLst>
              <a:ext uri="{FF2B5EF4-FFF2-40B4-BE49-F238E27FC236}">
                <a16:creationId xmlns:a16="http://schemas.microsoft.com/office/drawing/2014/main" id="{70B9C8F5-BAEE-49B8-B08C-9591950A8D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818E8A-F427-4395-A7BC-D84FE4045818}"/>
              </a:ext>
            </a:extLst>
          </p:cNvPr>
          <p:cNvSpPr>
            <a:spLocks noGrp="1"/>
          </p:cNvSpPr>
          <p:nvPr>
            <p:ph type="sldNum" sz="quarter" idx="12"/>
          </p:nvPr>
        </p:nvSpPr>
        <p:spPr/>
        <p:txBody>
          <a:bodyPr/>
          <a:lstStyle/>
          <a:p>
            <a:fld id="{1CBB08B3-38D4-40D9-8853-E29D2A311736}" type="slidenum">
              <a:rPr lang="en-GB" smtClean="0"/>
              <a:t>‹#›</a:t>
            </a:fld>
            <a:endParaRPr lang="en-GB"/>
          </a:p>
        </p:txBody>
      </p:sp>
    </p:spTree>
    <p:extLst>
      <p:ext uri="{BB962C8B-B14F-4D97-AF65-F5344CB8AC3E}">
        <p14:creationId xmlns:p14="http://schemas.microsoft.com/office/powerpoint/2010/main" val="1800476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53BA521-C873-4AD4-8147-D5C3CD5A1C2F}"/>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86FEB6-C268-4173-97D1-6E02414E4C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11EC2F-0ED9-4FB7-B74B-7269E417F382}"/>
              </a:ext>
            </a:extLst>
          </p:cNvPr>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2D3142-36EB-41BA-8424-CE858410143C}" type="datetimeFigureOut">
              <a:rPr lang="en-GB" smtClean="0"/>
              <a:t>16/12/2024</a:t>
            </a:fld>
            <a:endParaRPr lang="en-GB"/>
          </a:p>
        </p:txBody>
      </p:sp>
      <p:sp>
        <p:nvSpPr>
          <p:cNvPr id="5" name="Footer Placeholder 4">
            <a:extLst>
              <a:ext uri="{FF2B5EF4-FFF2-40B4-BE49-F238E27FC236}">
                <a16:creationId xmlns:a16="http://schemas.microsoft.com/office/drawing/2014/main" id="{FE93F6E8-7791-4160-B304-008FF5FD0923}"/>
              </a:ext>
            </a:extLst>
          </p:cNvPr>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862CF60-8E2C-4D89-A221-04F07EEEC22C}"/>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BB08B3-38D4-40D9-8853-E29D2A311736}" type="slidenum">
              <a:rPr lang="en-GB" smtClean="0"/>
              <a:t>‹#›</a:t>
            </a:fld>
            <a:endParaRPr lang="en-GB"/>
          </a:p>
        </p:txBody>
      </p:sp>
      <p:pic>
        <p:nvPicPr>
          <p:cNvPr id="8" name="Picture 7" descr="A close up of a logo&#10;&#10;Description automatically generated">
            <a:extLst>
              <a:ext uri="{FF2B5EF4-FFF2-40B4-BE49-F238E27FC236}">
                <a16:creationId xmlns:a16="http://schemas.microsoft.com/office/drawing/2014/main" id="{0DDAAE65-49C5-4581-8A9D-B4146357138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51542" y="230196"/>
            <a:ext cx="1024729" cy="1033340"/>
          </a:xfrm>
          <a:prstGeom prst="rect">
            <a:avLst/>
          </a:prstGeom>
        </p:spPr>
      </p:pic>
      <p:pic>
        <p:nvPicPr>
          <p:cNvPr id="10" name="Picture 9" descr="A picture containing screenshot, colorfulness, line, electric blue&#10;&#10;Description automatically generated">
            <a:extLst>
              <a:ext uri="{FF2B5EF4-FFF2-40B4-BE49-F238E27FC236}">
                <a16:creationId xmlns:a16="http://schemas.microsoft.com/office/drawing/2014/main" id="{16FBEE16-358B-A2FB-DB0C-4FD642B92CF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922361" y="6088828"/>
            <a:ext cx="4269639" cy="769172"/>
          </a:xfrm>
          <a:prstGeom prst="rect">
            <a:avLst/>
          </a:prstGeom>
        </p:spPr>
      </p:pic>
    </p:spTree>
    <p:extLst>
      <p:ext uri="{BB962C8B-B14F-4D97-AF65-F5344CB8AC3E}">
        <p14:creationId xmlns:p14="http://schemas.microsoft.com/office/powerpoint/2010/main" val="3988850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b="1" kern="1200">
          <a:solidFill>
            <a:srgbClr val="2C2E8D"/>
          </a:solidFill>
          <a:latin typeface="+mj-lt"/>
          <a:ea typeface="+mj-ea"/>
          <a:cs typeface="+mj-cs"/>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C2E8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75E0C4-D7BE-4F88-B5D1-E996451D75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CFAF86-EC8C-4E6A-9C08-E65546B1E2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466ABD-A2A8-4D9E-8561-0C86A44ADA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1C5F7-5DD3-490F-BC81-6F7BD2BBB378}" type="datetimeFigureOut">
              <a:rPr lang="en-GB" smtClean="0"/>
              <a:t>16/12/2024</a:t>
            </a:fld>
            <a:endParaRPr lang="en-GB"/>
          </a:p>
        </p:txBody>
      </p:sp>
      <p:sp>
        <p:nvSpPr>
          <p:cNvPr id="5" name="Footer Placeholder 4">
            <a:extLst>
              <a:ext uri="{FF2B5EF4-FFF2-40B4-BE49-F238E27FC236}">
                <a16:creationId xmlns:a16="http://schemas.microsoft.com/office/drawing/2014/main" id="{DF3F18CA-DEDC-48A6-B4DB-5D530D79C0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9EB4301-B4C4-4413-9F4E-260E5D8A76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2D8467-9139-4D3C-BDC9-C127E4A877F2}" type="slidenum">
              <a:rPr lang="en-GB" smtClean="0"/>
              <a:t>‹#›</a:t>
            </a:fld>
            <a:endParaRPr lang="en-GB"/>
          </a:p>
        </p:txBody>
      </p:sp>
      <p:pic>
        <p:nvPicPr>
          <p:cNvPr id="9" name="Picture 8" descr="A picture containing fence&#10;&#10;Description automatically generated">
            <a:extLst>
              <a:ext uri="{FF2B5EF4-FFF2-40B4-BE49-F238E27FC236}">
                <a16:creationId xmlns:a16="http://schemas.microsoft.com/office/drawing/2014/main" id="{EF0CFFC1-F572-4EC9-BDAD-99C950B75A4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819331" y="365125"/>
            <a:ext cx="981537" cy="981537"/>
          </a:xfrm>
          <a:prstGeom prst="rect">
            <a:avLst/>
          </a:prstGeom>
        </p:spPr>
      </p:pic>
    </p:spTree>
    <p:extLst>
      <p:ext uri="{BB962C8B-B14F-4D97-AF65-F5344CB8AC3E}">
        <p14:creationId xmlns:p14="http://schemas.microsoft.com/office/powerpoint/2010/main" val="374439984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8.jpeg"/><Relationship Id="rId3" Type="http://schemas.openxmlformats.org/officeDocument/2006/relationships/hyperlink" Target="https://unsplash.com/@jannerboy62?utm_content=creditCopyText&amp;utm_medium=referral&amp;utm_source=unsplash" TargetMode="External"/><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hyperlink" Target="https://unsplash.com/photos/black-and-brown-checkered-textile-GoXNygZlftg?utm_content=creditCopyText&amp;utm_medium=referral&amp;utm_source=unsplash" TargetMode="External"/><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5.png"/><Relationship Id="rId17" Type="http://schemas.openxmlformats.org/officeDocument/2006/relationships/image" Target="../media/image10.jpeg"/><Relationship Id="rId2" Type="http://schemas.openxmlformats.org/officeDocument/2006/relationships/notesSlide" Target="../notesSlides/notesSlide7.xml"/><Relationship Id="rId16" Type="http://schemas.openxmlformats.org/officeDocument/2006/relationships/image" Target="../media/image9.sv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8.png"/><Relationship Id="rId10" Type="http://schemas.openxmlformats.org/officeDocument/2006/relationships/image" Target="../media/image36.png"/><Relationship Id="rId19" Type="http://schemas.openxmlformats.org/officeDocument/2006/relationships/image" Target="../media/image12.jpe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chart" Target="../charts/chart1.xml"/><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38.png"/><Relationship Id="rId9" Type="http://schemas.openxmlformats.org/officeDocument/2006/relationships/image" Target="../media/image9.svg"/></Relationships>
</file>

<file path=ppt/slides/_rels/slide15.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9.svg"/><Relationship Id="rId3" Type="http://schemas.openxmlformats.org/officeDocument/2006/relationships/image" Target="../media/image34.png"/><Relationship Id="rId7" Type="http://schemas.openxmlformats.org/officeDocument/2006/relationships/image" Target="../media/image42.png"/><Relationship Id="rId12" Type="http://schemas.openxmlformats.org/officeDocument/2006/relationships/image" Target="../media/image8.png"/><Relationship Id="rId2" Type="http://schemas.openxmlformats.org/officeDocument/2006/relationships/notesSlide" Target="../notesSlides/notesSlide9.xml"/><Relationship Id="rId16"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7.jpeg"/><Relationship Id="rId5" Type="http://schemas.openxmlformats.org/officeDocument/2006/relationships/image" Target="../media/image40.pn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39.png"/><Relationship Id="rId9" Type="http://schemas.openxmlformats.org/officeDocument/2006/relationships/image" Target="../media/image5.png"/><Relationship Id="rId14" Type="http://schemas.openxmlformats.org/officeDocument/2006/relationships/image" Target="../media/image10.jpeg"/></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4.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hyperlink" Target="file:///C:/Users/JenGale/OneDrive%20-%20SFCT/-%20My%20files/Catapult%20Climate-Action-Plan-Decarbonisation-1.pdf" TargetMode="External"/><Relationship Id="rId9" Type="http://schemas.openxmlformats.org/officeDocument/2006/relationships/image" Target="../media/image9.svg"/></Relationships>
</file>

<file path=ppt/slides/_rels/slide1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5.png"/><Relationship Id="rId7"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jpe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9.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Colors" Target="../diagrams/colors1.xml"/><Relationship Id="rId11" Type="http://schemas.openxmlformats.org/officeDocument/2006/relationships/image" Target="../media/image8.png"/><Relationship Id="rId5" Type="http://schemas.openxmlformats.org/officeDocument/2006/relationships/diagramQuickStyle" Target="../diagrams/quickStyle1.xml"/><Relationship Id="rId15" Type="http://schemas.openxmlformats.org/officeDocument/2006/relationships/image" Target="../media/image12.jpeg"/><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png"/><Relationship Id="rId14" Type="http://schemas.openxmlformats.org/officeDocument/2006/relationships/image" Target="../media/image1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6.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2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www.powercor.co.uk/schools-rise-to-the-challenge-as-energy-efficiency-competition-proves-huge-success/" TargetMode="External"/><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hyperlink" Target="https://www.facultyfocus.com/articles/philosophy-of-teaching/ludic-pedagogy-schooling-our-students-in-fun/" TargetMode="External"/><Relationship Id="rId9" Type="http://schemas.openxmlformats.org/officeDocument/2006/relationships/image" Target="../media/image9.svg"/></Relationships>
</file>

<file path=ppt/slides/_rels/slide2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2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7.jpe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8.png"/><Relationship Id="rId9" Type="http://schemas.openxmlformats.org/officeDocument/2006/relationships/image" Target="../media/image9.svg"/></Relationships>
</file>

<file path=ppt/slides/_rels/slide28.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9.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0.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51.png"/><Relationship Id="rId9" Type="http://schemas.openxmlformats.org/officeDocument/2006/relationships/image" Target="../media/image9.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4.jpeg"/><Relationship Id="rId5" Type="http://schemas.openxmlformats.org/officeDocument/2006/relationships/image" Target="../media/image8.pn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5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54.png"/><Relationship Id="rId10" Type="http://schemas.openxmlformats.org/officeDocument/2006/relationships/image" Target="../media/image9.svg"/><Relationship Id="rId4" Type="http://schemas.openxmlformats.org/officeDocument/2006/relationships/image" Target="../media/image53.png"/><Relationship Id="rId9" Type="http://schemas.openxmlformats.org/officeDocument/2006/relationships/image" Target="../media/image8.png"/></Relationships>
</file>

<file path=ppt/slides/_rels/slide3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55.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57.jpeg"/><Relationship Id="rId10" Type="http://schemas.openxmlformats.org/officeDocument/2006/relationships/image" Target="../media/image9.svg"/><Relationship Id="rId4" Type="http://schemas.openxmlformats.org/officeDocument/2006/relationships/image" Target="../media/image56.jpeg"/><Relationship Id="rId9" Type="http://schemas.openxmlformats.org/officeDocument/2006/relationships/image" Target="../media/image8.png"/></Relationships>
</file>

<file path=ppt/slides/_rels/slide3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8.png"/><Relationship Id="rId7" Type="http://schemas.openxmlformats.org/officeDocument/2006/relationships/image" Target="../media/image7.jpeg"/><Relationship Id="rId12"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59.png"/><Relationship Id="rId9" Type="http://schemas.openxmlformats.org/officeDocument/2006/relationships/image" Target="../media/image9.svg"/></Relationships>
</file>

<file path=ppt/slides/_rels/slide3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3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61.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3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3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4.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3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62.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3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jpeg"/><Relationship Id="rId3" Type="http://schemas.openxmlformats.org/officeDocument/2006/relationships/image" Target="../media/image6.png"/><Relationship Id="rId7" Type="http://schemas.openxmlformats.org/officeDocument/2006/relationships/image" Target="../media/image10.jpeg"/><Relationship Id="rId12"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svg"/><Relationship Id="rId11" Type="http://schemas.openxmlformats.org/officeDocument/2006/relationships/image" Target="../media/image17.jpe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7.jpeg"/><Relationship Id="rId9" Type="http://schemas.openxmlformats.org/officeDocument/2006/relationships/image" Target="../media/image12.jpeg"/><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23.png"/><Relationship Id="rId3" Type="http://schemas.openxmlformats.org/officeDocument/2006/relationships/image" Target="../media/image5.png"/><Relationship Id="rId7" Type="http://schemas.openxmlformats.org/officeDocument/2006/relationships/image" Target="../media/image9.svg"/><Relationship Id="rId12" Type="http://schemas.openxmlformats.org/officeDocument/2006/relationships/image" Target="../media/image22.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21.png"/><Relationship Id="rId5" Type="http://schemas.openxmlformats.org/officeDocument/2006/relationships/image" Target="../media/image7.jpeg"/><Relationship Id="rId15" Type="http://schemas.openxmlformats.org/officeDocument/2006/relationships/image" Target="../media/image25.png"/><Relationship Id="rId10" Type="http://schemas.openxmlformats.org/officeDocument/2006/relationships/image" Target="../media/image12.jpe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8BDD9E7-D0E9-480E-F8B4-F63A2F844091}"/>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164" t="-555" r="-30" b="21388"/>
          <a:stretch/>
        </p:blipFill>
        <p:spPr>
          <a:xfrm>
            <a:off x="-8965" y="-35009"/>
            <a:ext cx="12215812" cy="5429250"/>
          </a:xfrm>
          <a:prstGeom prst="rect">
            <a:avLst/>
          </a:prstGeom>
        </p:spPr>
      </p:pic>
      <p:sp>
        <p:nvSpPr>
          <p:cNvPr id="2" name="Title 1">
            <a:extLst>
              <a:ext uri="{FF2B5EF4-FFF2-40B4-BE49-F238E27FC236}">
                <a16:creationId xmlns:a16="http://schemas.microsoft.com/office/drawing/2014/main" id="{6B529A52-33C2-9D75-20A9-85E8FE9EE459}"/>
              </a:ext>
            </a:extLst>
          </p:cNvPr>
          <p:cNvSpPr>
            <a:spLocks noGrp="1"/>
          </p:cNvSpPr>
          <p:nvPr>
            <p:ph type="ctrTitle"/>
          </p:nvPr>
        </p:nvSpPr>
        <p:spPr>
          <a:xfrm>
            <a:off x="1524000" y="137480"/>
            <a:ext cx="9144000" cy="2387600"/>
          </a:xfrm>
        </p:spPr>
        <p:txBody>
          <a:bodyPr/>
          <a:lstStyle/>
          <a:p>
            <a:r>
              <a:rPr lang="en-GB"/>
              <a:t>Net Zero Accelerator</a:t>
            </a:r>
          </a:p>
        </p:txBody>
      </p:sp>
      <p:sp>
        <p:nvSpPr>
          <p:cNvPr id="3" name="Subtitle 2">
            <a:extLst>
              <a:ext uri="{FF2B5EF4-FFF2-40B4-BE49-F238E27FC236}">
                <a16:creationId xmlns:a16="http://schemas.microsoft.com/office/drawing/2014/main" id="{D0C196A0-4944-FDEA-1DC2-88D106C4228B}"/>
              </a:ext>
            </a:extLst>
          </p:cNvPr>
          <p:cNvSpPr>
            <a:spLocks noGrp="1"/>
          </p:cNvSpPr>
          <p:nvPr>
            <p:ph type="subTitle" idx="1"/>
          </p:nvPr>
        </p:nvSpPr>
        <p:spPr>
          <a:xfrm>
            <a:off x="1524000" y="2617155"/>
            <a:ext cx="9144000" cy="1655762"/>
          </a:xfrm>
        </p:spPr>
        <p:txBody>
          <a:bodyPr>
            <a:normAutofit/>
          </a:bodyPr>
          <a:lstStyle/>
          <a:p>
            <a:r>
              <a:rPr lang="en-GB" sz="6000" b="1">
                <a:solidFill>
                  <a:srgbClr val="F8B100"/>
                </a:solidFill>
              </a:rPr>
              <a:t>Workshop One</a:t>
            </a:r>
          </a:p>
        </p:txBody>
      </p:sp>
      <p:grpSp>
        <p:nvGrpSpPr>
          <p:cNvPr id="16" name="Group 15">
            <a:extLst>
              <a:ext uri="{FF2B5EF4-FFF2-40B4-BE49-F238E27FC236}">
                <a16:creationId xmlns:a16="http://schemas.microsoft.com/office/drawing/2014/main" id="{3FF87CDC-9EEA-35FC-79A4-A180F51B8852}"/>
              </a:ext>
            </a:extLst>
          </p:cNvPr>
          <p:cNvGrpSpPr/>
          <p:nvPr/>
        </p:nvGrpSpPr>
        <p:grpSpPr>
          <a:xfrm>
            <a:off x="1901269" y="5649827"/>
            <a:ext cx="9286425" cy="886538"/>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F8470769-009C-96BE-1CB3-B92340E165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A53BEAC7-3A82-2D4D-EF5A-16D2E8522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EAEAEA9B-DAFD-2665-420D-6482D1EA12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9C5748C4-DCF0-5F1D-6F5F-9D42972068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7DDFE91B-B698-B4BA-3544-F0FBE6A0E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F86329AC-078C-F1F5-9731-9DBF8A4F00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7C05192E-99BD-3B27-1A15-3F88DB877D7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pic>
        <p:nvPicPr>
          <p:cNvPr id="17" name="Picture 16">
            <a:extLst>
              <a:ext uri="{FF2B5EF4-FFF2-40B4-BE49-F238E27FC236}">
                <a16:creationId xmlns:a16="http://schemas.microsoft.com/office/drawing/2014/main" id="{F661A5D4-36B4-914F-3D41-1ADF0AC350DE}"/>
              </a:ext>
            </a:extLst>
          </p:cNvPr>
          <p:cNvPicPr>
            <a:picLocks noChangeAspect="1"/>
          </p:cNvPicPr>
          <p:nvPr/>
        </p:nvPicPr>
        <p:blipFill>
          <a:blip r:embed="rId2">
            <a:alphaModFix amt="20000"/>
            <a:extLst>
              <a:ext uri="{28A0092B-C50C-407E-A947-70E740481C1C}">
                <a14:useLocalDpi xmlns:a14="http://schemas.microsoft.com/office/drawing/2010/main" val="0"/>
              </a:ext>
            </a:extLst>
          </a:blip>
          <a:srcRect l="-164" t="78980" r="-30" b="-368"/>
          <a:stretch/>
        </p:blipFill>
        <p:spPr>
          <a:xfrm>
            <a:off x="-8965" y="5369625"/>
            <a:ext cx="12215812" cy="1503205"/>
          </a:xfrm>
          <a:prstGeom prst="rect">
            <a:avLst/>
          </a:prstGeom>
        </p:spPr>
      </p:pic>
      <p:sp>
        <p:nvSpPr>
          <p:cNvPr id="4" name="Subtitle 2">
            <a:extLst>
              <a:ext uri="{FF2B5EF4-FFF2-40B4-BE49-F238E27FC236}">
                <a16:creationId xmlns:a16="http://schemas.microsoft.com/office/drawing/2014/main" id="{EE85F2B1-EB63-BA52-1126-37183A041633}"/>
              </a:ext>
            </a:extLst>
          </p:cNvPr>
          <p:cNvSpPr txBox="1">
            <a:spLocks/>
          </p:cNvSpPr>
          <p:nvPr/>
        </p:nvSpPr>
        <p:spPr>
          <a:xfrm>
            <a:off x="1586753" y="4918031"/>
            <a:ext cx="9144000" cy="209078"/>
          </a:xfrm>
          <a:prstGeom prst="rect">
            <a:avLst/>
          </a:prstGeom>
        </p:spPr>
        <p:txBody>
          <a:bodyPr vert="horz" lIns="91440" tIns="45720" rIns="91440" bIns="45720" rtlCol="0" anchor="t">
            <a:noAutofit/>
          </a:bodyPr>
          <a:lstStyle>
            <a:lvl1pPr marL="0" indent="0" algn="ctr" defTabSz="914377" rtl="0" eaLnBrk="1" latinLnBrk="0" hangingPunct="1">
              <a:lnSpc>
                <a:spcPct val="90000"/>
              </a:lnSpc>
              <a:spcBef>
                <a:spcPts val="1000"/>
              </a:spcBef>
              <a:buFont typeface="Wingdings" panose="05000000000000000000" pitchFamily="2" charset="2"/>
              <a:buNone/>
              <a:defRPr sz="2400" kern="1200">
                <a:solidFill>
                  <a:schemeClr val="tx1"/>
                </a:solidFill>
                <a:latin typeface="+mn-lt"/>
                <a:ea typeface="+mn-ea"/>
                <a:cs typeface="+mn-cs"/>
              </a:defRPr>
            </a:lvl1pPr>
            <a:lvl2pPr marL="457189" indent="0" algn="ctr" defTabSz="914377" rtl="0" eaLnBrk="1" latinLnBrk="0" hangingPunct="1">
              <a:lnSpc>
                <a:spcPct val="90000"/>
              </a:lnSpc>
              <a:spcBef>
                <a:spcPts val="500"/>
              </a:spcBef>
              <a:buFont typeface="Wingdings" panose="05000000000000000000" pitchFamily="2" charset="2"/>
              <a:buNone/>
              <a:defRPr sz="2000" kern="1200">
                <a:solidFill>
                  <a:schemeClr val="tx1"/>
                </a:solidFill>
                <a:latin typeface="+mn-lt"/>
                <a:ea typeface="+mn-ea"/>
                <a:cs typeface="+mn-cs"/>
              </a:defRPr>
            </a:lvl2pPr>
            <a:lvl3pPr marL="914377" indent="0" algn="ctr" defTabSz="914377" rtl="0" eaLnBrk="1" latinLnBrk="0" hangingPunct="1">
              <a:lnSpc>
                <a:spcPct val="90000"/>
              </a:lnSpc>
              <a:spcBef>
                <a:spcPts val="500"/>
              </a:spcBef>
              <a:buFont typeface="Wingdings" panose="05000000000000000000" pitchFamily="2" charset="2"/>
              <a:buNone/>
              <a:defRPr sz="1800" kern="1200">
                <a:solidFill>
                  <a:schemeClr val="tx1"/>
                </a:solidFill>
                <a:latin typeface="+mn-lt"/>
                <a:ea typeface="+mn-ea"/>
                <a:cs typeface="+mn-cs"/>
              </a:defRPr>
            </a:lvl3pPr>
            <a:lvl4pPr marL="1371566" indent="0" algn="ctr" defTabSz="914377"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4pPr>
            <a:lvl5pPr marL="1828754" indent="0" algn="ctr" defTabSz="914377" rtl="0" eaLnBrk="1" latinLnBrk="0" hangingPunct="1">
              <a:lnSpc>
                <a:spcPct val="90000"/>
              </a:lnSpc>
              <a:spcBef>
                <a:spcPts val="500"/>
              </a:spcBef>
              <a:buFont typeface="Wingdings" panose="05000000000000000000" pitchFamily="2" charset="2"/>
              <a:buNone/>
              <a:defRPr sz="1600" kern="1200">
                <a:solidFill>
                  <a:schemeClr val="tx1"/>
                </a:solidFill>
                <a:latin typeface="+mn-lt"/>
                <a:ea typeface="+mn-ea"/>
                <a:cs typeface="+mn-cs"/>
              </a:defRPr>
            </a:lvl5pPr>
            <a:lvl6pPr marL="2285943"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131"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32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509"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defRPr/>
            </a:pPr>
            <a:r>
              <a:rPr lang="en-GB" sz="1800" b="1" dirty="0">
                <a:solidFill>
                  <a:srgbClr val="002060"/>
                </a:solidFill>
                <a:latin typeface="Open Sans"/>
              </a:rPr>
              <a:t> Wednesday 11</a:t>
            </a:r>
            <a:r>
              <a:rPr kumimoji="0" lang="en-GB" sz="1800" b="1" i="0" u="none" strike="noStrike" kern="1200" cap="none" spc="0" normalizeH="0" baseline="0" noProof="0" dirty="0">
                <a:ln>
                  <a:noFill/>
                </a:ln>
                <a:solidFill>
                  <a:srgbClr val="002060"/>
                </a:solidFill>
                <a:effectLst/>
                <a:uLnTx/>
                <a:uFillTx/>
                <a:latin typeface="Open Sans"/>
                <a:ea typeface="+mn-ea"/>
                <a:cs typeface="+mn-cs"/>
              </a:rPr>
              <a:t> </a:t>
            </a:r>
            <a:r>
              <a:rPr lang="en-GB" sz="1800" b="1" dirty="0">
                <a:solidFill>
                  <a:srgbClr val="002060"/>
                </a:solidFill>
                <a:latin typeface="Open Sans"/>
              </a:rPr>
              <a:t>December </a:t>
            </a:r>
            <a:r>
              <a:rPr kumimoji="0" lang="en-GB" sz="1800" b="1" i="0" u="none" strike="noStrike" kern="1200" cap="none" spc="0" normalizeH="0" baseline="0" noProof="0" dirty="0">
                <a:ln>
                  <a:noFill/>
                </a:ln>
                <a:solidFill>
                  <a:srgbClr val="002060"/>
                </a:solidFill>
                <a:effectLst/>
                <a:uLnTx/>
                <a:uFillTx/>
                <a:latin typeface="Open Sans"/>
                <a:ea typeface="+mn-ea"/>
                <a:cs typeface="+mn-cs"/>
              </a:rPr>
              <a:t>2024</a:t>
            </a:r>
          </a:p>
        </p:txBody>
      </p:sp>
    </p:spTree>
    <p:extLst>
      <p:ext uri="{BB962C8B-B14F-4D97-AF65-F5344CB8AC3E}">
        <p14:creationId xmlns:p14="http://schemas.microsoft.com/office/powerpoint/2010/main" val="182599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B09CD-C203-8000-3ACA-7EE689DF59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627222-43EB-D12A-187F-4AE417ABBF02}"/>
              </a:ext>
            </a:extLst>
          </p:cNvPr>
          <p:cNvSpPr>
            <a:spLocks noGrp="1"/>
          </p:cNvSpPr>
          <p:nvPr>
            <p:ph type="title"/>
          </p:nvPr>
        </p:nvSpPr>
        <p:spPr/>
        <p:txBody>
          <a:bodyPr/>
          <a:lstStyle/>
          <a:p>
            <a:r>
              <a:rPr lang="en-US"/>
              <a:t>Remember -this is a group effort!</a:t>
            </a:r>
            <a:endParaRPr lang="en-GB"/>
          </a:p>
        </p:txBody>
      </p:sp>
      <p:sp>
        <p:nvSpPr>
          <p:cNvPr id="7" name="Content Placeholder 2">
            <a:extLst>
              <a:ext uri="{FF2B5EF4-FFF2-40B4-BE49-F238E27FC236}">
                <a16:creationId xmlns:a16="http://schemas.microsoft.com/office/drawing/2014/main" id="{1574CE37-D565-8DB0-CBED-6F44AFA3CA6E}"/>
              </a:ext>
            </a:extLst>
          </p:cNvPr>
          <p:cNvSpPr txBox="1">
            <a:spLocks/>
          </p:cNvSpPr>
          <p:nvPr/>
        </p:nvSpPr>
        <p:spPr>
          <a:xfrm>
            <a:off x="3888365" y="5708203"/>
            <a:ext cx="3491003" cy="37633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kumimoji="0" lang="en-US" altLang="en-US" sz="1400" b="0" i="0" u="none" strike="noStrike" cap="none" normalizeH="0" baseline="0">
                <a:ln>
                  <a:noFill/>
                </a:ln>
                <a:solidFill>
                  <a:schemeClr val="tx1"/>
                </a:solidFill>
                <a:effectLst/>
                <a:latin typeface="Overpass" panose="00000500000000000000" pitchFamily="50" charset="0"/>
              </a:rPr>
              <a:t>Photo by </a:t>
            </a:r>
            <a:r>
              <a:rPr kumimoji="0" lang="en-US" altLang="en-US" sz="1400" b="0" i="0" u="none" strike="noStrike" cap="none" normalizeH="0" baseline="0">
                <a:ln>
                  <a:noFill/>
                </a:ln>
                <a:solidFill>
                  <a:schemeClr val="tx1"/>
                </a:solidFill>
                <a:effectLst/>
                <a:latin typeface="Overpass" panose="00000500000000000000" pitchFamily="50" charset="0"/>
                <a:hlinkClick r:id="rId3"/>
              </a:rPr>
              <a:t>Nick Fewings</a:t>
            </a:r>
            <a:r>
              <a:rPr kumimoji="0" lang="en-US" altLang="en-US" sz="1400" b="0" i="0" u="none" strike="noStrike" cap="none" normalizeH="0" baseline="0">
                <a:ln>
                  <a:noFill/>
                </a:ln>
                <a:solidFill>
                  <a:schemeClr val="tx1"/>
                </a:solidFill>
                <a:effectLst/>
                <a:latin typeface="Overpass" panose="00000500000000000000" pitchFamily="50" charset="0"/>
              </a:rPr>
              <a:t> on </a:t>
            </a:r>
            <a:r>
              <a:rPr kumimoji="0" lang="en-US" altLang="en-US" sz="1400" b="0" i="0" u="none" strike="noStrike" cap="none" normalizeH="0" baseline="0">
                <a:ln>
                  <a:noFill/>
                </a:ln>
                <a:solidFill>
                  <a:schemeClr val="tx1"/>
                </a:solidFill>
                <a:effectLst/>
                <a:latin typeface="Overpass" panose="00000500000000000000" pitchFamily="50" charset="0"/>
                <a:hlinkClick r:id="rId4"/>
              </a:rPr>
              <a:t>Unsplash</a:t>
            </a:r>
            <a:r>
              <a:rPr kumimoji="0" lang="en-US" altLang="en-US" sz="1400" b="0" i="0" u="none" strike="noStrike" cap="none" normalizeH="0" baseline="0">
                <a:ln>
                  <a:noFill/>
                </a:ln>
                <a:solidFill>
                  <a:schemeClr val="tx1"/>
                </a:solidFill>
                <a:effectLst/>
                <a:latin typeface="Overpass" panose="00000500000000000000" pitchFamily="50" charset="0"/>
              </a:rPr>
              <a:t> </a:t>
            </a:r>
          </a:p>
          <a:p>
            <a:pPr marL="0" indent="0">
              <a:lnSpc>
                <a:spcPct val="100000"/>
              </a:lnSpc>
              <a:buNone/>
            </a:pPr>
            <a:endParaRPr lang="en-US" sz="2000">
              <a:solidFill>
                <a:srgbClr val="2C2E8D"/>
              </a:solidFill>
              <a:latin typeface="Open Sans"/>
              <a:ea typeface="Open Sans"/>
              <a:cs typeface="Open Sans"/>
            </a:endParaRPr>
          </a:p>
        </p:txBody>
      </p:sp>
      <p:grpSp>
        <p:nvGrpSpPr>
          <p:cNvPr id="8" name="Group 7">
            <a:extLst>
              <a:ext uri="{FF2B5EF4-FFF2-40B4-BE49-F238E27FC236}">
                <a16:creationId xmlns:a16="http://schemas.microsoft.com/office/drawing/2014/main" id="{0EF0DF63-75B0-E3E2-ABCE-4F8D76A053B4}"/>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16A44784-618B-3BB6-3F7F-F25B5C609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536A2100-C096-1DF9-A19E-A164462F9F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5677F354-C618-88E6-0BF2-2A670C442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8987641B-F33E-F711-53CA-E511737A23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B9FB5CE9-1C17-47D7-1F22-302A420BF6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E32162D2-94C0-FB0B-B00B-E3B1EF89B53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1862F889-182A-411A-1ACD-E1EAC95D63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pic>
        <p:nvPicPr>
          <p:cNvPr id="4" name="Picture 3" descr="A game board with scrabble tiles&#10;&#10;Description automatically generated">
            <a:extLst>
              <a:ext uri="{FF2B5EF4-FFF2-40B4-BE49-F238E27FC236}">
                <a16:creationId xmlns:a16="http://schemas.microsoft.com/office/drawing/2014/main" id="{420E2C3B-5AD3-E2B1-FE91-ED64A0CC0C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55249" y="1517146"/>
            <a:ext cx="6161211" cy="4107474"/>
          </a:xfrm>
          <a:prstGeom prst="rect">
            <a:avLst/>
          </a:prstGeom>
        </p:spPr>
      </p:pic>
    </p:spTree>
    <p:extLst>
      <p:ext uri="{BB962C8B-B14F-4D97-AF65-F5344CB8AC3E}">
        <p14:creationId xmlns:p14="http://schemas.microsoft.com/office/powerpoint/2010/main" val="112147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8FDB3-038A-7441-3BF1-52E2D15FCA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2B108C-1189-146A-EADE-880E2D4453AA}"/>
              </a:ext>
            </a:extLst>
          </p:cNvPr>
          <p:cNvSpPr>
            <a:spLocks noGrp="1"/>
          </p:cNvSpPr>
          <p:nvPr>
            <p:ph type="title"/>
          </p:nvPr>
        </p:nvSpPr>
        <p:spPr>
          <a:xfrm>
            <a:off x="716216" y="2759723"/>
            <a:ext cx="10515600" cy="1325563"/>
          </a:xfrm>
        </p:spPr>
        <p:txBody>
          <a:bodyPr>
            <a:normAutofit/>
          </a:bodyPr>
          <a:lstStyle/>
          <a:p>
            <a:pPr algn="ctr"/>
            <a:r>
              <a:rPr lang="en-US" dirty="0">
                <a:latin typeface="Open Sans"/>
                <a:ea typeface="Open Sans"/>
                <a:cs typeface="Open Sans"/>
              </a:rPr>
              <a:t>School Carbon Footprint</a:t>
            </a:r>
            <a:endParaRPr lang="en-US" dirty="0"/>
          </a:p>
        </p:txBody>
      </p:sp>
      <p:grpSp>
        <p:nvGrpSpPr>
          <p:cNvPr id="8" name="Group 7">
            <a:extLst>
              <a:ext uri="{FF2B5EF4-FFF2-40B4-BE49-F238E27FC236}">
                <a16:creationId xmlns:a16="http://schemas.microsoft.com/office/drawing/2014/main" id="{BB03F9B8-2026-C135-049E-A94F20938B9D}"/>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8D4EFD88-8571-626E-5747-0B8C7B293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5625E477-8CDF-DEE8-6DA6-96ED2F2A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33097B50-A760-1202-5C35-3712DB412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A7EC46A6-18D5-EB9B-249F-68C58B40ED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0D58CD48-AC91-A1B4-D5EE-5E95169A2E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95FBE4CA-FC13-B645-B564-09C7F35D8D8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CE81A59B-645F-8643-E764-CB98A3A86B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22243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D55F8-2F83-3A06-AB16-1F72487C7B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C3A53-39D9-AA0F-BF94-BAF1C929A1F4}"/>
              </a:ext>
            </a:extLst>
          </p:cNvPr>
          <p:cNvSpPr>
            <a:spLocks noGrp="1"/>
          </p:cNvSpPr>
          <p:nvPr>
            <p:ph type="title"/>
          </p:nvPr>
        </p:nvSpPr>
        <p:spPr/>
        <p:txBody>
          <a:bodyPr/>
          <a:lstStyle/>
          <a:p>
            <a:r>
              <a:rPr lang="en-US"/>
              <a:t>DfE Policy Paper - 2022</a:t>
            </a:r>
            <a:endParaRPr lang="en-GB"/>
          </a:p>
        </p:txBody>
      </p:sp>
      <p:sp>
        <p:nvSpPr>
          <p:cNvPr id="7" name="Content Placeholder 2">
            <a:extLst>
              <a:ext uri="{FF2B5EF4-FFF2-40B4-BE49-F238E27FC236}">
                <a16:creationId xmlns:a16="http://schemas.microsoft.com/office/drawing/2014/main" id="{AF7A8D6B-199D-4868-B35D-61B4218E7F79}"/>
              </a:ext>
            </a:extLst>
          </p:cNvPr>
          <p:cNvSpPr txBox="1">
            <a:spLocks/>
          </p:cNvSpPr>
          <p:nvPr/>
        </p:nvSpPr>
        <p:spPr>
          <a:xfrm>
            <a:off x="540773" y="1799303"/>
            <a:ext cx="11250174" cy="845111"/>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a:solidFill>
                  <a:srgbClr val="2C2E8D"/>
                </a:solidFill>
                <a:latin typeface="Open Sans"/>
                <a:ea typeface="Open Sans"/>
                <a:cs typeface="Open Sans"/>
              </a:rPr>
              <a:t>Sustainability and climate change: a strategy for the education and children’s services systems</a:t>
            </a:r>
          </a:p>
        </p:txBody>
      </p:sp>
      <p:grpSp>
        <p:nvGrpSpPr>
          <p:cNvPr id="8" name="Group 7">
            <a:extLst>
              <a:ext uri="{FF2B5EF4-FFF2-40B4-BE49-F238E27FC236}">
                <a16:creationId xmlns:a16="http://schemas.microsoft.com/office/drawing/2014/main" id="{62855D21-E4E7-EA34-983F-C859EC5FDD86}"/>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B26CD5EB-793E-AEE0-79BE-9EE458C58D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5C0018F8-00DC-CEBE-DF8D-6CCE483651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C75C4CDC-BD12-9C40-8F73-EDFB1E6090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C3AD52CE-1392-4089-AB3E-55BB62C8CB6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ECC33771-7CD7-EFAB-28A6-8B60A920BF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9D62CD2B-856C-4036-D238-4621D0AC396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28029E83-34FE-B914-9119-FBA7CB639F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
        <p:nvSpPr>
          <p:cNvPr id="5" name="Content Placeholder 2">
            <a:extLst>
              <a:ext uri="{FF2B5EF4-FFF2-40B4-BE49-F238E27FC236}">
                <a16:creationId xmlns:a16="http://schemas.microsoft.com/office/drawing/2014/main" id="{0DF4C8EF-DE26-89C7-44A7-4A0325F6AFCE}"/>
              </a:ext>
            </a:extLst>
          </p:cNvPr>
          <p:cNvSpPr txBox="1">
            <a:spLocks/>
          </p:cNvSpPr>
          <p:nvPr/>
        </p:nvSpPr>
        <p:spPr>
          <a:xfrm>
            <a:off x="542174" y="2644414"/>
            <a:ext cx="10077447" cy="2748268"/>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rgbClr val="2C2E8D"/>
                </a:solidFill>
                <a:latin typeface="Open Sans"/>
                <a:ea typeface="Open Sans"/>
                <a:cs typeface="Open Sans"/>
              </a:rPr>
              <a:t>“With the campaign Let’s Go Zero, we will set targets for schools between 2025 and 2035.”</a:t>
            </a:r>
            <a:br>
              <a:rPr lang="en-US" sz="1600">
                <a:solidFill>
                  <a:srgbClr val="2C2E8D"/>
                </a:solidFill>
                <a:latin typeface="Open Sans"/>
                <a:ea typeface="Open Sans"/>
                <a:cs typeface="Open Sans"/>
              </a:rPr>
            </a:br>
            <a:br>
              <a:rPr lang="en-US" sz="1600">
                <a:solidFill>
                  <a:srgbClr val="2C2E8D"/>
                </a:solidFill>
                <a:latin typeface="Open Sans"/>
                <a:ea typeface="Open Sans"/>
                <a:cs typeface="Open Sans"/>
              </a:rPr>
            </a:br>
            <a:r>
              <a:rPr lang="en-US" sz="1600">
                <a:solidFill>
                  <a:srgbClr val="2C2E8D"/>
                </a:solidFill>
                <a:latin typeface="Open Sans"/>
                <a:ea typeface="Open Sans"/>
                <a:cs typeface="Open Sans"/>
              </a:rPr>
              <a:t>“By 2025: All education settings will have a designated sustainability lead and a climate action plan.”</a:t>
            </a:r>
            <a:br>
              <a:rPr lang="en-US" sz="1600">
                <a:solidFill>
                  <a:srgbClr val="2C2E8D"/>
                </a:solidFill>
                <a:latin typeface="Open Sans"/>
                <a:ea typeface="Open Sans"/>
                <a:cs typeface="Open Sans"/>
              </a:rPr>
            </a:br>
            <a:endParaRPr lang="en-US" sz="1600">
              <a:solidFill>
                <a:srgbClr val="2C2E8D"/>
              </a:solidFill>
              <a:latin typeface="Open Sans"/>
              <a:ea typeface="Open Sans"/>
              <a:cs typeface="Open Sans"/>
            </a:endParaRPr>
          </a:p>
          <a:p>
            <a:pPr marL="0" indent="0">
              <a:lnSpc>
                <a:spcPct val="100000"/>
              </a:lnSpc>
              <a:buNone/>
            </a:pPr>
            <a:r>
              <a:rPr lang="en-US" sz="1600">
                <a:solidFill>
                  <a:srgbClr val="2C2E8D"/>
                </a:solidFill>
                <a:latin typeface="Open Sans"/>
                <a:ea typeface="Open Sans"/>
                <a:cs typeface="Open Sans"/>
              </a:rPr>
              <a:t>“A climate action plan should typically cover the following four areas:</a:t>
            </a:r>
            <a:br>
              <a:rPr lang="en-US" sz="1600">
                <a:solidFill>
                  <a:srgbClr val="2C2E8D"/>
                </a:solidFill>
                <a:latin typeface="Open Sans"/>
                <a:ea typeface="Open Sans"/>
                <a:cs typeface="Open Sans"/>
              </a:rPr>
            </a:br>
            <a:endParaRPr lang="en-US" sz="1600">
              <a:solidFill>
                <a:srgbClr val="2C2E8D"/>
              </a:solidFill>
              <a:latin typeface="Open Sans"/>
              <a:ea typeface="Open Sans"/>
              <a:cs typeface="Open Sans"/>
            </a:endParaRPr>
          </a:p>
          <a:p>
            <a:pPr>
              <a:lnSpc>
                <a:spcPct val="100000"/>
              </a:lnSpc>
            </a:pPr>
            <a:r>
              <a:rPr lang="en-US" sz="1600" err="1">
                <a:solidFill>
                  <a:srgbClr val="2C2E8D"/>
                </a:solidFill>
                <a:highlight>
                  <a:srgbClr val="FFFF00"/>
                </a:highlight>
                <a:latin typeface="Open Sans"/>
                <a:ea typeface="Open Sans"/>
                <a:cs typeface="Open Sans"/>
              </a:rPr>
              <a:t>Decarbonisation</a:t>
            </a:r>
            <a:r>
              <a:rPr lang="en-US" sz="1600">
                <a:solidFill>
                  <a:srgbClr val="2C2E8D"/>
                </a:solidFill>
                <a:latin typeface="Open Sans"/>
                <a:ea typeface="Open Sans"/>
                <a:cs typeface="Open Sans"/>
              </a:rPr>
              <a:t> - calculating and taking actions to reduce carbon emissions</a:t>
            </a:r>
          </a:p>
          <a:p>
            <a:pPr>
              <a:lnSpc>
                <a:spcPct val="100000"/>
              </a:lnSpc>
            </a:pPr>
            <a:r>
              <a:rPr lang="en-US" sz="1600">
                <a:solidFill>
                  <a:srgbClr val="2C2E8D"/>
                </a:solidFill>
                <a:latin typeface="Open Sans"/>
                <a:ea typeface="Open Sans"/>
                <a:cs typeface="Open Sans"/>
              </a:rPr>
              <a:t>Adaptation and Resilience  - taking actions to reduce the risk of flooding and overheating</a:t>
            </a:r>
          </a:p>
          <a:p>
            <a:pPr>
              <a:lnSpc>
                <a:spcPct val="100000"/>
              </a:lnSpc>
            </a:pPr>
            <a:r>
              <a:rPr lang="en-US" sz="1600">
                <a:solidFill>
                  <a:srgbClr val="2C2E8D"/>
                </a:solidFill>
                <a:latin typeface="Open Sans"/>
                <a:ea typeface="Open Sans"/>
                <a:cs typeface="Open Sans"/>
              </a:rPr>
              <a:t>Biodiversity - e.g. engaging with the National Education Nature Park</a:t>
            </a:r>
          </a:p>
          <a:p>
            <a:pPr>
              <a:lnSpc>
                <a:spcPct val="100000"/>
              </a:lnSpc>
            </a:pPr>
            <a:r>
              <a:rPr lang="en-US" sz="1600">
                <a:solidFill>
                  <a:srgbClr val="2C2E8D"/>
                </a:solidFill>
                <a:latin typeface="Open Sans"/>
                <a:ea typeface="Open Sans"/>
                <a:cs typeface="Open Sans"/>
              </a:rPr>
              <a:t>Climate Education and Green Careers - ensuring education provided gives comprehensive teaching about climate change, and teaching staff feel supported to offer this”</a:t>
            </a:r>
          </a:p>
        </p:txBody>
      </p:sp>
      <p:sp>
        <p:nvSpPr>
          <p:cNvPr id="6" name="Arrow: Right 5">
            <a:extLst>
              <a:ext uri="{FF2B5EF4-FFF2-40B4-BE49-F238E27FC236}">
                <a16:creationId xmlns:a16="http://schemas.microsoft.com/office/drawing/2014/main" id="{68272B7C-707C-5E60-042D-FC2CDDEDF13F}"/>
              </a:ext>
            </a:extLst>
          </p:cNvPr>
          <p:cNvSpPr/>
          <p:nvPr/>
        </p:nvSpPr>
        <p:spPr>
          <a:xfrm rot="10800000">
            <a:off x="8489913" y="4391662"/>
            <a:ext cx="961534" cy="320511"/>
          </a:xfrm>
          <a:prstGeom prst="rightArrow">
            <a:avLst/>
          </a:prstGeom>
          <a:solidFill>
            <a:srgbClr val="FF5327"/>
          </a:solidFill>
          <a:ln>
            <a:solidFill>
              <a:srgbClr val="FF5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5327"/>
                </a:solidFill>
              </a:ln>
              <a:solidFill>
                <a:srgbClr val="FF5327"/>
              </a:solidFill>
            </a:endParaRPr>
          </a:p>
        </p:txBody>
      </p:sp>
    </p:spTree>
    <p:extLst>
      <p:ext uri="{BB962C8B-B14F-4D97-AF65-F5344CB8AC3E}">
        <p14:creationId xmlns:p14="http://schemas.microsoft.com/office/powerpoint/2010/main" val="371303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C5F0AE-E65D-E574-A2B2-09F3FC1E8E11}"/>
              </a:ext>
            </a:extLst>
          </p:cNvPr>
          <p:cNvSpPr>
            <a:spLocks noGrp="1"/>
          </p:cNvSpPr>
          <p:nvPr>
            <p:ph type="title"/>
          </p:nvPr>
        </p:nvSpPr>
        <p:spPr>
          <a:xfrm>
            <a:off x="380007" y="271182"/>
            <a:ext cx="8347649" cy="1133693"/>
          </a:xfrm>
        </p:spPr>
        <p:txBody>
          <a:bodyPr>
            <a:noAutofit/>
          </a:bodyPr>
          <a:lstStyle/>
          <a:p>
            <a:r>
              <a:rPr lang="en-US" sz="4000" b="1">
                <a:solidFill>
                  <a:schemeClr val="accent1">
                    <a:lumMod val="50000"/>
                  </a:schemeClr>
                </a:solidFill>
                <a:latin typeface="+mj-lt"/>
              </a:rPr>
              <a:t>Understand your school’s carbon footprint</a:t>
            </a:r>
            <a:endParaRPr lang="en-GB" sz="4000" b="1">
              <a:solidFill>
                <a:schemeClr val="accent1">
                  <a:lumMod val="50000"/>
                </a:schemeClr>
              </a:solidFill>
              <a:latin typeface="+mj-lt"/>
            </a:endParaRPr>
          </a:p>
        </p:txBody>
      </p:sp>
      <p:grpSp>
        <p:nvGrpSpPr>
          <p:cNvPr id="10" name="Group 9">
            <a:extLst>
              <a:ext uri="{FF2B5EF4-FFF2-40B4-BE49-F238E27FC236}">
                <a16:creationId xmlns:a16="http://schemas.microsoft.com/office/drawing/2014/main" id="{72BE956F-F8BC-2501-FB6F-DCBA59CEFBF7}"/>
              </a:ext>
            </a:extLst>
          </p:cNvPr>
          <p:cNvGrpSpPr/>
          <p:nvPr/>
        </p:nvGrpSpPr>
        <p:grpSpPr>
          <a:xfrm>
            <a:off x="1861971" y="3942154"/>
            <a:ext cx="2550541" cy="2097140"/>
            <a:chOff x="5437352" y="1349333"/>
            <a:chExt cx="5832395" cy="4884222"/>
          </a:xfrm>
        </p:grpSpPr>
        <p:pic>
          <p:nvPicPr>
            <p:cNvPr id="12" name="Picture 11" descr="A screenshot of a computer&#10;&#10;Description automatically generated">
              <a:extLst>
                <a:ext uri="{FF2B5EF4-FFF2-40B4-BE49-F238E27FC236}">
                  <a16:creationId xmlns:a16="http://schemas.microsoft.com/office/drawing/2014/main" id="{E9A0C595-C0C8-BA06-6007-40B6CB11BB95}"/>
                </a:ext>
              </a:extLst>
            </p:cNvPr>
            <p:cNvPicPr>
              <a:picLocks noChangeAspect="1"/>
            </p:cNvPicPr>
            <p:nvPr/>
          </p:nvPicPr>
          <p:blipFill>
            <a:blip r:embed="rId3"/>
            <a:stretch>
              <a:fillRect/>
            </a:stretch>
          </p:blipFill>
          <p:spPr>
            <a:xfrm rot="1560000">
              <a:off x="8943048" y="3024248"/>
              <a:ext cx="2326699" cy="3209307"/>
            </a:xfrm>
            <a:prstGeom prst="rect">
              <a:avLst/>
            </a:prstGeom>
            <a:ln>
              <a:noFill/>
            </a:ln>
            <a:effectLst>
              <a:outerShdw blurRad="292100" dist="139700" dir="2700000" algn="tl" rotWithShape="0">
                <a:srgbClr val="333333">
                  <a:alpha val="65000"/>
                </a:srgbClr>
              </a:outerShdw>
            </a:effectLst>
          </p:spPr>
        </p:pic>
        <p:pic>
          <p:nvPicPr>
            <p:cNvPr id="13" name="Picture 12" descr="A white paper with black text&#10;&#10;Description automatically generated">
              <a:extLst>
                <a:ext uri="{FF2B5EF4-FFF2-40B4-BE49-F238E27FC236}">
                  <a16:creationId xmlns:a16="http://schemas.microsoft.com/office/drawing/2014/main" id="{66114013-4ED0-9594-D7C8-AFAE9788719F}"/>
                </a:ext>
              </a:extLst>
            </p:cNvPr>
            <p:cNvPicPr>
              <a:picLocks noChangeAspect="1"/>
            </p:cNvPicPr>
            <p:nvPr/>
          </p:nvPicPr>
          <p:blipFill>
            <a:blip r:embed="rId4"/>
            <a:stretch>
              <a:fillRect/>
            </a:stretch>
          </p:blipFill>
          <p:spPr>
            <a:xfrm rot="960000">
              <a:off x="8049924" y="1349333"/>
              <a:ext cx="2331647" cy="3214255"/>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426F1C8B-7162-B10E-0B7C-855A8896C5CE}"/>
                </a:ext>
              </a:extLst>
            </p:cNvPr>
            <p:cNvPicPr>
              <a:picLocks noChangeAspect="1"/>
            </p:cNvPicPr>
            <p:nvPr/>
          </p:nvPicPr>
          <p:blipFill>
            <a:blip r:embed="rId5"/>
            <a:stretch>
              <a:fillRect/>
            </a:stretch>
          </p:blipFill>
          <p:spPr>
            <a:xfrm rot="-660000">
              <a:off x="5984113" y="1351808"/>
              <a:ext cx="2326699" cy="3209307"/>
            </a:xfrm>
            <a:prstGeom prst="rect">
              <a:avLst/>
            </a:prstGeom>
            <a:ln>
              <a:noFill/>
            </a:ln>
            <a:effectLst>
              <a:outerShdw blurRad="292100" dist="139700" dir="2700000" algn="tl" rotWithShape="0">
                <a:srgbClr val="333333">
                  <a:alpha val="65000"/>
                </a:srgbClr>
              </a:outerShdw>
            </a:effectLst>
          </p:spPr>
        </p:pic>
        <p:pic>
          <p:nvPicPr>
            <p:cNvPr id="15" name="Picture 14" descr="A paper with a diagram of a recycle bin&#10;&#10;Description automatically generated">
              <a:extLst>
                <a:ext uri="{FF2B5EF4-FFF2-40B4-BE49-F238E27FC236}">
                  <a16:creationId xmlns:a16="http://schemas.microsoft.com/office/drawing/2014/main" id="{4A70BDB8-F21C-9446-6D02-2A91189218D1}"/>
                </a:ext>
              </a:extLst>
            </p:cNvPr>
            <p:cNvPicPr>
              <a:picLocks noChangeAspect="1"/>
            </p:cNvPicPr>
            <p:nvPr/>
          </p:nvPicPr>
          <p:blipFill>
            <a:blip r:embed="rId6"/>
            <a:stretch>
              <a:fillRect/>
            </a:stretch>
          </p:blipFill>
          <p:spPr>
            <a:xfrm rot="20040000">
              <a:off x="5437352" y="2927762"/>
              <a:ext cx="2331647" cy="3214255"/>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1A7169DC-1FB1-430B-7BA2-500DC1DC0206}"/>
                </a:ext>
              </a:extLst>
            </p:cNvPr>
            <p:cNvPicPr>
              <a:picLocks noChangeAspect="1"/>
            </p:cNvPicPr>
            <p:nvPr/>
          </p:nvPicPr>
          <p:blipFill>
            <a:blip r:embed="rId7"/>
            <a:stretch>
              <a:fillRect/>
            </a:stretch>
          </p:blipFill>
          <p:spPr>
            <a:xfrm>
              <a:off x="7352673" y="2930234"/>
              <a:ext cx="2326700" cy="3209307"/>
            </a:xfrm>
            <a:prstGeom prst="rect">
              <a:avLst/>
            </a:prstGeom>
            <a:ln>
              <a:noFill/>
            </a:ln>
            <a:effectLst>
              <a:outerShdw blurRad="292100" dist="139700" dir="2700000" algn="tl" rotWithShape="0">
                <a:srgbClr val="333333">
                  <a:alpha val="65000"/>
                </a:srgbClr>
              </a:outerShdw>
            </a:effectLst>
          </p:spPr>
        </p:pic>
      </p:grpSp>
      <p:pic>
        <p:nvPicPr>
          <p:cNvPr id="17" name="Picture 16" descr="A graph of carbon footprint&#10;&#10;Description automatically generated">
            <a:extLst>
              <a:ext uri="{FF2B5EF4-FFF2-40B4-BE49-F238E27FC236}">
                <a16:creationId xmlns:a16="http://schemas.microsoft.com/office/drawing/2014/main" id="{0B8F01B1-BAB1-44FF-39D0-DDF62A1D175E}"/>
              </a:ext>
            </a:extLst>
          </p:cNvPr>
          <p:cNvPicPr>
            <a:picLocks noChangeAspect="1"/>
          </p:cNvPicPr>
          <p:nvPr/>
        </p:nvPicPr>
        <p:blipFill>
          <a:blip r:embed="rId8"/>
          <a:stretch>
            <a:fillRect/>
          </a:stretch>
        </p:blipFill>
        <p:spPr>
          <a:xfrm>
            <a:off x="6878475" y="3693722"/>
            <a:ext cx="5073832" cy="2833162"/>
          </a:xfrm>
          <a:prstGeom prst="rect">
            <a:avLst/>
          </a:prstGeom>
        </p:spPr>
      </p:pic>
      <p:pic>
        <p:nvPicPr>
          <p:cNvPr id="18" name="Picture 17">
            <a:extLst>
              <a:ext uri="{FF2B5EF4-FFF2-40B4-BE49-F238E27FC236}">
                <a16:creationId xmlns:a16="http://schemas.microsoft.com/office/drawing/2014/main" id="{4D3A0345-A2F9-606D-47E4-3E12BF9A832E}"/>
              </a:ext>
            </a:extLst>
          </p:cNvPr>
          <p:cNvPicPr>
            <a:picLocks noChangeAspect="1"/>
          </p:cNvPicPr>
          <p:nvPr/>
        </p:nvPicPr>
        <p:blipFill>
          <a:blip r:embed="rId9"/>
          <a:stretch>
            <a:fillRect/>
          </a:stretch>
        </p:blipFill>
        <p:spPr>
          <a:xfrm>
            <a:off x="3913910" y="1565751"/>
            <a:ext cx="3777633" cy="2187460"/>
          </a:xfrm>
          <a:prstGeom prst="rect">
            <a:avLst/>
          </a:prstGeom>
        </p:spPr>
      </p:pic>
      <p:pic>
        <p:nvPicPr>
          <p:cNvPr id="19" name="Picture 18">
            <a:extLst>
              <a:ext uri="{FF2B5EF4-FFF2-40B4-BE49-F238E27FC236}">
                <a16:creationId xmlns:a16="http://schemas.microsoft.com/office/drawing/2014/main" id="{AD8C78C1-801A-4A3E-E58D-1EA109E83327}"/>
              </a:ext>
            </a:extLst>
          </p:cNvPr>
          <p:cNvPicPr>
            <a:picLocks noChangeAspect="1"/>
          </p:cNvPicPr>
          <p:nvPr/>
        </p:nvPicPr>
        <p:blipFill>
          <a:blip r:embed="rId10"/>
          <a:stretch>
            <a:fillRect/>
          </a:stretch>
        </p:blipFill>
        <p:spPr>
          <a:xfrm>
            <a:off x="8321035" y="1715305"/>
            <a:ext cx="2555512" cy="1701835"/>
          </a:xfrm>
          <a:prstGeom prst="rect">
            <a:avLst/>
          </a:prstGeom>
        </p:spPr>
      </p:pic>
      <p:pic>
        <p:nvPicPr>
          <p:cNvPr id="20" name="Picture 19">
            <a:extLst>
              <a:ext uri="{FF2B5EF4-FFF2-40B4-BE49-F238E27FC236}">
                <a16:creationId xmlns:a16="http://schemas.microsoft.com/office/drawing/2014/main" id="{1B2AAC0D-E7B8-28CC-3F44-9EBE8EF30B95}"/>
              </a:ext>
            </a:extLst>
          </p:cNvPr>
          <p:cNvPicPr>
            <a:picLocks noChangeAspect="1"/>
          </p:cNvPicPr>
          <p:nvPr/>
        </p:nvPicPr>
        <p:blipFill>
          <a:blip r:embed="rId11"/>
          <a:stretch>
            <a:fillRect/>
          </a:stretch>
        </p:blipFill>
        <p:spPr>
          <a:xfrm>
            <a:off x="336332" y="1762318"/>
            <a:ext cx="3127612" cy="1622817"/>
          </a:xfrm>
          <a:prstGeom prst="rect">
            <a:avLst/>
          </a:prstGeom>
        </p:spPr>
      </p:pic>
      <p:cxnSp>
        <p:nvCxnSpPr>
          <p:cNvPr id="21" name="Connector: Curved 20">
            <a:extLst>
              <a:ext uri="{FF2B5EF4-FFF2-40B4-BE49-F238E27FC236}">
                <a16:creationId xmlns:a16="http://schemas.microsoft.com/office/drawing/2014/main" id="{B3EBB035-B8ED-EA63-0D02-CCA7382C217B}"/>
              </a:ext>
            </a:extLst>
          </p:cNvPr>
          <p:cNvCxnSpPr>
            <a:cxnSpLocks/>
          </p:cNvCxnSpPr>
          <p:nvPr/>
        </p:nvCxnSpPr>
        <p:spPr>
          <a:xfrm rot="16200000" flipH="1">
            <a:off x="1681267" y="3426386"/>
            <a:ext cx="557018" cy="474516"/>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0679CBF6-0874-9040-F9B9-9E30AA082525}"/>
              </a:ext>
            </a:extLst>
          </p:cNvPr>
          <p:cNvCxnSpPr>
            <a:cxnSpLocks/>
            <a:stCxn id="18" idx="3"/>
          </p:cNvCxnSpPr>
          <p:nvPr/>
        </p:nvCxnSpPr>
        <p:spPr>
          <a:xfrm flipV="1">
            <a:off x="7691543" y="2586217"/>
            <a:ext cx="607235" cy="73264"/>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3" name="Connector: Curved 22">
            <a:extLst>
              <a:ext uri="{FF2B5EF4-FFF2-40B4-BE49-F238E27FC236}">
                <a16:creationId xmlns:a16="http://schemas.microsoft.com/office/drawing/2014/main" id="{4014A719-1593-69BD-6DC6-538458E2628A}"/>
              </a:ext>
            </a:extLst>
          </p:cNvPr>
          <p:cNvCxnSpPr>
            <a:cxnSpLocks/>
            <a:stCxn id="19" idx="3"/>
          </p:cNvCxnSpPr>
          <p:nvPr/>
        </p:nvCxnSpPr>
        <p:spPr>
          <a:xfrm>
            <a:off x="10876547" y="2566223"/>
            <a:ext cx="475325" cy="978586"/>
          </a:xfrm>
          <a:prstGeom prst="curvedConnector2">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4" name="Connector: Curved 23">
            <a:extLst>
              <a:ext uri="{FF2B5EF4-FFF2-40B4-BE49-F238E27FC236}">
                <a16:creationId xmlns:a16="http://schemas.microsoft.com/office/drawing/2014/main" id="{9E2B0B9F-8BB9-574D-0B87-57104DDA1DE4}"/>
              </a:ext>
            </a:extLst>
          </p:cNvPr>
          <p:cNvCxnSpPr>
            <a:cxnSpLocks/>
            <a:stCxn id="12" idx="0"/>
            <a:endCxn id="18" idx="2"/>
          </p:cNvCxnSpPr>
          <p:nvPr/>
        </p:nvCxnSpPr>
        <p:spPr>
          <a:xfrm rot="5400000" flipH="1" flipV="1">
            <a:off x="4515351" y="3443667"/>
            <a:ext cx="977832" cy="1596920"/>
          </a:xfrm>
          <a:prstGeom prst="curvedConnector3">
            <a:avLst>
              <a:gd name="adj1" fmla="val 50000"/>
            </a:avLst>
          </a:prstGeom>
          <a:ln w="28575">
            <a:tailEnd type="triangle"/>
          </a:ln>
        </p:spPr>
        <p:style>
          <a:lnRef idx="1">
            <a:schemeClr val="accent2"/>
          </a:lnRef>
          <a:fillRef idx="0">
            <a:schemeClr val="accent2"/>
          </a:fillRef>
          <a:effectRef idx="0">
            <a:schemeClr val="accent2"/>
          </a:effectRef>
          <a:fontRef idx="minor">
            <a:schemeClr val="tx1"/>
          </a:fontRef>
        </p:style>
      </p:cxnSp>
      <p:grpSp>
        <p:nvGrpSpPr>
          <p:cNvPr id="2" name="Group 1">
            <a:extLst>
              <a:ext uri="{FF2B5EF4-FFF2-40B4-BE49-F238E27FC236}">
                <a16:creationId xmlns:a16="http://schemas.microsoft.com/office/drawing/2014/main" id="{9AD2EF49-EA71-A1C1-BDD1-AA6AE0BFD117}"/>
              </a:ext>
            </a:extLst>
          </p:cNvPr>
          <p:cNvGrpSpPr>
            <a:grpSpLocks noChangeAspect="1"/>
          </p:cNvGrpSpPr>
          <p:nvPr/>
        </p:nvGrpSpPr>
        <p:grpSpPr>
          <a:xfrm>
            <a:off x="150094" y="6085278"/>
            <a:ext cx="6728381" cy="642332"/>
            <a:chOff x="1767919" y="5379869"/>
            <a:chExt cx="9286425" cy="886538"/>
          </a:xfrm>
        </p:grpSpPr>
        <p:pic>
          <p:nvPicPr>
            <p:cNvPr id="3" name="Picture 2" descr="A blue square with white text&#10;&#10;Description automatically generated">
              <a:extLst>
                <a:ext uri="{FF2B5EF4-FFF2-40B4-BE49-F238E27FC236}">
                  <a16:creationId xmlns:a16="http://schemas.microsoft.com/office/drawing/2014/main" id="{47507E4B-2F6A-0D13-CEE4-8FEC60E9B9B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5" name="Picture 4" descr="A logo for a company&#10;&#10;Description automatically generated">
              <a:extLst>
                <a:ext uri="{FF2B5EF4-FFF2-40B4-BE49-F238E27FC236}">
                  <a16:creationId xmlns:a16="http://schemas.microsoft.com/office/drawing/2014/main" id="{6FD61A25-61FD-D109-B7BC-225BA97E7D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6" name="Picture 5" descr="A sign with black and yellow text&#10;&#10;Description automatically generated">
              <a:extLst>
                <a:ext uri="{FF2B5EF4-FFF2-40B4-BE49-F238E27FC236}">
                  <a16:creationId xmlns:a16="http://schemas.microsoft.com/office/drawing/2014/main" id="{71B5BF33-6571-9C81-7E03-DCDA3D2875F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7" name="Graphic 6">
              <a:extLst>
                <a:ext uri="{FF2B5EF4-FFF2-40B4-BE49-F238E27FC236}">
                  <a16:creationId xmlns:a16="http://schemas.microsoft.com/office/drawing/2014/main" id="{8CB2C8A3-54B5-C4C7-E11C-44EDD241177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772946" y="5851270"/>
              <a:ext cx="1361003" cy="332518"/>
            </a:xfrm>
            <a:prstGeom prst="rect">
              <a:avLst/>
            </a:prstGeom>
          </p:spPr>
        </p:pic>
        <p:pic>
          <p:nvPicPr>
            <p:cNvPr id="8" name="Picture 7" descr="A logo for a school property matters&#10;&#10;Description automatically generated">
              <a:extLst>
                <a:ext uri="{FF2B5EF4-FFF2-40B4-BE49-F238E27FC236}">
                  <a16:creationId xmlns:a16="http://schemas.microsoft.com/office/drawing/2014/main" id="{AB0DD852-3796-D58A-D162-32DE8CC2A75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9" name="Picture 8" descr="BM_Logo_72 ppi">
              <a:extLst>
                <a:ext uri="{FF2B5EF4-FFF2-40B4-BE49-F238E27FC236}">
                  <a16:creationId xmlns:a16="http://schemas.microsoft.com/office/drawing/2014/main" id="{0373C450-5B00-31CE-6C71-FE8FEBD5F377}"/>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EE94A458-D7CF-D96B-DF2E-2F973B64605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96346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4">
            <a:extLst>
              <a:ext uri="{FF2B5EF4-FFF2-40B4-BE49-F238E27FC236}">
                <a16:creationId xmlns:a16="http://schemas.microsoft.com/office/drawing/2014/main" id="{48FE1FF8-B7D8-7E5A-0AE3-D70EC04220CD}"/>
              </a:ext>
            </a:extLst>
          </p:cNvPr>
          <p:cNvSpPr txBox="1"/>
          <p:nvPr/>
        </p:nvSpPr>
        <p:spPr>
          <a:xfrm>
            <a:off x="243919" y="261967"/>
            <a:ext cx="10631288" cy="132343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1">
                    <a:lumMod val="50000"/>
                  </a:schemeClr>
                </a:solidFill>
                <a:latin typeface="+mj-lt"/>
              </a:rPr>
              <a:t>An ‘average’ carbon footprint for a school</a:t>
            </a:r>
            <a:br>
              <a:rPr lang="en-GB" sz="4000" b="1">
                <a:solidFill>
                  <a:schemeClr val="accent1">
                    <a:lumMod val="50000"/>
                  </a:schemeClr>
                </a:solidFill>
                <a:latin typeface="+mj-lt"/>
              </a:rPr>
            </a:br>
            <a:endParaRPr lang="en-GB" sz="4000" b="1">
              <a:solidFill>
                <a:schemeClr val="accent1">
                  <a:lumMod val="50000"/>
                </a:schemeClr>
              </a:solidFill>
              <a:latin typeface="+mj-lt"/>
            </a:endParaRPr>
          </a:p>
        </p:txBody>
      </p:sp>
      <p:graphicFrame>
        <p:nvGraphicFramePr>
          <p:cNvPr id="5" name="Chart 4">
            <a:extLst>
              <a:ext uri="{FF2B5EF4-FFF2-40B4-BE49-F238E27FC236}">
                <a16:creationId xmlns:a16="http://schemas.microsoft.com/office/drawing/2014/main" id="{1B2DC72C-3F2F-DE65-49C7-E57BF334862A}"/>
              </a:ext>
            </a:extLst>
          </p:cNvPr>
          <p:cNvGraphicFramePr/>
          <p:nvPr>
            <p:extLst>
              <p:ext uri="{D42A27DB-BD31-4B8C-83A1-F6EECF244321}">
                <p14:modId xmlns:p14="http://schemas.microsoft.com/office/powerpoint/2010/main" val="2320735471"/>
              </p:ext>
            </p:extLst>
          </p:nvPr>
        </p:nvGraphicFramePr>
        <p:xfrm>
          <a:off x="2754376" y="1417320"/>
          <a:ext cx="7405273" cy="4515129"/>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D544176A-EE55-8BD9-714A-8C9D723D497B}"/>
              </a:ext>
            </a:extLst>
          </p:cNvPr>
          <p:cNvPicPr>
            <a:picLocks noChangeAspect="1"/>
          </p:cNvPicPr>
          <p:nvPr/>
        </p:nvPicPr>
        <p:blipFill>
          <a:blip r:embed="rId4"/>
          <a:stretch>
            <a:fillRect/>
          </a:stretch>
        </p:blipFill>
        <p:spPr>
          <a:xfrm>
            <a:off x="2032351" y="1320546"/>
            <a:ext cx="1900639" cy="1230630"/>
          </a:xfrm>
          <a:prstGeom prst="rect">
            <a:avLst/>
          </a:prstGeom>
        </p:spPr>
      </p:pic>
      <p:grpSp>
        <p:nvGrpSpPr>
          <p:cNvPr id="3" name="Group 2">
            <a:extLst>
              <a:ext uri="{FF2B5EF4-FFF2-40B4-BE49-F238E27FC236}">
                <a16:creationId xmlns:a16="http://schemas.microsoft.com/office/drawing/2014/main" id="{FA0E4F2A-8534-0B9C-E219-3BA7D29FC274}"/>
              </a:ext>
            </a:extLst>
          </p:cNvPr>
          <p:cNvGrpSpPr>
            <a:grpSpLocks noChangeAspect="1"/>
          </p:cNvGrpSpPr>
          <p:nvPr/>
        </p:nvGrpSpPr>
        <p:grpSpPr>
          <a:xfrm>
            <a:off x="243919" y="6084533"/>
            <a:ext cx="6728381" cy="642332"/>
            <a:chOff x="1767919" y="5379869"/>
            <a:chExt cx="9286425" cy="886538"/>
          </a:xfrm>
        </p:grpSpPr>
        <p:pic>
          <p:nvPicPr>
            <p:cNvPr id="4" name="Picture 3" descr="A blue square with white text&#10;&#10;Description automatically generated">
              <a:extLst>
                <a:ext uri="{FF2B5EF4-FFF2-40B4-BE49-F238E27FC236}">
                  <a16:creationId xmlns:a16="http://schemas.microsoft.com/office/drawing/2014/main" id="{AEBA662D-FB2E-9671-1AD5-D822B827F7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0BC3122D-E481-7615-1119-8BDF7DE615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9" name="Picture 8" descr="A sign with black and yellow text&#10;&#10;Description automatically generated">
              <a:extLst>
                <a:ext uri="{FF2B5EF4-FFF2-40B4-BE49-F238E27FC236}">
                  <a16:creationId xmlns:a16="http://schemas.microsoft.com/office/drawing/2014/main" id="{C2444C02-9B76-B898-423C-1BB0595475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0" name="Graphic 9">
              <a:extLst>
                <a:ext uri="{FF2B5EF4-FFF2-40B4-BE49-F238E27FC236}">
                  <a16:creationId xmlns:a16="http://schemas.microsoft.com/office/drawing/2014/main" id="{BFD70FB5-9138-3115-77C9-37C8B01D4C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72946" y="5851270"/>
              <a:ext cx="1361003" cy="332518"/>
            </a:xfrm>
            <a:prstGeom prst="rect">
              <a:avLst/>
            </a:prstGeom>
          </p:spPr>
        </p:pic>
        <p:pic>
          <p:nvPicPr>
            <p:cNvPr id="11" name="Picture 10" descr="A logo for a school property matters&#10;&#10;Description automatically generated">
              <a:extLst>
                <a:ext uri="{FF2B5EF4-FFF2-40B4-BE49-F238E27FC236}">
                  <a16:creationId xmlns:a16="http://schemas.microsoft.com/office/drawing/2014/main" id="{9A658B8D-E059-71C4-919C-23033BA5F2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2" name="Picture 11" descr="BM_Logo_72 ppi">
              <a:extLst>
                <a:ext uri="{FF2B5EF4-FFF2-40B4-BE49-F238E27FC236}">
                  <a16:creationId xmlns:a16="http://schemas.microsoft.com/office/drawing/2014/main" id="{F4881996-CAF0-ECCC-3EB9-B82DEC844FA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3" name="Picture 12" descr="A logo with white text&#10;&#10;Description automatically generated">
              <a:extLst>
                <a:ext uri="{FF2B5EF4-FFF2-40B4-BE49-F238E27FC236}">
                  <a16:creationId xmlns:a16="http://schemas.microsoft.com/office/drawing/2014/main" id="{9A5AE22C-649A-EED6-C91B-772D1F4858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3886980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CC5F0AE-E65D-E574-A2B2-09F3FC1E8E11}"/>
              </a:ext>
            </a:extLst>
          </p:cNvPr>
          <p:cNvSpPr>
            <a:spLocks noGrp="1"/>
          </p:cNvSpPr>
          <p:nvPr>
            <p:ph type="title"/>
          </p:nvPr>
        </p:nvSpPr>
        <p:spPr>
          <a:xfrm>
            <a:off x="445477" y="147394"/>
            <a:ext cx="10238565" cy="1133693"/>
          </a:xfrm>
        </p:spPr>
        <p:txBody>
          <a:bodyPr>
            <a:noAutofit/>
          </a:bodyPr>
          <a:lstStyle/>
          <a:p>
            <a:r>
              <a:rPr lang="en-US" sz="4000" b="1">
                <a:solidFill>
                  <a:schemeClr val="accent1">
                    <a:lumMod val="50000"/>
                  </a:schemeClr>
                </a:solidFill>
                <a:latin typeface="+mj-lt"/>
                <a:ea typeface="Calibri"/>
                <a:cs typeface="Calibri"/>
              </a:rPr>
              <a:t>Carbon Footprints: Spot the difference</a:t>
            </a:r>
            <a:endParaRPr lang="en-GB" sz="4000" b="1">
              <a:solidFill>
                <a:schemeClr val="accent1">
                  <a:lumMod val="50000"/>
                </a:schemeClr>
              </a:solidFill>
              <a:latin typeface="+mj-lt"/>
              <a:ea typeface="Calibri"/>
              <a:cs typeface="Calibri"/>
            </a:endParaRPr>
          </a:p>
        </p:txBody>
      </p:sp>
      <p:sp>
        <p:nvSpPr>
          <p:cNvPr id="2" name="Rectangle: Rounded Corners 1">
            <a:extLst>
              <a:ext uri="{FF2B5EF4-FFF2-40B4-BE49-F238E27FC236}">
                <a16:creationId xmlns:a16="http://schemas.microsoft.com/office/drawing/2014/main" id="{1EAFDD10-ACB0-BF7C-9155-EC9FCEB7E08A}"/>
              </a:ext>
            </a:extLst>
          </p:cNvPr>
          <p:cNvSpPr/>
          <p:nvPr/>
        </p:nvSpPr>
        <p:spPr>
          <a:xfrm>
            <a:off x="264086" y="1807463"/>
            <a:ext cx="3510968" cy="4217961"/>
          </a:xfrm>
          <a:prstGeom prst="roundRect">
            <a:avLst>
              <a:gd name="adj" fmla="val 11131"/>
            </a:avLst>
          </a:prstGeom>
          <a:noFill/>
          <a:ln w="19050">
            <a:solidFill>
              <a:srgbClr val="E158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2" descr="A graph of carbon footprint&#10;&#10;Description automatically generated">
            <a:extLst>
              <a:ext uri="{FF2B5EF4-FFF2-40B4-BE49-F238E27FC236}">
                <a16:creationId xmlns:a16="http://schemas.microsoft.com/office/drawing/2014/main" id="{A889DDC2-B027-1511-01FA-D38F82D47C46}"/>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167" t="39561" r="6928" b="6176"/>
          <a:stretch/>
        </p:blipFill>
        <p:spPr bwMode="auto">
          <a:xfrm>
            <a:off x="4562336" y="4750893"/>
            <a:ext cx="2785223" cy="148483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6">
            <a:extLst>
              <a:ext uri="{FF2B5EF4-FFF2-40B4-BE49-F238E27FC236}">
                <a16:creationId xmlns:a16="http://schemas.microsoft.com/office/drawing/2014/main" id="{158B94B8-73D4-B18D-BCAE-949ECC7B47A0}"/>
              </a:ext>
            </a:extLst>
          </p:cNvPr>
          <p:cNvSpPr>
            <a:spLocks noChangeArrowheads="1"/>
          </p:cNvSpPr>
          <p:nvPr/>
        </p:nvSpPr>
        <p:spPr bwMode="auto">
          <a:xfrm>
            <a:off x="1029229" y="1374998"/>
            <a:ext cx="24765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E15847"/>
                </a:solidFill>
                <a:effectLst/>
                <a:uLnTx/>
                <a:uFillTx/>
                <a:latin typeface="Aptos" panose="020B0004020202020204" pitchFamily="34" charset="0"/>
                <a:ea typeface="Aptos" panose="020B0004020202020204" pitchFamily="34" charset="0"/>
                <a:cs typeface="Times New Roman" panose="02020603050405020304" pitchFamily="18" charset="0"/>
              </a:rPr>
              <a:t>Primary Example #1</a:t>
            </a:r>
            <a:endParaRPr kumimoji="0" lang="en-GB" altLang="en-US" sz="1000" b="0" i="0" u="none" strike="noStrike" kern="1200" cap="none" spc="0" normalizeH="0" baseline="0" noProof="0">
              <a:ln>
                <a:noFill/>
              </a:ln>
              <a:solidFill>
                <a:srgbClr val="E15847"/>
              </a:solidFill>
              <a:effectLst/>
              <a:uLnTx/>
              <a:uFillTx/>
              <a:latin typeface="Calibri" panose="020F0502020204030204"/>
              <a:ea typeface="+mn-ea"/>
              <a:cs typeface="+mn-cs"/>
            </a:endParaRPr>
          </a:p>
        </p:txBody>
      </p:sp>
      <p:pic>
        <p:nvPicPr>
          <p:cNvPr id="12" name="Picture 2" descr="A graph of carbon footprint&#10;&#10;Description automatically generated">
            <a:extLst>
              <a:ext uri="{FF2B5EF4-FFF2-40B4-BE49-F238E27FC236}">
                <a16:creationId xmlns:a16="http://schemas.microsoft.com/office/drawing/2014/main" id="{5CF2C386-5665-8CC7-64CA-96001A67535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56" t="39807" r="70489" b="11843"/>
          <a:stretch/>
        </p:blipFill>
        <p:spPr bwMode="auto">
          <a:xfrm>
            <a:off x="5111546" y="2610092"/>
            <a:ext cx="2011773" cy="198074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 graph of carbon footprint&#10;&#10;Description automatically generated">
            <a:extLst>
              <a:ext uri="{FF2B5EF4-FFF2-40B4-BE49-F238E27FC236}">
                <a16:creationId xmlns:a16="http://schemas.microsoft.com/office/drawing/2014/main" id="{BAFD2CFC-7E1B-E866-2BE9-49CDAA6E9D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13" t="4458" r="28059" b="60885"/>
          <a:stretch/>
        </p:blipFill>
        <p:spPr bwMode="auto">
          <a:xfrm>
            <a:off x="5119269" y="1861553"/>
            <a:ext cx="1927664" cy="8600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6">
            <a:extLst>
              <a:ext uri="{FF2B5EF4-FFF2-40B4-BE49-F238E27FC236}">
                <a16:creationId xmlns:a16="http://schemas.microsoft.com/office/drawing/2014/main" id="{4790E7C2-A725-23EE-541A-E608FD337161}"/>
              </a:ext>
            </a:extLst>
          </p:cNvPr>
          <p:cNvSpPr>
            <a:spLocks noChangeArrowheads="1"/>
          </p:cNvSpPr>
          <p:nvPr/>
        </p:nvSpPr>
        <p:spPr bwMode="auto">
          <a:xfrm>
            <a:off x="4952861" y="1362944"/>
            <a:ext cx="24765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E15847"/>
                </a:solidFill>
                <a:effectLst/>
                <a:uLnTx/>
                <a:uFillTx/>
                <a:latin typeface="Aptos" panose="020B0004020202020204" pitchFamily="34" charset="0"/>
                <a:ea typeface="Aptos" panose="020B0004020202020204" pitchFamily="34" charset="0"/>
                <a:cs typeface="Times New Roman" panose="02020603050405020304" pitchFamily="18" charset="0"/>
              </a:rPr>
              <a:t>Primary Example #2</a:t>
            </a:r>
            <a:endParaRPr kumimoji="0" lang="en-GB" altLang="en-US" sz="1000" b="0" i="0" u="none" strike="noStrike" kern="1200" cap="none" spc="0" normalizeH="0" baseline="0" noProof="0">
              <a:ln>
                <a:noFill/>
              </a:ln>
              <a:solidFill>
                <a:srgbClr val="E15847"/>
              </a:solidFill>
              <a:effectLst/>
              <a:uLnTx/>
              <a:uFillTx/>
              <a:latin typeface="Calibri" panose="020F0502020204030204"/>
              <a:ea typeface="+mn-ea"/>
              <a:cs typeface="+mn-cs"/>
            </a:endParaRPr>
          </a:p>
        </p:txBody>
      </p:sp>
      <p:sp>
        <p:nvSpPr>
          <p:cNvPr id="15" name="Rectangle 6">
            <a:extLst>
              <a:ext uri="{FF2B5EF4-FFF2-40B4-BE49-F238E27FC236}">
                <a16:creationId xmlns:a16="http://schemas.microsoft.com/office/drawing/2014/main" id="{5F435E23-4F43-FE3D-EE9B-314BFCBAC1FC}"/>
              </a:ext>
            </a:extLst>
          </p:cNvPr>
          <p:cNvSpPr>
            <a:spLocks noChangeArrowheads="1"/>
          </p:cNvSpPr>
          <p:nvPr/>
        </p:nvSpPr>
        <p:spPr bwMode="auto">
          <a:xfrm>
            <a:off x="8958962" y="1380869"/>
            <a:ext cx="24765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1" i="0" u="none" strike="noStrike" kern="1200" cap="none" spc="0" normalizeH="0" baseline="0" noProof="0">
                <a:ln>
                  <a:noFill/>
                </a:ln>
                <a:solidFill>
                  <a:srgbClr val="E15847"/>
                </a:solidFill>
                <a:effectLst/>
                <a:uLnTx/>
                <a:uFillTx/>
                <a:latin typeface="Aptos" panose="020B0004020202020204" pitchFamily="34" charset="0"/>
                <a:ea typeface="Aptos" panose="020B0004020202020204" pitchFamily="34" charset="0"/>
                <a:cs typeface="Times New Roman" panose="02020603050405020304" pitchFamily="18" charset="0"/>
              </a:rPr>
              <a:t>Secondary Example #3</a:t>
            </a:r>
            <a:endParaRPr kumimoji="0" lang="en-GB" altLang="en-US" sz="1000" b="0" i="0" u="none" strike="noStrike" kern="1200" cap="none" spc="0" normalizeH="0" baseline="0" noProof="0">
              <a:ln>
                <a:noFill/>
              </a:ln>
              <a:solidFill>
                <a:srgbClr val="E15847"/>
              </a:solidFill>
              <a:effectLst/>
              <a:uLnTx/>
              <a:uFillTx/>
              <a:latin typeface="Calibri" panose="020F0502020204030204"/>
              <a:ea typeface="+mn-ea"/>
              <a:cs typeface="+mn-cs"/>
            </a:endParaRPr>
          </a:p>
        </p:txBody>
      </p:sp>
      <p:pic>
        <p:nvPicPr>
          <p:cNvPr id="16" name="Picture 1" descr="A graph of carbon footprint&#10;&#10;Description automatically generated">
            <a:extLst>
              <a:ext uri="{FF2B5EF4-FFF2-40B4-BE49-F238E27FC236}">
                <a16:creationId xmlns:a16="http://schemas.microsoft.com/office/drawing/2014/main" id="{7FF2CDFB-C695-E96C-4275-363D02E25FC3}"/>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729" t="39930" r="70983" b="7987"/>
          <a:stretch/>
        </p:blipFill>
        <p:spPr bwMode="auto">
          <a:xfrm>
            <a:off x="9202281" y="2708060"/>
            <a:ext cx="1952118" cy="20892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 descr="A graph of carbon footprint&#10;&#10;Description automatically generated">
            <a:extLst>
              <a:ext uri="{FF2B5EF4-FFF2-40B4-BE49-F238E27FC236}">
                <a16:creationId xmlns:a16="http://schemas.microsoft.com/office/drawing/2014/main" id="{CD8E87A1-FA20-B4D4-132B-54F685EC47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059" t="2952" r="26686" b="60098"/>
          <a:stretch/>
        </p:blipFill>
        <p:spPr bwMode="auto">
          <a:xfrm>
            <a:off x="9185891" y="1829945"/>
            <a:ext cx="2022642" cy="92601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Rounded Corners 17">
            <a:extLst>
              <a:ext uri="{FF2B5EF4-FFF2-40B4-BE49-F238E27FC236}">
                <a16:creationId xmlns:a16="http://schemas.microsoft.com/office/drawing/2014/main" id="{D215463D-BD87-13BF-CF9A-FD9E3307B0F2}"/>
              </a:ext>
            </a:extLst>
          </p:cNvPr>
          <p:cNvSpPr/>
          <p:nvPr/>
        </p:nvSpPr>
        <p:spPr>
          <a:xfrm>
            <a:off x="4237061" y="1807465"/>
            <a:ext cx="3510969" cy="4428266"/>
          </a:xfrm>
          <a:prstGeom prst="roundRect">
            <a:avLst>
              <a:gd name="adj" fmla="val 11131"/>
            </a:avLst>
          </a:prstGeom>
          <a:noFill/>
          <a:ln w="19050">
            <a:solidFill>
              <a:srgbClr val="E158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Rounded Corners 18">
            <a:extLst>
              <a:ext uri="{FF2B5EF4-FFF2-40B4-BE49-F238E27FC236}">
                <a16:creationId xmlns:a16="http://schemas.microsoft.com/office/drawing/2014/main" id="{0E5AA609-81F1-C6AD-EC41-32E39EB9ABF3}"/>
              </a:ext>
            </a:extLst>
          </p:cNvPr>
          <p:cNvSpPr/>
          <p:nvPr/>
        </p:nvSpPr>
        <p:spPr>
          <a:xfrm>
            <a:off x="8201645" y="1807463"/>
            <a:ext cx="3510968" cy="4504349"/>
          </a:xfrm>
          <a:prstGeom prst="roundRect">
            <a:avLst>
              <a:gd name="adj" fmla="val 11131"/>
            </a:avLst>
          </a:prstGeom>
          <a:noFill/>
          <a:ln w="19050">
            <a:solidFill>
              <a:srgbClr val="E158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Picture 22">
            <a:extLst>
              <a:ext uri="{FF2B5EF4-FFF2-40B4-BE49-F238E27FC236}">
                <a16:creationId xmlns:a16="http://schemas.microsoft.com/office/drawing/2014/main" id="{63718BA2-FF31-4412-01FE-B71C7CF65EE9}"/>
              </a:ext>
            </a:extLst>
          </p:cNvPr>
          <p:cNvPicPr>
            <a:picLocks noChangeAspect="1"/>
          </p:cNvPicPr>
          <p:nvPr/>
        </p:nvPicPr>
        <p:blipFill>
          <a:blip r:embed="rId5"/>
          <a:stretch>
            <a:fillRect/>
          </a:stretch>
        </p:blipFill>
        <p:spPr>
          <a:xfrm>
            <a:off x="8336493" y="4748214"/>
            <a:ext cx="2883070" cy="1523882"/>
          </a:xfrm>
          <a:prstGeom prst="rect">
            <a:avLst/>
          </a:prstGeom>
        </p:spPr>
      </p:pic>
      <p:pic>
        <p:nvPicPr>
          <p:cNvPr id="25" name="Picture 24" descr="A number of carbon dioxide&#10;&#10;Description automatically generated">
            <a:extLst>
              <a:ext uri="{FF2B5EF4-FFF2-40B4-BE49-F238E27FC236}">
                <a16:creationId xmlns:a16="http://schemas.microsoft.com/office/drawing/2014/main" id="{F6DE4CFB-B273-2EC0-BADF-7EB111932101}"/>
              </a:ext>
            </a:extLst>
          </p:cNvPr>
          <p:cNvPicPr>
            <a:picLocks noChangeAspect="1"/>
          </p:cNvPicPr>
          <p:nvPr/>
        </p:nvPicPr>
        <p:blipFill>
          <a:blip r:embed="rId6"/>
          <a:stretch>
            <a:fillRect/>
          </a:stretch>
        </p:blipFill>
        <p:spPr>
          <a:xfrm>
            <a:off x="895165" y="1843001"/>
            <a:ext cx="2153450" cy="963878"/>
          </a:xfrm>
          <a:prstGeom prst="rect">
            <a:avLst/>
          </a:prstGeom>
        </p:spPr>
      </p:pic>
      <p:pic>
        <p:nvPicPr>
          <p:cNvPr id="26" name="Picture 25">
            <a:extLst>
              <a:ext uri="{FF2B5EF4-FFF2-40B4-BE49-F238E27FC236}">
                <a16:creationId xmlns:a16="http://schemas.microsoft.com/office/drawing/2014/main" id="{06A6170F-98E0-DC2E-4948-D8C46C040D4B}"/>
              </a:ext>
            </a:extLst>
          </p:cNvPr>
          <p:cNvPicPr>
            <a:picLocks noChangeAspect="1"/>
          </p:cNvPicPr>
          <p:nvPr/>
        </p:nvPicPr>
        <p:blipFill>
          <a:blip r:embed="rId7"/>
          <a:stretch>
            <a:fillRect/>
          </a:stretch>
        </p:blipFill>
        <p:spPr>
          <a:xfrm>
            <a:off x="1029229" y="2705629"/>
            <a:ext cx="1973792" cy="2092326"/>
          </a:xfrm>
          <a:prstGeom prst="rect">
            <a:avLst/>
          </a:prstGeom>
        </p:spPr>
      </p:pic>
      <p:pic>
        <p:nvPicPr>
          <p:cNvPr id="3" name="Picture 3" descr="A graph of carbon footprint&#10;&#10;Description automatically generated">
            <a:extLst>
              <a:ext uri="{FF2B5EF4-FFF2-40B4-BE49-F238E27FC236}">
                <a16:creationId xmlns:a16="http://schemas.microsoft.com/office/drawing/2014/main" id="{94986C0D-FC66-8D57-18DE-653C102181A6}"/>
              </a:ext>
            </a:extLst>
          </p:cNvPr>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35246" t="38263" r="4688" b="3746"/>
          <a:stretch/>
        </p:blipFill>
        <p:spPr bwMode="auto">
          <a:xfrm>
            <a:off x="403025" y="4655179"/>
            <a:ext cx="2690067" cy="146059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07C4D83B-3A0E-B574-F899-94FAD95B597F}"/>
              </a:ext>
            </a:extLst>
          </p:cNvPr>
          <p:cNvGrpSpPr>
            <a:grpSpLocks noChangeAspect="1"/>
          </p:cNvGrpSpPr>
          <p:nvPr/>
        </p:nvGrpSpPr>
        <p:grpSpPr>
          <a:xfrm>
            <a:off x="243919" y="6084533"/>
            <a:ext cx="6728381" cy="642332"/>
            <a:chOff x="1767919" y="5379869"/>
            <a:chExt cx="9286425" cy="886538"/>
          </a:xfrm>
        </p:grpSpPr>
        <p:pic>
          <p:nvPicPr>
            <p:cNvPr id="6" name="Picture 5" descr="A blue square with white text&#10;&#10;Description automatically generated">
              <a:extLst>
                <a:ext uri="{FF2B5EF4-FFF2-40B4-BE49-F238E27FC236}">
                  <a16:creationId xmlns:a16="http://schemas.microsoft.com/office/drawing/2014/main" id="{CDF38B88-6F23-2F05-66A5-00D79722D4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8" name="Picture 7" descr="A logo for a company&#10;&#10;Description automatically generated">
              <a:extLst>
                <a:ext uri="{FF2B5EF4-FFF2-40B4-BE49-F238E27FC236}">
                  <a16:creationId xmlns:a16="http://schemas.microsoft.com/office/drawing/2014/main" id="{3C799E89-89AE-7114-5231-FC8398246C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0" name="Picture 9" descr="A sign with black and yellow text&#10;&#10;Description automatically generated">
              <a:extLst>
                <a:ext uri="{FF2B5EF4-FFF2-40B4-BE49-F238E27FC236}">
                  <a16:creationId xmlns:a16="http://schemas.microsoft.com/office/drawing/2014/main" id="{5665C585-1A13-D0B3-F6B3-B1FB0B0A62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1" name="Graphic 10">
              <a:extLst>
                <a:ext uri="{FF2B5EF4-FFF2-40B4-BE49-F238E27FC236}">
                  <a16:creationId xmlns:a16="http://schemas.microsoft.com/office/drawing/2014/main" id="{9BAEC1FB-BF3D-84A0-8855-73003410B75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72946" y="5851270"/>
              <a:ext cx="1361003" cy="332518"/>
            </a:xfrm>
            <a:prstGeom prst="rect">
              <a:avLst/>
            </a:prstGeom>
          </p:spPr>
        </p:pic>
        <p:pic>
          <p:nvPicPr>
            <p:cNvPr id="20" name="Picture 19" descr="A logo for a school property matters&#10;&#10;Description automatically generated">
              <a:extLst>
                <a:ext uri="{FF2B5EF4-FFF2-40B4-BE49-F238E27FC236}">
                  <a16:creationId xmlns:a16="http://schemas.microsoft.com/office/drawing/2014/main" id="{F489B950-EF57-08A7-0609-6666B0240E8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21" name="Picture 20" descr="BM_Logo_72 ppi">
              <a:extLst>
                <a:ext uri="{FF2B5EF4-FFF2-40B4-BE49-F238E27FC236}">
                  <a16:creationId xmlns:a16="http://schemas.microsoft.com/office/drawing/2014/main" id="{947D1F5C-3D69-4952-FB9C-9D2E8A32513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22" name="Picture 21" descr="A logo with white text&#10;&#10;Description automatically generated">
              <a:extLst>
                <a:ext uri="{FF2B5EF4-FFF2-40B4-BE49-F238E27FC236}">
                  <a16:creationId xmlns:a16="http://schemas.microsoft.com/office/drawing/2014/main" id="{FE48324D-0766-6142-B0A1-8F6FA84BC41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94920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C2DF9-CDB7-F514-D02B-2186711D746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3B4722-6D92-8342-6AC2-7A38ECC1EF92}"/>
              </a:ext>
            </a:extLst>
          </p:cNvPr>
          <p:cNvSpPr txBox="1"/>
          <p:nvPr/>
        </p:nvSpPr>
        <p:spPr>
          <a:xfrm>
            <a:off x="216338" y="2762214"/>
            <a:ext cx="11759323" cy="707886"/>
          </a:xfrm>
          <a:prstGeom prst="rect">
            <a:avLst/>
          </a:prstGeom>
          <a:noFill/>
        </p:spPr>
        <p:txBody>
          <a:bodyPr wrap="square" rtlCol="0">
            <a:spAutoFit/>
          </a:bodyPr>
          <a:lstStyle/>
          <a:p>
            <a:pPr algn="ctr"/>
            <a:r>
              <a:rPr lang="en-US" sz="4000" b="1">
                <a:solidFill>
                  <a:schemeClr val="accent1">
                    <a:lumMod val="50000"/>
                  </a:schemeClr>
                </a:solidFill>
                <a:latin typeface="+mj-lt"/>
                <a:ea typeface="La unica" panose="02000000000000000000" pitchFamily="2" charset="0"/>
                <a:cs typeface="Aharoni" panose="02010803020104030203" pitchFamily="2" charset="-79"/>
              </a:rPr>
              <a:t>Let’s focus on Energy</a:t>
            </a:r>
          </a:p>
        </p:txBody>
      </p:sp>
      <p:grpSp>
        <p:nvGrpSpPr>
          <p:cNvPr id="3" name="Group 2">
            <a:extLst>
              <a:ext uri="{FF2B5EF4-FFF2-40B4-BE49-F238E27FC236}">
                <a16:creationId xmlns:a16="http://schemas.microsoft.com/office/drawing/2014/main" id="{3B6DBAD0-7C09-DF58-D327-2649AC21C183}"/>
              </a:ext>
            </a:extLst>
          </p:cNvPr>
          <p:cNvGrpSpPr>
            <a:grpSpLocks noChangeAspect="1"/>
          </p:cNvGrpSpPr>
          <p:nvPr/>
        </p:nvGrpSpPr>
        <p:grpSpPr>
          <a:xfrm>
            <a:off x="243919" y="6084533"/>
            <a:ext cx="6728381" cy="642332"/>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66FD63D6-8E9B-1D6D-7231-230642D01D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392B27DB-F962-3A69-FD99-9840B886CB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64F215E4-68B8-869F-0F54-A9AC166B72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711261D6-67D8-9A50-EED1-D0128EA71E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3713F98E-C1C3-046F-FF77-E6D750382E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C4E8D6FF-C49F-6F3C-C8BE-AE55386096C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8C59FC02-7EC5-B143-48BF-0F92B79B0F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314925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BA25DD-6EEC-B4E3-70B8-4FA5EAE58B8E}"/>
              </a:ext>
            </a:extLst>
          </p:cNvPr>
          <p:cNvPicPr>
            <a:picLocks noChangeAspect="1"/>
          </p:cNvPicPr>
          <p:nvPr/>
        </p:nvPicPr>
        <p:blipFill>
          <a:blip r:embed="rId3"/>
          <a:stretch>
            <a:fillRect/>
          </a:stretch>
        </p:blipFill>
        <p:spPr>
          <a:xfrm>
            <a:off x="3483955" y="1107430"/>
            <a:ext cx="6068152" cy="4928278"/>
          </a:xfrm>
          <a:prstGeom prst="rect">
            <a:avLst/>
          </a:prstGeom>
        </p:spPr>
      </p:pic>
      <p:sp>
        <p:nvSpPr>
          <p:cNvPr id="8" name="TextBox 7">
            <a:extLst>
              <a:ext uri="{FF2B5EF4-FFF2-40B4-BE49-F238E27FC236}">
                <a16:creationId xmlns:a16="http://schemas.microsoft.com/office/drawing/2014/main" id="{AC0CEE34-B09E-E68B-5ACD-CA3C656E259A}"/>
              </a:ext>
            </a:extLst>
          </p:cNvPr>
          <p:cNvSpPr txBox="1"/>
          <p:nvPr/>
        </p:nvSpPr>
        <p:spPr>
          <a:xfrm>
            <a:off x="4032740" y="5881820"/>
            <a:ext cx="5638800" cy="307777"/>
          </a:xfrm>
          <a:prstGeom prst="rect">
            <a:avLst/>
          </a:prstGeom>
          <a:noFill/>
        </p:spPr>
        <p:txBody>
          <a:bodyPr wrap="square" rtlCol="0">
            <a:spAutoFit/>
          </a:bodyPr>
          <a:lstStyle/>
          <a:p>
            <a:r>
              <a:rPr lang="en-GB" sz="1400">
                <a:latin typeface="Overpass" panose="00000500000000000000" pitchFamily="50" charset="0"/>
                <a:hlinkClick r:id="rId4"/>
              </a:rPr>
              <a:t>Catapult Climate-Action-Plan-Decarbonisation-1.pdf</a:t>
            </a:r>
            <a:endParaRPr lang="en-GB" sz="1400">
              <a:latin typeface="Overpass" panose="00000500000000000000" pitchFamily="50" charset="0"/>
            </a:endParaRPr>
          </a:p>
        </p:txBody>
      </p:sp>
      <p:sp>
        <p:nvSpPr>
          <p:cNvPr id="9" name="TextBox 8">
            <a:extLst>
              <a:ext uri="{FF2B5EF4-FFF2-40B4-BE49-F238E27FC236}">
                <a16:creationId xmlns:a16="http://schemas.microsoft.com/office/drawing/2014/main" id="{C34A77BD-CBE2-3B6D-39E4-35181CEDD9EA}"/>
              </a:ext>
            </a:extLst>
          </p:cNvPr>
          <p:cNvSpPr txBox="1"/>
          <p:nvPr/>
        </p:nvSpPr>
        <p:spPr>
          <a:xfrm>
            <a:off x="0" y="399544"/>
            <a:ext cx="10745552" cy="707886"/>
          </a:xfrm>
          <a:prstGeom prst="rect">
            <a:avLst/>
          </a:prstGeom>
          <a:noFill/>
        </p:spPr>
        <p:txBody>
          <a:bodyPr wrap="square" rtlCol="0">
            <a:spAutoFit/>
          </a:bodyPr>
          <a:lstStyle/>
          <a:p>
            <a:r>
              <a:rPr lang="en-US" sz="4000" b="1">
                <a:solidFill>
                  <a:schemeClr val="accent1">
                    <a:lumMod val="50000"/>
                  </a:schemeClr>
                </a:solidFill>
                <a:latin typeface="+mj-lt"/>
                <a:ea typeface="La unica" panose="02000000000000000000" pitchFamily="2" charset="0"/>
                <a:cs typeface="Aharoni" panose="02010803020104030203" pitchFamily="2" charset="-79"/>
              </a:rPr>
              <a:t>Percentage energy use in a typical school</a:t>
            </a:r>
          </a:p>
        </p:txBody>
      </p:sp>
      <p:grpSp>
        <p:nvGrpSpPr>
          <p:cNvPr id="2" name="Group 1">
            <a:extLst>
              <a:ext uri="{FF2B5EF4-FFF2-40B4-BE49-F238E27FC236}">
                <a16:creationId xmlns:a16="http://schemas.microsoft.com/office/drawing/2014/main" id="{A8F9E4C4-24E6-A651-7376-336E00502D21}"/>
              </a:ext>
            </a:extLst>
          </p:cNvPr>
          <p:cNvGrpSpPr>
            <a:grpSpLocks noChangeAspect="1"/>
          </p:cNvGrpSpPr>
          <p:nvPr/>
        </p:nvGrpSpPr>
        <p:grpSpPr>
          <a:xfrm>
            <a:off x="243919" y="6084533"/>
            <a:ext cx="6728381" cy="642332"/>
            <a:chOff x="1767919" y="5379869"/>
            <a:chExt cx="9286425" cy="886538"/>
          </a:xfrm>
        </p:grpSpPr>
        <p:pic>
          <p:nvPicPr>
            <p:cNvPr id="3" name="Picture 2" descr="A blue square with white text&#10;&#10;Description automatically generated">
              <a:extLst>
                <a:ext uri="{FF2B5EF4-FFF2-40B4-BE49-F238E27FC236}">
                  <a16:creationId xmlns:a16="http://schemas.microsoft.com/office/drawing/2014/main" id="{1868833F-39C6-C268-F1FD-5735D9D6D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5" name="Picture 4" descr="A logo for a company&#10;&#10;Description automatically generated">
              <a:extLst>
                <a:ext uri="{FF2B5EF4-FFF2-40B4-BE49-F238E27FC236}">
                  <a16:creationId xmlns:a16="http://schemas.microsoft.com/office/drawing/2014/main" id="{94219751-76D9-49D6-F175-7E9A24DC66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6" name="Picture 5" descr="A sign with black and yellow text&#10;&#10;Description automatically generated">
              <a:extLst>
                <a:ext uri="{FF2B5EF4-FFF2-40B4-BE49-F238E27FC236}">
                  <a16:creationId xmlns:a16="http://schemas.microsoft.com/office/drawing/2014/main" id="{2DF6F956-C7AD-F148-1E4E-717FDAB6AD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7" name="Graphic 6">
              <a:extLst>
                <a:ext uri="{FF2B5EF4-FFF2-40B4-BE49-F238E27FC236}">
                  <a16:creationId xmlns:a16="http://schemas.microsoft.com/office/drawing/2014/main" id="{9CF94F26-3338-34AF-1685-D510191846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72946" y="5851270"/>
              <a:ext cx="1361003" cy="332518"/>
            </a:xfrm>
            <a:prstGeom prst="rect">
              <a:avLst/>
            </a:prstGeom>
          </p:spPr>
        </p:pic>
        <p:pic>
          <p:nvPicPr>
            <p:cNvPr id="10" name="Picture 9" descr="A logo for a school property matters&#10;&#10;Description automatically generated">
              <a:extLst>
                <a:ext uri="{FF2B5EF4-FFF2-40B4-BE49-F238E27FC236}">
                  <a16:creationId xmlns:a16="http://schemas.microsoft.com/office/drawing/2014/main" id="{8A6E09F8-0637-0C4B-C0F5-E388B7A988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1" name="Picture 10" descr="BM_Logo_72 ppi">
              <a:extLst>
                <a:ext uri="{FF2B5EF4-FFF2-40B4-BE49-F238E27FC236}">
                  <a16:creationId xmlns:a16="http://schemas.microsoft.com/office/drawing/2014/main" id="{4C73D391-A2A6-386B-D0EE-CD8DD36E018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2" name="Picture 11" descr="A logo with white text&#10;&#10;Description automatically generated">
              <a:extLst>
                <a:ext uri="{FF2B5EF4-FFF2-40B4-BE49-F238E27FC236}">
                  <a16:creationId xmlns:a16="http://schemas.microsoft.com/office/drawing/2014/main" id="{9EB8FA77-7CC2-8031-2644-77BBE500B04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794462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e chart with different colored sections&#10;&#10;Description automatically generated">
            <a:extLst>
              <a:ext uri="{FF2B5EF4-FFF2-40B4-BE49-F238E27FC236}">
                <a16:creationId xmlns:a16="http://schemas.microsoft.com/office/drawing/2014/main" id="{6DE65147-D0CE-6BB0-BDE6-F3F6F037DDC7}"/>
              </a:ext>
            </a:extLst>
          </p:cNvPr>
          <p:cNvPicPr>
            <a:picLocks noChangeAspect="1"/>
          </p:cNvPicPr>
          <p:nvPr/>
        </p:nvPicPr>
        <p:blipFill rotWithShape="1">
          <a:blip r:embed="rId3"/>
          <a:srcRect t="-667" r="1287" b="445"/>
          <a:stretch/>
        </p:blipFill>
        <p:spPr>
          <a:xfrm>
            <a:off x="823727" y="1397519"/>
            <a:ext cx="7718808" cy="4914190"/>
          </a:xfrm>
          <a:prstGeom prst="rect">
            <a:avLst/>
          </a:prstGeom>
        </p:spPr>
      </p:pic>
      <p:sp>
        <p:nvSpPr>
          <p:cNvPr id="3" name="TextBox 2">
            <a:extLst>
              <a:ext uri="{FF2B5EF4-FFF2-40B4-BE49-F238E27FC236}">
                <a16:creationId xmlns:a16="http://schemas.microsoft.com/office/drawing/2014/main" id="{D286FCBA-7D00-5C6B-2100-5B10A848F270}"/>
              </a:ext>
            </a:extLst>
          </p:cNvPr>
          <p:cNvSpPr txBox="1"/>
          <p:nvPr/>
        </p:nvSpPr>
        <p:spPr>
          <a:xfrm>
            <a:off x="8181472" y="2471363"/>
            <a:ext cx="3437807" cy="584775"/>
          </a:xfrm>
          <a:prstGeom prst="rect">
            <a:avLst/>
          </a:prstGeom>
          <a:noFill/>
        </p:spPr>
        <p:txBody>
          <a:bodyPr wrap="square" lIns="91440" tIns="45720" rIns="91440" bIns="45720" rtlCol="0" anchor="t">
            <a:spAutoFit/>
          </a:bodyPr>
          <a:lstStyle/>
          <a:p>
            <a:r>
              <a:rPr lang="en-GB" sz="1600">
                <a:latin typeface="Overpass" panose="00000500000000000000" pitchFamily="50" charset="0"/>
                <a:ea typeface="+mn-lt"/>
                <a:cs typeface="+mn-lt"/>
              </a:rPr>
              <a:t>Electricity data from Energy Sparks / Winford Primary School </a:t>
            </a:r>
            <a:endParaRPr lang="en-US" sz="1600">
              <a:latin typeface="Overpass" panose="00000500000000000000" pitchFamily="50" charset="0"/>
            </a:endParaRPr>
          </a:p>
        </p:txBody>
      </p:sp>
      <p:sp>
        <p:nvSpPr>
          <p:cNvPr id="4" name="TextBox 3">
            <a:extLst>
              <a:ext uri="{FF2B5EF4-FFF2-40B4-BE49-F238E27FC236}">
                <a16:creationId xmlns:a16="http://schemas.microsoft.com/office/drawing/2014/main" id="{C24FD390-0E48-218E-5125-314276EA8963}"/>
              </a:ext>
            </a:extLst>
          </p:cNvPr>
          <p:cNvSpPr txBox="1"/>
          <p:nvPr/>
        </p:nvSpPr>
        <p:spPr>
          <a:xfrm>
            <a:off x="432278" y="546291"/>
            <a:ext cx="8422964" cy="707886"/>
          </a:xfrm>
          <a:prstGeom prst="rect">
            <a:avLst/>
          </a:prstGeom>
          <a:noFill/>
        </p:spPr>
        <p:txBody>
          <a:bodyPr wrap="square" rtlCol="0">
            <a:spAutoFit/>
          </a:bodyPr>
          <a:lstStyle/>
          <a:p>
            <a:r>
              <a:rPr lang="en-US" sz="4000" b="1">
                <a:solidFill>
                  <a:schemeClr val="accent1">
                    <a:lumMod val="50000"/>
                  </a:schemeClr>
                </a:solidFill>
                <a:latin typeface="+mj-lt"/>
                <a:ea typeface="La unica" panose="02000000000000000000" pitchFamily="2" charset="0"/>
                <a:cs typeface="Aharoni" panose="02010803020104030203" pitchFamily="2" charset="-79"/>
              </a:rPr>
              <a:t>Energy consumption in schools</a:t>
            </a:r>
          </a:p>
        </p:txBody>
      </p:sp>
      <p:grpSp>
        <p:nvGrpSpPr>
          <p:cNvPr id="5" name="Group 4">
            <a:extLst>
              <a:ext uri="{FF2B5EF4-FFF2-40B4-BE49-F238E27FC236}">
                <a16:creationId xmlns:a16="http://schemas.microsoft.com/office/drawing/2014/main" id="{BCD2E996-F2FF-8C7A-3B23-C2483C9E295D}"/>
              </a:ext>
            </a:extLst>
          </p:cNvPr>
          <p:cNvGrpSpPr>
            <a:grpSpLocks noChangeAspect="1"/>
          </p:cNvGrpSpPr>
          <p:nvPr/>
        </p:nvGrpSpPr>
        <p:grpSpPr>
          <a:xfrm>
            <a:off x="243919" y="6084533"/>
            <a:ext cx="6728381" cy="642332"/>
            <a:chOff x="1767919" y="5379869"/>
            <a:chExt cx="9286425" cy="886538"/>
          </a:xfrm>
        </p:grpSpPr>
        <p:pic>
          <p:nvPicPr>
            <p:cNvPr id="6" name="Picture 5" descr="A blue square with white text&#10;&#10;Description automatically generated">
              <a:extLst>
                <a:ext uri="{FF2B5EF4-FFF2-40B4-BE49-F238E27FC236}">
                  <a16:creationId xmlns:a16="http://schemas.microsoft.com/office/drawing/2014/main" id="{842BF57C-DE84-4DBF-1FF2-D34121E9C4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7" name="Picture 6" descr="A logo for a company&#10;&#10;Description automatically generated">
              <a:extLst>
                <a:ext uri="{FF2B5EF4-FFF2-40B4-BE49-F238E27FC236}">
                  <a16:creationId xmlns:a16="http://schemas.microsoft.com/office/drawing/2014/main" id="{32DCC49A-4553-28A5-82A8-375A9381BA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8" name="Picture 7" descr="A sign with black and yellow text&#10;&#10;Description automatically generated">
              <a:extLst>
                <a:ext uri="{FF2B5EF4-FFF2-40B4-BE49-F238E27FC236}">
                  <a16:creationId xmlns:a16="http://schemas.microsoft.com/office/drawing/2014/main" id="{BC623B13-ABBE-82FA-EE4E-DD42281A83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9" name="Graphic 8">
              <a:extLst>
                <a:ext uri="{FF2B5EF4-FFF2-40B4-BE49-F238E27FC236}">
                  <a16:creationId xmlns:a16="http://schemas.microsoft.com/office/drawing/2014/main" id="{F3A86B06-5C5A-DDC0-056F-55A9ECE4AA2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2946" y="5851270"/>
              <a:ext cx="1361003" cy="332518"/>
            </a:xfrm>
            <a:prstGeom prst="rect">
              <a:avLst/>
            </a:prstGeom>
          </p:spPr>
        </p:pic>
        <p:pic>
          <p:nvPicPr>
            <p:cNvPr id="10" name="Picture 9" descr="A logo for a school property matters&#10;&#10;Description automatically generated">
              <a:extLst>
                <a:ext uri="{FF2B5EF4-FFF2-40B4-BE49-F238E27FC236}">
                  <a16:creationId xmlns:a16="http://schemas.microsoft.com/office/drawing/2014/main" id="{2D7D33D1-1C59-0525-AC50-D9016B0A35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1" name="Picture 10" descr="BM_Logo_72 ppi">
              <a:extLst>
                <a:ext uri="{FF2B5EF4-FFF2-40B4-BE49-F238E27FC236}">
                  <a16:creationId xmlns:a16="http://schemas.microsoft.com/office/drawing/2014/main" id="{EC424C1D-9B21-8866-FE77-69A81B60CE3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2" name="Picture 11" descr="A logo with white text&#10;&#10;Description automatically generated">
              <a:extLst>
                <a:ext uri="{FF2B5EF4-FFF2-40B4-BE49-F238E27FC236}">
                  <a16:creationId xmlns:a16="http://schemas.microsoft.com/office/drawing/2014/main" id="{10A80D13-1D23-C735-89B3-45638AC5DE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339852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8B516F0-C58A-24CF-D1BB-B8C8BD8F02C6}"/>
              </a:ext>
            </a:extLst>
          </p:cNvPr>
          <p:cNvGraphicFramePr/>
          <p:nvPr>
            <p:extLst>
              <p:ext uri="{D42A27DB-BD31-4B8C-83A1-F6EECF244321}">
                <p14:modId xmlns:p14="http://schemas.microsoft.com/office/powerpoint/2010/main" val="571233924"/>
              </p:ext>
            </p:extLst>
          </p:nvPr>
        </p:nvGraphicFramePr>
        <p:xfrm>
          <a:off x="1667888" y="1541067"/>
          <a:ext cx="14780965" cy="5036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6742ADDE-C280-4CD4-9574-303A332743B4}"/>
              </a:ext>
            </a:extLst>
          </p:cNvPr>
          <p:cNvSpPr txBox="1"/>
          <p:nvPr/>
        </p:nvSpPr>
        <p:spPr>
          <a:xfrm>
            <a:off x="-3377254" y="586960"/>
            <a:ext cx="11759323" cy="954107"/>
          </a:xfrm>
          <a:prstGeom prst="rect">
            <a:avLst/>
          </a:prstGeom>
          <a:noFill/>
        </p:spPr>
        <p:txBody>
          <a:bodyPr wrap="square" rtlCol="0">
            <a:spAutoFit/>
          </a:bodyPr>
          <a:lstStyle/>
          <a:p>
            <a:pPr algn="ctr"/>
            <a:r>
              <a:rPr lang="en-US" sz="3200" b="1">
                <a:solidFill>
                  <a:schemeClr val="accent1">
                    <a:lumMod val="50000"/>
                  </a:schemeClr>
                </a:solidFill>
                <a:latin typeface="+mj-lt"/>
                <a:ea typeface="La unica" panose="02000000000000000000" pitchFamily="2" charset="0"/>
                <a:cs typeface="Aharoni" panose="02010803020104030203" pitchFamily="2" charset="-79"/>
              </a:rPr>
              <a:t>The Energy Hierarchy</a:t>
            </a:r>
          </a:p>
          <a:p>
            <a:endParaRPr lang="en-US" sz="2400" b="1">
              <a:highlight>
                <a:srgbClr val="FF503F"/>
              </a:highlight>
              <a:latin typeface="Overpass" panose="00000500000000000000" pitchFamily="50" charset="0"/>
              <a:ea typeface="La unica" panose="02000000000000000000" pitchFamily="2" charset="0"/>
              <a:cs typeface="Aharoni" panose="02010803020104030203" pitchFamily="2" charset="-79"/>
            </a:endParaRPr>
          </a:p>
        </p:txBody>
      </p:sp>
      <p:grpSp>
        <p:nvGrpSpPr>
          <p:cNvPr id="5" name="Group 4">
            <a:extLst>
              <a:ext uri="{FF2B5EF4-FFF2-40B4-BE49-F238E27FC236}">
                <a16:creationId xmlns:a16="http://schemas.microsoft.com/office/drawing/2014/main" id="{F1F74F4F-ECA0-4714-9CB0-3FD9E222848F}"/>
              </a:ext>
            </a:extLst>
          </p:cNvPr>
          <p:cNvGrpSpPr>
            <a:grpSpLocks noChangeAspect="1"/>
          </p:cNvGrpSpPr>
          <p:nvPr/>
        </p:nvGrpSpPr>
        <p:grpSpPr>
          <a:xfrm>
            <a:off x="243919" y="6084533"/>
            <a:ext cx="6728381" cy="642332"/>
            <a:chOff x="1767919" y="5379869"/>
            <a:chExt cx="9286425" cy="886538"/>
          </a:xfrm>
        </p:grpSpPr>
        <p:pic>
          <p:nvPicPr>
            <p:cNvPr id="6" name="Picture 5" descr="A blue square with white text&#10;&#10;Description automatically generated">
              <a:extLst>
                <a:ext uri="{FF2B5EF4-FFF2-40B4-BE49-F238E27FC236}">
                  <a16:creationId xmlns:a16="http://schemas.microsoft.com/office/drawing/2014/main" id="{3B87A474-08A4-1009-F424-93E2E1CCC9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7" name="Picture 6" descr="A logo for a company&#10;&#10;Description automatically generated">
              <a:extLst>
                <a:ext uri="{FF2B5EF4-FFF2-40B4-BE49-F238E27FC236}">
                  <a16:creationId xmlns:a16="http://schemas.microsoft.com/office/drawing/2014/main" id="{AE746A40-3830-6F9F-29F0-653F5683F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8" name="Picture 7" descr="A sign with black and yellow text&#10;&#10;Description automatically generated">
              <a:extLst>
                <a:ext uri="{FF2B5EF4-FFF2-40B4-BE49-F238E27FC236}">
                  <a16:creationId xmlns:a16="http://schemas.microsoft.com/office/drawing/2014/main" id="{5580A8AD-FD60-5F63-A143-99F908198A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9" name="Graphic 8">
              <a:extLst>
                <a:ext uri="{FF2B5EF4-FFF2-40B4-BE49-F238E27FC236}">
                  <a16:creationId xmlns:a16="http://schemas.microsoft.com/office/drawing/2014/main" id="{FD99402B-22B0-EE5B-0713-6C8FAFBAB73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72946" y="5851270"/>
              <a:ext cx="1361003" cy="332518"/>
            </a:xfrm>
            <a:prstGeom prst="rect">
              <a:avLst/>
            </a:prstGeom>
          </p:spPr>
        </p:pic>
        <p:pic>
          <p:nvPicPr>
            <p:cNvPr id="10" name="Picture 9" descr="A logo for a school property matters&#10;&#10;Description automatically generated">
              <a:extLst>
                <a:ext uri="{FF2B5EF4-FFF2-40B4-BE49-F238E27FC236}">
                  <a16:creationId xmlns:a16="http://schemas.microsoft.com/office/drawing/2014/main" id="{5D2438A9-6A86-914B-5B9D-2DC74DD0A1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1" name="Picture 10" descr="BM_Logo_72 ppi">
              <a:extLst>
                <a:ext uri="{FF2B5EF4-FFF2-40B4-BE49-F238E27FC236}">
                  <a16:creationId xmlns:a16="http://schemas.microsoft.com/office/drawing/2014/main" id="{D0011CBE-7F6C-B083-5AC4-B7D24A0D128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2" name="Picture 11" descr="A logo with white text&#10;&#10;Description automatically generated">
              <a:extLst>
                <a:ext uri="{FF2B5EF4-FFF2-40B4-BE49-F238E27FC236}">
                  <a16:creationId xmlns:a16="http://schemas.microsoft.com/office/drawing/2014/main" id="{C12B3BAC-6A1E-9B5C-0C81-6220B1916AD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22140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4496-9FB2-5016-7B27-679EE51A9A20}"/>
              </a:ext>
            </a:extLst>
          </p:cNvPr>
          <p:cNvSpPr>
            <a:spLocks noGrp="1"/>
          </p:cNvSpPr>
          <p:nvPr>
            <p:ph type="title"/>
          </p:nvPr>
        </p:nvSpPr>
        <p:spPr/>
        <p:txBody>
          <a:bodyPr/>
          <a:lstStyle/>
          <a:p>
            <a:r>
              <a:rPr lang="en-GB"/>
              <a:t>Housekeeping</a:t>
            </a:r>
          </a:p>
        </p:txBody>
      </p:sp>
      <p:sp>
        <p:nvSpPr>
          <p:cNvPr id="3" name="Content Placeholder 2">
            <a:extLst>
              <a:ext uri="{FF2B5EF4-FFF2-40B4-BE49-F238E27FC236}">
                <a16:creationId xmlns:a16="http://schemas.microsoft.com/office/drawing/2014/main" id="{9E73DA18-3B23-A4F6-556F-E3346B13EF6A}"/>
              </a:ext>
            </a:extLst>
          </p:cNvPr>
          <p:cNvSpPr>
            <a:spLocks noGrp="1"/>
          </p:cNvSpPr>
          <p:nvPr>
            <p:ph idx="1"/>
          </p:nvPr>
        </p:nvSpPr>
        <p:spPr>
          <a:xfrm>
            <a:off x="838200" y="2141533"/>
            <a:ext cx="10515600" cy="4351338"/>
          </a:xfrm>
        </p:spPr>
        <p:txBody>
          <a:bodyPr>
            <a:normAutofit/>
          </a:bodyPr>
          <a:lstStyle/>
          <a:p>
            <a:pPr>
              <a:lnSpc>
                <a:spcPct val="100000"/>
              </a:lnSpc>
            </a:pPr>
            <a:r>
              <a:rPr lang="en-US" sz="2400">
                <a:solidFill>
                  <a:srgbClr val="2C2E8D"/>
                </a:solidFill>
              </a:rPr>
              <a:t>Please have your cameras on</a:t>
            </a:r>
          </a:p>
          <a:p>
            <a:pPr>
              <a:lnSpc>
                <a:spcPct val="100000"/>
              </a:lnSpc>
            </a:pPr>
            <a:r>
              <a:rPr lang="en-US" sz="2400">
                <a:solidFill>
                  <a:srgbClr val="2C2E8D"/>
                </a:solidFill>
              </a:rPr>
              <a:t>Stay on mute if you’re not talking</a:t>
            </a:r>
          </a:p>
          <a:p>
            <a:pPr>
              <a:lnSpc>
                <a:spcPct val="100000"/>
              </a:lnSpc>
            </a:pPr>
            <a:r>
              <a:rPr lang="en-US" sz="2400">
                <a:solidFill>
                  <a:srgbClr val="2C2E8D"/>
                </a:solidFill>
              </a:rPr>
              <a:t>Pop your hand up if you have a question or comment</a:t>
            </a:r>
          </a:p>
          <a:p>
            <a:pPr>
              <a:lnSpc>
                <a:spcPct val="100000"/>
              </a:lnSpc>
            </a:pPr>
            <a:r>
              <a:rPr lang="en-US" sz="2400">
                <a:solidFill>
                  <a:srgbClr val="2C2E8D"/>
                </a:solidFill>
              </a:rPr>
              <a:t>Use the chat box to interact</a:t>
            </a:r>
          </a:p>
          <a:p>
            <a:pPr>
              <a:lnSpc>
                <a:spcPct val="100000"/>
              </a:lnSpc>
            </a:pPr>
            <a:r>
              <a:rPr lang="en-US" sz="2400">
                <a:solidFill>
                  <a:srgbClr val="2C2E8D"/>
                </a:solidFill>
              </a:rPr>
              <a:t>Join in!</a:t>
            </a:r>
          </a:p>
          <a:p>
            <a:pPr>
              <a:lnSpc>
                <a:spcPct val="100000"/>
              </a:lnSpc>
            </a:pPr>
            <a:r>
              <a:rPr lang="en-US" sz="2400">
                <a:solidFill>
                  <a:srgbClr val="2C2E8D"/>
                </a:solidFill>
              </a:rPr>
              <a:t>All the links and resources, along with a pdf of the slides will be available after the session</a:t>
            </a:r>
          </a:p>
        </p:txBody>
      </p:sp>
      <p:grpSp>
        <p:nvGrpSpPr>
          <p:cNvPr id="4" name="Group 3">
            <a:extLst>
              <a:ext uri="{FF2B5EF4-FFF2-40B4-BE49-F238E27FC236}">
                <a16:creationId xmlns:a16="http://schemas.microsoft.com/office/drawing/2014/main" id="{38A97A2C-8577-FA6D-7BB3-CAC3E2E1CC0F}"/>
              </a:ext>
            </a:extLst>
          </p:cNvPr>
          <p:cNvGrpSpPr>
            <a:grpSpLocks noChangeAspect="1"/>
          </p:cNvGrpSpPr>
          <p:nvPr/>
        </p:nvGrpSpPr>
        <p:grpSpPr>
          <a:xfrm>
            <a:off x="243919" y="6084533"/>
            <a:ext cx="6728381" cy="642332"/>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91B34A63-BBB6-FC53-779F-90DEAA3FD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7F80E21F-BF80-5DA6-EE75-B56B42B3B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AA9885C5-95EE-E1B1-A4A4-38837D3F0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085DB699-1757-A4CE-0F7C-FF8BE8F021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496D9A32-FD51-41ED-5D49-D3B649584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29024035-90C4-987F-C66A-EFC00823129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652ED9A2-06C3-D454-3569-A83F5D3052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389056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B16CF-7C80-61B1-D758-63C597765928}"/>
            </a:ext>
          </a:extLst>
        </p:cNvPr>
        <p:cNvGrpSpPr/>
        <p:nvPr/>
      </p:nvGrpSpPr>
      <p:grpSpPr>
        <a:xfrm>
          <a:off x="0" y="0"/>
          <a:ext cx="0" cy="0"/>
          <a:chOff x="0" y="0"/>
          <a:chExt cx="0" cy="0"/>
        </a:xfrm>
      </p:grpSpPr>
      <p:pic>
        <p:nvPicPr>
          <p:cNvPr id="3" name="Picture 2" descr="What Is the ADKAR Model for Change Management? (2024)">
            <a:extLst>
              <a:ext uri="{FF2B5EF4-FFF2-40B4-BE49-F238E27FC236}">
                <a16:creationId xmlns:a16="http://schemas.microsoft.com/office/drawing/2014/main" id="{8CC25576-B8DC-EF5C-5E80-0B92CBD60286}"/>
              </a:ext>
            </a:extLst>
          </p:cNvPr>
          <p:cNvPicPr>
            <a:picLocks noChangeAspect="1"/>
          </p:cNvPicPr>
          <p:nvPr/>
        </p:nvPicPr>
        <p:blipFill>
          <a:blip r:embed="rId3">
            <a:extLst>
              <a:ext uri="{28A0092B-C50C-407E-A947-70E740481C1C}">
                <a14:useLocalDpi xmlns:a14="http://schemas.microsoft.com/office/drawing/2010/main" val="0"/>
              </a:ext>
            </a:extLst>
          </a:blip>
          <a:srcRect l="4260" t="13235" r="2130" b="-210"/>
          <a:stretch/>
        </p:blipFill>
        <p:spPr bwMode="auto">
          <a:xfrm>
            <a:off x="4917077" y="2086001"/>
            <a:ext cx="6767882" cy="3346885"/>
          </a:xfrm>
          <a:prstGeom prst="rect">
            <a:avLst/>
          </a:prstGeom>
          <a:noFill/>
        </p:spPr>
      </p:pic>
      <p:sp>
        <p:nvSpPr>
          <p:cNvPr id="4" name="Title 1">
            <a:extLst>
              <a:ext uri="{FF2B5EF4-FFF2-40B4-BE49-F238E27FC236}">
                <a16:creationId xmlns:a16="http://schemas.microsoft.com/office/drawing/2014/main" id="{945A61CA-D5FF-01EF-B4CD-F4A01A0C7921}"/>
              </a:ext>
            </a:extLst>
          </p:cNvPr>
          <p:cNvSpPr txBox="1">
            <a:spLocks/>
          </p:cNvSpPr>
          <p:nvPr/>
        </p:nvSpPr>
        <p:spPr>
          <a:xfrm>
            <a:off x="410409" y="373646"/>
            <a:ext cx="10515600" cy="736092"/>
          </a:xfrm>
          <a:prstGeom prst="rect">
            <a:avLst/>
          </a:prstGeom>
        </p:spPr>
        <p:txBody>
          <a:bodyPr vert="horz" lIns="91440" tIns="45720" rIns="91440" bIns="45720" rtlCol="0" anchor="b">
            <a:normAutofit fontScale="92500"/>
          </a:bodyPr>
          <a:lstStyle>
            <a:lvl1pPr algn="ctr" defTabSz="742949" rtl="0" eaLnBrk="1" latinLnBrk="0" hangingPunct="1">
              <a:lnSpc>
                <a:spcPct val="90000"/>
              </a:lnSpc>
              <a:spcBef>
                <a:spcPct val="0"/>
              </a:spcBef>
              <a:buNone/>
              <a:defRPr sz="4875" b="1" kern="1200">
                <a:solidFill>
                  <a:srgbClr val="2C2E8D"/>
                </a:solidFill>
                <a:latin typeface="+mj-lt"/>
                <a:ea typeface="+mj-ea"/>
                <a:cs typeface="+mj-cs"/>
              </a:defRPr>
            </a:lvl1pPr>
          </a:lstStyle>
          <a:p>
            <a:pPr algn="l"/>
            <a:r>
              <a:rPr lang="en-GB" sz="4000">
                <a:solidFill>
                  <a:schemeClr val="accent1">
                    <a:lumMod val="50000"/>
                  </a:schemeClr>
                </a:solidFill>
                <a:cs typeface="Calibri"/>
              </a:rPr>
              <a:t>Energy and Behaviour Change management </a:t>
            </a:r>
          </a:p>
        </p:txBody>
      </p:sp>
      <p:sp>
        <p:nvSpPr>
          <p:cNvPr id="6" name="TextBox 5">
            <a:extLst>
              <a:ext uri="{FF2B5EF4-FFF2-40B4-BE49-F238E27FC236}">
                <a16:creationId xmlns:a16="http://schemas.microsoft.com/office/drawing/2014/main" id="{EFFA51F2-AB8B-AFA3-7C3E-DE388C64867E}"/>
              </a:ext>
            </a:extLst>
          </p:cNvPr>
          <p:cNvSpPr txBox="1"/>
          <p:nvPr/>
        </p:nvSpPr>
        <p:spPr>
          <a:xfrm>
            <a:off x="549841" y="1109738"/>
            <a:ext cx="4054205"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lumMod val="50000"/>
                  </a:schemeClr>
                </a:solidFill>
                <a:latin typeface="+mj-lt"/>
                <a:ea typeface="Open Sans"/>
                <a:cs typeface="Calibri"/>
              </a:rPr>
              <a:t>What is a change management framework?</a:t>
            </a:r>
          </a:p>
          <a:p>
            <a:r>
              <a:rPr lang="en-GB">
                <a:solidFill>
                  <a:schemeClr val="accent1">
                    <a:lumMod val="50000"/>
                  </a:schemeClr>
                </a:solidFill>
                <a:latin typeface="+mj-lt"/>
                <a:ea typeface="Open Sans"/>
                <a:cs typeface="Calibri"/>
              </a:rPr>
              <a:t>When it comes to energy efficiency and consumption, using a CM framework helps the adoption of energy-saving behaviours.</a:t>
            </a:r>
            <a:endParaRPr lang="en-US">
              <a:solidFill>
                <a:schemeClr val="accent1">
                  <a:lumMod val="50000"/>
                </a:schemeClr>
              </a:solidFill>
              <a:latin typeface="+mj-lt"/>
              <a:ea typeface="Open Sans"/>
              <a:cs typeface="Calibri"/>
            </a:endParaRPr>
          </a:p>
          <a:p>
            <a:endParaRPr lang="en-US">
              <a:solidFill>
                <a:schemeClr val="accent1">
                  <a:lumMod val="50000"/>
                </a:schemeClr>
              </a:solidFill>
              <a:latin typeface="+mj-lt"/>
              <a:ea typeface="Open Sans"/>
              <a:cs typeface="Calibri"/>
            </a:endParaRPr>
          </a:p>
          <a:p>
            <a:endParaRPr lang="en-US">
              <a:solidFill>
                <a:schemeClr val="accent1">
                  <a:lumMod val="50000"/>
                </a:schemeClr>
              </a:solidFill>
              <a:latin typeface="+mj-lt"/>
              <a:ea typeface="Open Sans"/>
              <a:cs typeface="Calibri"/>
            </a:endParaRPr>
          </a:p>
          <a:p>
            <a:r>
              <a:rPr lang="en-US" b="1">
                <a:solidFill>
                  <a:schemeClr val="accent1">
                    <a:lumMod val="50000"/>
                  </a:schemeClr>
                </a:solidFill>
                <a:latin typeface="+mj-lt"/>
                <a:ea typeface="Open Sans"/>
                <a:cs typeface="Calibri"/>
              </a:rPr>
              <a:t>What is the ADKAR model?</a:t>
            </a:r>
          </a:p>
          <a:p>
            <a:pPr marL="285750" indent="-285750">
              <a:buFont typeface="Symbol,Sans-Serif"/>
              <a:buChar char="•"/>
            </a:pPr>
            <a:r>
              <a:rPr lang="en-GB">
                <a:solidFill>
                  <a:schemeClr val="accent1">
                    <a:lumMod val="50000"/>
                  </a:schemeClr>
                </a:solidFill>
                <a:latin typeface="+mj-lt"/>
                <a:ea typeface="Open Sans"/>
                <a:cs typeface="Calibri"/>
              </a:rPr>
              <a:t>Provides a holistic and structured approach to successfully embedding energy-saving behaviours </a:t>
            </a:r>
            <a:endParaRPr lang="en-US">
              <a:solidFill>
                <a:schemeClr val="accent1">
                  <a:lumMod val="50000"/>
                </a:schemeClr>
              </a:solidFill>
              <a:latin typeface="+mj-lt"/>
              <a:ea typeface="Open Sans"/>
              <a:cs typeface="Calibri"/>
            </a:endParaRPr>
          </a:p>
          <a:p>
            <a:pPr marL="285750" indent="-285750">
              <a:buFont typeface="Symbol,Sans-Serif"/>
              <a:buChar char="•"/>
            </a:pPr>
            <a:r>
              <a:rPr lang="en-GB">
                <a:solidFill>
                  <a:schemeClr val="accent1">
                    <a:lumMod val="50000"/>
                  </a:schemeClr>
                </a:solidFill>
                <a:latin typeface="+mj-lt"/>
                <a:ea typeface="Open Sans"/>
                <a:cs typeface="Calibri"/>
              </a:rPr>
              <a:t>Engages your community and addresses the human side of change</a:t>
            </a:r>
            <a:endParaRPr lang="en-US">
              <a:solidFill>
                <a:schemeClr val="accent1">
                  <a:lumMod val="50000"/>
                </a:schemeClr>
              </a:solidFill>
              <a:latin typeface="+mj-lt"/>
              <a:ea typeface="Open Sans"/>
              <a:cs typeface="Calibri"/>
            </a:endParaRPr>
          </a:p>
          <a:p>
            <a:pPr marL="285750" indent="-285750">
              <a:buFont typeface="Symbol,Sans-Serif"/>
              <a:buChar char="•"/>
            </a:pPr>
            <a:r>
              <a:rPr lang="en-GB">
                <a:solidFill>
                  <a:schemeClr val="accent1">
                    <a:lumMod val="50000"/>
                  </a:schemeClr>
                </a:solidFill>
                <a:latin typeface="+mj-lt"/>
                <a:ea typeface="Open Sans"/>
                <a:cs typeface="Calibri"/>
              </a:rPr>
              <a:t>Manages resistance</a:t>
            </a:r>
            <a:endParaRPr lang="en-US">
              <a:solidFill>
                <a:schemeClr val="accent1">
                  <a:lumMod val="50000"/>
                </a:schemeClr>
              </a:solidFill>
              <a:latin typeface="+mj-lt"/>
              <a:ea typeface="Open Sans"/>
              <a:cs typeface="Calibri"/>
            </a:endParaRPr>
          </a:p>
          <a:p>
            <a:pPr marL="285750" indent="-285750">
              <a:buFont typeface="Symbol,Sans-Serif"/>
              <a:buChar char="•"/>
            </a:pPr>
            <a:r>
              <a:rPr lang="en-GB">
                <a:solidFill>
                  <a:schemeClr val="accent1">
                    <a:lumMod val="50000"/>
                  </a:schemeClr>
                </a:solidFill>
                <a:latin typeface="+mj-lt"/>
                <a:ea typeface="Open Sans"/>
                <a:cs typeface="Calibri"/>
              </a:rPr>
              <a:t>Supports communication</a:t>
            </a:r>
            <a:endParaRPr lang="en-US">
              <a:solidFill>
                <a:schemeClr val="accent1">
                  <a:lumMod val="50000"/>
                </a:schemeClr>
              </a:solidFill>
              <a:latin typeface="+mj-lt"/>
              <a:ea typeface="Open Sans"/>
              <a:cs typeface="Calibri"/>
            </a:endParaRPr>
          </a:p>
          <a:p>
            <a:pPr marL="285750" indent="-285750">
              <a:buFont typeface="Symbol,Sans-Serif"/>
              <a:buChar char="•"/>
            </a:pPr>
            <a:r>
              <a:rPr lang="en-GB">
                <a:solidFill>
                  <a:schemeClr val="accent1">
                    <a:lumMod val="50000"/>
                  </a:schemeClr>
                </a:solidFill>
                <a:latin typeface="+mj-lt"/>
                <a:ea typeface="Open Sans"/>
                <a:cs typeface="Calibri"/>
              </a:rPr>
              <a:t>Facilitates continuous improvement</a:t>
            </a:r>
            <a:endParaRPr lang="en-US">
              <a:solidFill>
                <a:schemeClr val="accent1">
                  <a:lumMod val="50000"/>
                </a:schemeClr>
              </a:solidFill>
              <a:latin typeface="+mj-lt"/>
              <a:ea typeface="Open Sans"/>
              <a:cs typeface="Calibri"/>
            </a:endParaRPr>
          </a:p>
          <a:p>
            <a:endParaRPr lang="en-US" b="1">
              <a:latin typeface="Calibri"/>
              <a:ea typeface="Open Sans"/>
              <a:cs typeface="Calibri"/>
            </a:endParaRPr>
          </a:p>
        </p:txBody>
      </p:sp>
      <p:grpSp>
        <p:nvGrpSpPr>
          <p:cNvPr id="2" name="Group 1">
            <a:extLst>
              <a:ext uri="{FF2B5EF4-FFF2-40B4-BE49-F238E27FC236}">
                <a16:creationId xmlns:a16="http://schemas.microsoft.com/office/drawing/2014/main" id="{52645AFF-065F-B1CE-5579-0174C3CF2DB5}"/>
              </a:ext>
            </a:extLst>
          </p:cNvPr>
          <p:cNvGrpSpPr>
            <a:grpSpLocks noChangeAspect="1"/>
          </p:cNvGrpSpPr>
          <p:nvPr/>
        </p:nvGrpSpPr>
        <p:grpSpPr>
          <a:xfrm>
            <a:off x="4502326" y="6225232"/>
            <a:ext cx="5427738" cy="518165"/>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A88F9FBE-2F06-6713-CC2B-23E93D020A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7" name="Picture 6" descr="A logo for a company&#10;&#10;Description automatically generated">
              <a:extLst>
                <a:ext uri="{FF2B5EF4-FFF2-40B4-BE49-F238E27FC236}">
                  <a16:creationId xmlns:a16="http://schemas.microsoft.com/office/drawing/2014/main" id="{B48D6B4D-70C2-4D82-26CB-21A0C48A9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8" name="Picture 7" descr="A sign with black and yellow text&#10;&#10;Description automatically generated">
              <a:extLst>
                <a:ext uri="{FF2B5EF4-FFF2-40B4-BE49-F238E27FC236}">
                  <a16:creationId xmlns:a16="http://schemas.microsoft.com/office/drawing/2014/main" id="{808CC35D-4FFC-7478-3352-342D9656A0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9" name="Graphic 8">
              <a:extLst>
                <a:ext uri="{FF2B5EF4-FFF2-40B4-BE49-F238E27FC236}">
                  <a16:creationId xmlns:a16="http://schemas.microsoft.com/office/drawing/2014/main" id="{17804C9F-D77E-05E4-68F0-5E3A27171E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2946" y="5851270"/>
              <a:ext cx="1361003" cy="332518"/>
            </a:xfrm>
            <a:prstGeom prst="rect">
              <a:avLst/>
            </a:prstGeom>
          </p:spPr>
        </p:pic>
        <p:pic>
          <p:nvPicPr>
            <p:cNvPr id="10" name="Picture 9" descr="A logo for a school property matters&#10;&#10;Description automatically generated">
              <a:extLst>
                <a:ext uri="{FF2B5EF4-FFF2-40B4-BE49-F238E27FC236}">
                  <a16:creationId xmlns:a16="http://schemas.microsoft.com/office/drawing/2014/main" id="{51B377E1-2112-1DC4-C6A2-D15055F88DB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1" name="Picture 10" descr="BM_Logo_72 ppi">
              <a:extLst>
                <a:ext uri="{FF2B5EF4-FFF2-40B4-BE49-F238E27FC236}">
                  <a16:creationId xmlns:a16="http://schemas.microsoft.com/office/drawing/2014/main" id="{A6F73C71-7B71-8F50-1674-8385A6EB6C3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2" name="Picture 11" descr="A logo with white text&#10;&#10;Description automatically generated">
              <a:extLst>
                <a:ext uri="{FF2B5EF4-FFF2-40B4-BE49-F238E27FC236}">
                  <a16:creationId xmlns:a16="http://schemas.microsoft.com/office/drawing/2014/main" id="{3B78A85E-387E-EFD5-4722-9D3733CB65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353716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B16CF-7C80-61B1-D758-63C5977659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5A61CA-D5FF-01EF-B4CD-F4A01A0C7921}"/>
              </a:ext>
            </a:extLst>
          </p:cNvPr>
          <p:cNvSpPr txBox="1">
            <a:spLocks/>
          </p:cNvSpPr>
          <p:nvPr/>
        </p:nvSpPr>
        <p:spPr>
          <a:xfrm>
            <a:off x="507522" y="494523"/>
            <a:ext cx="10515600" cy="736092"/>
          </a:xfrm>
          <a:prstGeom prst="rect">
            <a:avLst/>
          </a:prstGeom>
        </p:spPr>
        <p:txBody>
          <a:bodyPr vert="horz" lIns="91440" tIns="45720" rIns="91440" bIns="45720" rtlCol="0" anchor="b">
            <a:normAutofit/>
          </a:bodyPr>
          <a:lstStyle>
            <a:lvl1pPr algn="ctr" defTabSz="742949" rtl="0" eaLnBrk="1" latinLnBrk="0" hangingPunct="1">
              <a:lnSpc>
                <a:spcPct val="90000"/>
              </a:lnSpc>
              <a:spcBef>
                <a:spcPct val="0"/>
              </a:spcBef>
              <a:buNone/>
              <a:defRPr sz="4875" b="1" kern="1200">
                <a:solidFill>
                  <a:srgbClr val="2C2E8D"/>
                </a:solidFill>
                <a:latin typeface="+mj-lt"/>
                <a:ea typeface="+mj-ea"/>
                <a:cs typeface="+mj-cs"/>
              </a:defRPr>
            </a:lvl1pPr>
          </a:lstStyle>
          <a:p>
            <a:pPr algn="l"/>
            <a:r>
              <a:rPr lang="en-GB" sz="4000">
                <a:solidFill>
                  <a:schemeClr val="accent1">
                    <a:lumMod val="50000"/>
                  </a:schemeClr>
                </a:solidFill>
                <a:cs typeface="Calibri"/>
              </a:rPr>
              <a:t>Behaviour Change: Awareness </a:t>
            </a:r>
          </a:p>
        </p:txBody>
      </p:sp>
      <p:sp>
        <p:nvSpPr>
          <p:cNvPr id="6" name="TextBox 5">
            <a:extLst>
              <a:ext uri="{FF2B5EF4-FFF2-40B4-BE49-F238E27FC236}">
                <a16:creationId xmlns:a16="http://schemas.microsoft.com/office/drawing/2014/main" id="{EFFA51F2-AB8B-AFA3-7C3E-DE388C64867E}"/>
              </a:ext>
            </a:extLst>
          </p:cNvPr>
          <p:cNvSpPr txBox="1"/>
          <p:nvPr/>
        </p:nvSpPr>
        <p:spPr>
          <a:xfrm>
            <a:off x="590408" y="1470463"/>
            <a:ext cx="7912585"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lumMod val="50000"/>
                  </a:schemeClr>
                </a:solidFill>
                <a:latin typeface="+mj-lt"/>
                <a:ea typeface="Open Sans"/>
                <a:cs typeface="Calibri"/>
              </a:rPr>
              <a:t>Reflect on: </a:t>
            </a:r>
            <a:endParaRPr lang="en-US">
              <a:solidFill>
                <a:schemeClr val="accent1">
                  <a:lumMod val="50000"/>
                </a:schemeClr>
              </a:solidFill>
              <a:latin typeface="+mj-lt"/>
              <a:ea typeface="Open Sans"/>
              <a:cs typeface="Calibri"/>
            </a:endParaRPr>
          </a:p>
          <a:p>
            <a:pPr marL="285750" indent="-285750">
              <a:buFont typeface="Arial"/>
              <a:buChar char="•"/>
            </a:pPr>
            <a:r>
              <a:rPr lang="en-GB">
                <a:solidFill>
                  <a:schemeClr val="accent1">
                    <a:lumMod val="50000"/>
                  </a:schemeClr>
                </a:solidFill>
                <a:latin typeface="+mj-lt"/>
                <a:ea typeface="Open Sans"/>
                <a:cs typeface="Calibri"/>
              </a:rPr>
              <a:t>Do your staff and learners know that you have a target to reduce energy use?</a:t>
            </a:r>
          </a:p>
          <a:p>
            <a:pPr marL="285750" indent="-285750">
              <a:buFont typeface="Arial"/>
              <a:buChar char="•"/>
            </a:pPr>
            <a:r>
              <a:rPr lang="en-GB">
                <a:solidFill>
                  <a:schemeClr val="accent1">
                    <a:lumMod val="50000"/>
                  </a:schemeClr>
                </a:solidFill>
                <a:latin typeface="+mj-lt"/>
                <a:ea typeface="Open Sans"/>
                <a:cs typeface="Calibri"/>
              </a:rPr>
              <a:t>Do your staff and learners know what they are expected to do, to save energy?</a:t>
            </a:r>
          </a:p>
          <a:p>
            <a:pPr marL="285750" indent="-285750">
              <a:buFont typeface="Arial"/>
              <a:buChar char="•"/>
            </a:pPr>
            <a:r>
              <a:rPr lang="en-GB">
                <a:solidFill>
                  <a:schemeClr val="accent1">
                    <a:lumMod val="50000"/>
                  </a:schemeClr>
                </a:solidFill>
                <a:latin typeface="+mj-lt"/>
                <a:ea typeface="Open Sans"/>
                <a:cs typeface="Calibri"/>
              </a:rPr>
              <a:t>Do you staff and leaners receive prompts to save energy?</a:t>
            </a:r>
            <a:endParaRPr lang="en-US">
              <a:solidFill>
                <a:schemeClr val="accent1">
                  <a:lumMod val="50000"/>
                </a:schemeClr>
              </a:solidFill>
              <a:latin typeface="+mj-lt"/>
              <a:ea typeface="Open Sans"/>
              <a:cs typeface="Calibri"/>
            </a:endParaRPr>
          </a:p>
          <a:p>
            <a:endParaRPr lang="en-GB">
              <a:solidFill>
                <a:schemeClr val="accent1">
                  <a:lumMod val="50000"/>
                </a:schemeClr>
              </a:solidFill>
              <a:latin typeface="+mj-lt"/>
              <a:ea typeface="Open Sans"/>
              <a:cs typeface="Calibri"/>
            </a:endParaRPr>
          </a:p>
          <a:p>
            <a:endParaRPr lang="en-GB">
              <a:solidFill>
                <a:schemeClr val="accent1">
                  <a:lumMod val="50000"/>
                </a:schemeClr>
              </a:solidFill>
              <a:latin typeface="+mj-lt"/>
              <a:ea typeface="Open Sans"/>
              <a:cs typeface="Calibri"/>
            </a:endParaRPr>
          </a:p>
          <a:p>
            <a:endParaRPr lang="en-US">
              <a:solidFill>
                <a:schemeClr val="accent1">
                  <a:lumMod val="50000"/>
                </a:schemeClr>
              </a:solidFill>
              <a:latin typeface="+mj-lt"/>
              <a:ea typeface="Open Sans"/>
              <a:cs typeface="Calibri"/>
            </a:endParaRPr>
          </a:p>
          <a:p>
            <a:r>
              <a:rPr lang="en-US" b="1">
                <a:solidFill>
                  <a:schemeClr val="accent1">
                    <a:lumMod val="50000"/>
                  </a:schemeClr>
                </a:solidFill>
                <a:latin typeface="+mj-lt"/>
                <a:ea typeface="Open Sans"/>
                <a:cs typeface="Calibri"/>
              </a:rPr>
              <a:t>How do you increase awareness?</a:t>
            </a:r>
          </a:p>
          <a:p>
            <a:pPr marL="171450" indent="-171450">
              <a:buFont typeface="Arial"/>
              <a:buChar char="•"/>
            </a:pPr>
            <a:r>
              <a:rPr lang="en-GB">
                <a:solidFill>
                  <a:schemeClr val="accent1">
                    <a:lumMod val="50000"/>
                  </a:schemeClr>
                </a:solidFill>
                <a:latin typeface="+mj-lt"/>
                <a:ea typeface="Open Sans"/>
                <a:cs typeface="Calibri"/>
              </a:rPr>
              <a:t>Visible leadership</a:t>
            </a:r>
          </a:p>
          <a:p>
            <a:pPr marL="171450" indent="-171450">
              <a:buFont typeface="Arial"/>
              <a:buChar char="•"/>
            </a:pPr>
            <a:r>
              <a:rPr lang="en-GB">
                <a:solidFill>
                  <a:schemeClr val="accent1">
                    <a:lumMod val="50000"/>
                  </a:schemeClr>
                </a:solidFill>
                <a:latin typeface="+mj-lt"/>
                <a:ea typeface="Open Sans"/>
                <a:cs typeface="Calibri"/>
              </a:rPr>
              <a:t>Champions of initiatives </a:t>
            </a:r>
          </a:p>
          <a:p>
            <a:pPr marL="171450" indent="-171450">
              <a:buFont typeface="Arial"/>
              <a:buChar char="•"/>
            </a:pPr>
            <a:r>
              <a:rPr lang="en-GB">
                <a:solidFill>
                  <a:schemeClr val="accent1">
                    <a:lumMod val="50000"/>
                  </a:schemeClr>
                </a:solidFill>
                <a:latin typeface="+mj-lt"/>
                <a:ea typeface="Open Sans"/>
                <a:cs typeface="Calibri"/>
              </a:rPr>
              <a:t>Visibility of energy use and any reduction targets</a:t>
            </a:r>
          </a:p>
          <a:p>
            <a:pPr marL="171450" indent="-171450">
              <a:buFont typeface="Arial"/>
              <a:buChar char="•"/>
            </a:pPr>
            <a:r>
              <a:rPr lang="en-GB">
                <a:solidFill>
                  <a:schemeClr val="accent1">
                    <a:lumMod val="50000"/>
                  </a:schemeClr>
                </a:solidFill>
                <a:latin typeface="+mj-lt"/>
                <a:ea typeface="Open Sans"/>
                <a:cs typeface="Calibri"/>
              </a:rPr>
              <a:t>Dialogue: ask staff and leaners for their views, gauge their support, collect ideas</a:t>
            </a:r>
          </a:p>
          <a:p>
            <a:pPr marL="171450" indent="-171450">
              <a:buFont typeface="Arial"/>
              <a:buChar char="•"/>
            </a:pPr>
            <a:r>
              <a:rPr lang="en-GB">
                <a:solidFill>
                  <a:schemeClr val="accent1">
                    <a:lumMod val="50000"/>
                  </a:schemeClr>
                </a:solidFill>
                <a:latin typeface="+mj-lt"/>
                <a:ea typeface="Open Sans"/>
                <a:cs typeface="Calibri"/>
              </a:rPr>
              <a:t>Use local or national campaigns</a:t>
            </a:r>
          </a:p>
          <a:p>
            <a:pPr marL="285750" indent="-285750">
              <a:buFont typeface="Arial"/>
              <a:buChar char="•"/>
            </a:pPr>
            <a:endParaRPr lang="en-US" b="1">
              <a:latin typeface="Calibri"/>
              <a:ea typeface="Open Sans"/>
              <a:cs typeface="Calibri"/>
            </a:endParaRPr>
          </a:p>
        </p:txBody>
      </p:sp>
      <p:graphicFrame>
        <p:nvGraphicFramePr>
          <p:cNvPr id="5" name="Table 4">
            <a:extLst>
              <a:ext uri="{FF2B5EF4-FFF2-40B4-BE49-F238E27FC236}">
                <a16:creationId xmlns:a16="http://schemas.microsoft.com/office/drawing/2014/main" id="{91C8603B-1DAB-CC6F-8D81-2AED0EEFF03A}"/>
              </a:ext>
            </a:extLst>
          </p:cNvPr>
          <p:cNvGraphicFramePr>
            <a:graphicFrameLocks noGrp="1"/>
          </p:cNvGraphicFramePr>
          <p:nvPr>
            <p:extLst>
              <p:ext uri="{D42A27DB-BD31-4B8C-83A1-F6EECF244321}">
                <p14:modId xmlns:p14="http://schemas.microsoft.com/office/powerpoint/2010/main" val="3329730876"/>
              </p:ext>
            </p:extLst>
          </p:nvPr>
        </p:nvGraphicFramePr>
        <p:xfrm>
          <a:off x="8599713" y="2019904"/>
          <a:ext cx="2857500" cy="3848100"/>
        </p:xfrm>
        <a:graphic>
          <a:graphicData uri="http://schemas.openxmlformats.org/drawingml/2006/table">
            <a:tbl>
              <a:tblPr bandRow="1">
                <a:tableStyleId>{5C22544A-7EE6-4342-B048-85BDC9FD1C3A}</a:tableStyleId>
              </a:tblPr>
              <a:tblGrid>
                <a:gridCol w="2857500">
                  <a:extLst>
                    <a:ext uri="{9D8B030D-6E8A-4147-A177-3AD203B41FA5}">
                      <a16:colId xmlns:a16="http://schemas.microsoft.com/office/drawing/2014/main" val="752787293"/>
                    </a:ext>
                  </a:extLst>
                </a:gridCol>
              </a:tblGrid>
              <a:tr h="1885950">
                <a:tc>
                  <a:txBody>
                    <a:bodyPr/>
                    <a:lstStyle/>
                    <a:p>
                      <a:pPr rtl="0" fontAlgn="base">
                        <a:lnSpc>
                          <a:spcPts val="1350"/>
                        </a:lnSpc>
                      </a:pPr>
                      <a:endParaRPr lang="en-GB" sz="1100">
                        <a:effectLst/>
                        <a:latin typeface="Calibri"/>
                      </a:endParaRPr>
                    </a:p>
                    <a:p>
                      <a:pPr rtl="0" fontAlgn="base">
                        <a:lnSpc>
                          <a:spcPts val="1350"/>
                        </a:lnSpc>
                      </a:pPr>
                      <a:endParaRPr lang="en-GB">
                        <a:effectLst/>
                        <a:latin typeface="Calibri"/>
                      </a:endParaRPr>
                    </a:p>
                    <a:p>
                      <a:pPr algn="ctr" rtl="0" fontAlgn="base">
                        <a:lnSpc>
                          <a:spcPts val="3075"/>
                        </a:lnSpc>
                      </a:pPr>
                      <a:r>
                        <a:rPr lang="en-GB" sz="2500">
                          <a:effectLst/>
                          <a:latin typeface="Calibri"/>
                        </a:rPr>
                        <a:t>STOP LEAVING YOUR MONITORS ON!! </a:t>
                      </a:r>
                      <a:endParaRPr lang="en-GB">
                        <a:effectLst/>
                        <a:latin typeface="Calibri"/>
                      </a:endParaRPr>
                    </a:p>
                    <a:p>
                      <a:pPr algn="ctr" rtl="0" fontAlgn="base">
                        <a:lnSpc>
                          <a:spcPts val="1500"/>
                        </a:lnSpc>
                      </a:pPr>
                      <a:r>
                        <a:rPr lang="en-GB" sz="1100">
                          <a:effectLst/>
                          <a:latin typeface="Segoe UI Emoji"/>
                        </a:rPr>
                        <a:t>☹ </a:t>
                      </a:r>
                      <a:endParaRPr lang="en-GB">
                        <a:effectLst/>
                        <a:latin typeface="Segoe UI Emoji"/>
                      </a:endParaRPr>
                    </a:p>
                    <a:p>
                      <a:pPr rtl="0" fontAlgn="base">
                        <a:lnSpc>
                          <a:spcPts val="1350"/>
                        </a:lnSpc>
                      </a:pPr>
                      <a:endParaRPr lang="en-GB">
                        <a:effectLst/>
                        <a:latin typeface="Calibri"/>
                      </a:endParaRPr>
                    </a:p>
                  </a:txBody>
                  <a:tcPr marL="66675" marR="66675">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solidFill>
                      <a:srgbClr val="FF0000"/>
                    </a:solidFill>
                  </a:tcPr>
                </a:tc>
                <a:extLst>
                  <a:ext uri="{0D108BD9-81ED-4DB2-BD59-A6C34878D82A}">
                    <a16:rowId xmlns:a16="http://schemas.microsoft.com/office/drawing/2014/main" val="972888518"/>
                  </a:ext>
                </a:extLst>
              </a:tr>
              <a:tr h="1962150">
                <a:tc>
                  <a:txBody>
                    <a:bodyPr/>
                    <a:lstStyle/>
                    <a:p>
                      <a:pPr lvl="0" algn="ctr">
                        <a:lnSpc>
                          <a:spcPts val="1350"/>
                        </a:lnSpc>
                        <a:buNone/>
                      </a:pPr>
                      <a:r>
                        <a:rPr lang="en-GB" sz="1100" b="0" i="0" u="none" strike="noStrike" noProof="0">
                          <a:solidFill>
                            <a:srgbClr val="000000"/>
                          </a:solidFill>
                          <a:effectLst/>
                          <a:latin typeface="Calibri"/>
                        </a:rPr>
                        <a:t>A </a:t>
                      </a:r>
                      <a:r>
                        <a:rPr lang="en-GB" sz="1100" b="1" i="0" u="none" strike="noStrike" noProof="0">
                          <a:solidFill>
                            <a:srgbClr val="000000"/>
                          </a:solidFill>
                          <a:effectLst/>
                          <a:latin typeface="Calibri"/>
                        </a:rPr>
                        <a:t>BIG</a:t>
                      </a:r>
                      <a:r>
                        <a:rPr lang="en-GB" sz="1100" b="0" i="0" u="none" strike="noStrike" noProof="0">
                          <a:solidFill>
                            <a:srgbClr val="000000"/>
                          </a:solidFill>
                          <a:effectLst/>
                          <a:latin typeface="Calibri"/>
                        </a:rPr>
                        <a:t> thank you for switching your monitor off at the end of the day. </a:t>
                      </a:r>
                    </a:p>
                    <a:p>
                      <a:pPr lvl="0" algn="ctr">
                        <a:lnSpc>
                          <a:spcPts val="1350"/>
                        </a:lnSpc>
                        <a:buNone/>
                      </a:pPr>
                      <a:endParaRPr lang="en-GB" sz="1100" b="0" i="0" u="none" strike="noStrike" noProof="0">
                        <a:solidFill>
                          <a:srgbClr val="000000"/>
                        </a:solidFill>
                        <a:effectLst/>
                        <a:latin typeface="Calibri"/>
                      </a:endParaRPr>
                    </a:p>
                    <a:p>
                      <a:pPr lvl="0" algn="ctr">
                        <a:lnSpc>
                          <a:spcPts val="1350"/>
                        </a:lnSpc>
                        <a:buNone/>
                      </a:pPr>
                      <a:r>
                        <a:rPr lang="en-GB" sz="1100" b="0" i="0" u="none" strike="noStrike" noProof="0">
                          <a:solidFill>
                            <a:srgbClr val="000000"/>
                          </a:solidFill>
                          <a:effectLst/>
                          <a:latin typeface="Calibri"/>
                        </a:rPr>
                        <a:t>90% of our staff and learners switch off monitors when not at their desk. </a:t>
                      </a:r>
                    </a:p>
                    <a:p>
                      <a:pPr lvl="0" algn="ctr">
                        <a:lnSpc>
                          <a:spcPts val="1350"/>
                        </a:lnSpc>
                        <a:buNone/>
                      </a:pPr>
                      <a:endParaRPr lang="en-GB" sz="1100" b="0" i="0" u="none" strike="noStrike" noProof="0">
                        <a:solidFill>
                          <a:srgbClr val="000000"/>
                        </a:solidFill>
                        <a:effectLst/>
                        <a:latin typeface="Calibri"/>
                      </a:endParaRPr>
                    </a:p>
                    <a:p>
                      <a:pPr lvl="0" algn="ctr">
                        <a:lnSpc>
                          <a:spcPts val="1350"/>
                        </a:lnSpc>
                        <a:buNone/>
                      </a:pPr>
                      <a:r>
                        <a:rPr lang="en-GB" sz="1100" b="0" i="0" u="none" strike="noStrike" noProof="0">
                          <a:solidFill>
                            <a:srgbClr val="000000"/>
                          </a:solidFill>
                          <a:effectLst/>
                          <a:latin typeface="Calibri"/>
                        </a:rPr>
                        <a:t>Last year you helped us to save ~69 tonnes of CO₂ through our 2022 Easter switch-off campaign! *</a:t>
                      </a:r>
                    </a:p>
                    <a:p>
                      <a:pPr lvl="0" algn="ctr">
                        <a:lnSpc>
                          <a:spcPts val="1350"/>
                        </a:lnSpc>
                        <a:buNone/>
                      </a:pPr>
                      <a:r>
                        <a:rPr lang="en-GB" sz="1100" b="0" i="0" u="none" strike="noStrike" noProof="0">
                          <a:solidFill>
                            <a:srgbClr val="000000"/>
                          </a:solidFill>
                          <a:effectLst/>
                          <a:latin typeface="Segoe UI Emoji"/>
                        </a:rPr>
                        <a:t>😊</a:t>
                      </a:r>
                      <a:r>
                        <a:rPr lang="en-GB" sz="1100" b="0" i="0" u="none" strike="noStrike" noProof="0">
                          <a:solidFill>
                            <a:srgbClr val="000000"/>
                          </a:solidFill>
                          <a:effectLst/>
                          <a:latin typeface="Calibri"/>
                        </a:rPr>
                        <a:t>  </a:t>
                      </a:r>
                      <a:endParaRPr lang="en-GB"/>
                    </a:p>
                  </a:txBody>
                  <a:tcPr marL="66674" marR="66674">
                    <a:lnL w="9524">
                      <a:solidFill>
                        <a:schemeClr val="bg1"/>
                      </a:solidFill>
                    </a:lnL>
                    <a:lnR w="9524">
                      <a:solidFill>
                        <a:schemeClr val="bg1"/>
                      </a:solidFill>
                    </a:lnR>
                    <a:lnT w="9525" cap="flat" cmpd="sng" algn="ctr">
                      <a:solidFill>
                        <a:schemeClr val="bg1"/>
                      </a:solidFill>
                      <a:prstDash val="solid"/>
                      <a:round/>
                      <a:headEnd type="none" w="med" len="med"/>
                      <a:tailEnd type="none" w="med" len="med"/>
                    </a:lnT>
                    <a:lnB w="9524">
                      <a:solidFill>
                        <a:schemeClr val="bg1"/>
                      </a:solidFill>
                    </a:lnB>
                    <a:solidFill>
                      <a:srgbClr val="00B0F0"/>
                    </a:solidFill>
                  </a:tcPr>
                </a:tc>
                <a:extLst>
                  <a:ext uri="{0D108BD9-81ED-4DB2-BD59-A6C34878D82A}">
                    <a16:rowId xmlns:a16="http://schemas.microsoft.com/office/drawing/2014/main" val="1375988094"/>
                  </a:ext>
                </a:extLst>
              </a:tr>
            </a:tbl>
          </a:graphicData>
        </a:graphic>
      </p:graphicFrame>
      <p:sp>
        <p:nvSpPr>
          <p:cNvPr id="7" name="TextBox 6">
            <a:extLst>
              <a:ext uri="{FF2B5EF4-FFF2-40B4-BE49-F238E27FC236}">
                <a16:creationId xmlns:a16="http://schemas.microsoft.com/office/drawing/2014/main" id="{0A6A16C8-5055-3484-EE15-889AF75552ED}"/>
              </a:ext>
            </a:extLst>
          </p:cNvPr>
          <p:cNvSpPr txBox="1"/>
          <p:nvPr/>
        </p:nvSpPr>
        <p:spPr>
          <a:xfrm>
            <a:off x="2595940" y="5884021"/>
            <a:ext cx="912948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latin typeface="Calibri"/>
              </a:rPr>
              <a:t>*Source:  University College London, 2022 https://www.ucl.ac.uk/sustainable/news/2022/may/easter-switch-2022-how-much-carbon-we-saved</a:t>
            </a:r>
            <a:r>
              <a:rPr lang="en-US" sz="1100">
                <a:latin typeface="Calibri"/>
                <a:cs typeface="Calibri"/>
              </a:rPr>
              <a:t> </a:t>
            </a:r>
            <a:endParaRPr lang="en-US"/>
          </a:p>
        </p:txBody>
      </p:sp>
      <p:sp>
        <p:nvSpPr>
          <p:cNvPr id="8" name="TextBox 7">
            <a:extLst>
              <a:ext uri="{FF2B5EF4-FFF2-40B4-BE49-F238E27FC236}">
                <a16:creationId xmlns:a16="http://schemas.microsoft.com/office/drawing/2014/main" id="{023D7DB4-1CDE-1796-2199-8EFDDF8570C0}"/>
              </a:ext>
            </a:extLst>
          </p:cNvPr>
          <p:cNvSpPr txBox="1"/>
          <p:nvPr/>
        </p:nvSpPr>
        <p:spPr>
          <a:xfrm>
            <a:off x="8594877" y="1531257"/>
            <a:ext cx="309396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a:ea typeface="Open Sans"/>
                <a:cs typeface="Open Sans"/>
              </a:rPr>
              <a:t>Positive communication</a:t>
            </a:r>
            <a:endParaRPr lang="en-US" b="1">
              <a:ea typeface="Open Sans"/>
              <a:cs typeface="Open Sans"/>
            </a:endParaRPr>
          </a:p>
        </p:txBody>
      </p:sp>
      <p:grpSp>
        <p:nvGrpSpPr>
          <p:cNvPr id="2" name="Group 1">
            <a:extLst>
              <a:ext uri="{FF2B5EF4-FFF2-40B4-BE49-F238E27FC236}">
                <a16:creationId xmlns:a16="http://schemas.microsoft.com/office/drawing/2014/main" id="{05751815-6BAA-6C54-00CB-C2D651CF758A}"/>
              </a:ext>
            </a:extLst>
          </p:cNvPr>
          <p:cNvGrpSpPr>
            <a:grpSpLocks noChangeAspect="1"/>
          </p:cNvGrpSpPr>
          <p:nvPr/>
        </p:nvGrpSpPr>
        <p:grpSpPr>
          <a:xfrm>
            <a:off x="243919" y="6084533"/>
            <a:ext cx="6728381" cy="642332"/>
            <a:chOff x="1767919" y="5379869"/>
            <a:chExt cx="9286425" cy="886538"/>
          </a:xfrm>
        </p:grpSpPr>
        <p:pic>
          <p:nvPicPr>
            <p:cNvPr id="3" name="Picture 2" descr="A blue square with white text&#10;&#10;Description automatically generated">
              <a:extLst>
                <a:ext uri="{FF2B5EF4-FFF2-40B4-BE49-F238E27FC236}">
                  <a16:creationId xmlns:a16="http://schemas.microsoft.com/office/drawing/2014/main" id="{E66743DC-26E6-88CE-1AFE-D956443FB4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9" name="Picture 8" descr="A logo for a company&#10;&#10;Description automatically generated">
              <a:extLst>
                <a:ext uri="{FF2B5EF4-FFF2-40B4-BE49-F238E27FC236}">
                  <a16:creationId xmlns:a16="http://schemas.microsoft.com/office/drawing/2014/main" id="{7574F886-2DCB-0995-93ED-CF229ADAC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0" name="Picture 9" descr="A sign with black and yellow text&#10;&#10;Description automatically generated">
              <a:extLst>
                <a:ext uri="{FF2B5EF4-FFF2-40B4-BE49-F238E27FC236}">
                  <a16:creationId xmlns:a16="http://schemas.microsoft.com/office/drawing/2014/main" id="{4E1B8F85-1F49-A012-9B7C-ED110AD770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1" name="Graphic 10">
              <a:extLst>
                <a:ext uri="{FF2B5EF4-FFF2-40B4-BE49-F238E27FC236}">
                  <a16:creationId xmlns:a16="http://schemas.microsoft.com/office/drawing/2014/main" id="{4D614317-3BD4-E1FF-9287-F55C045331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12" name="Picture 11" descr="A logo for a school property matters&#10;&#10;Description automatically generated">
              <a:extLst>
                <a:ext uri="{FF2B5EF4-FFF2-40B4-BE49-F238E27FC236}">
                  <a16:creationId xmlns:a16="http://schemas.microsoft.com/office/drawing/2014/main" id="{80F4DC3C-DCE8-21DD-5303-79EECC417F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3" name="Picture 12" descr="BM_Logo_72 ppi">
              <a:extLst>
                <a:ext uri="{FF2B5EF4-FFF2-40B4-BE49-F238E27FC236}">
                  <a16:creationId xmlns:a16="http://schemas.microsoft.com/office/drawing/2014/main" id="{935F5A6F-CE1C-2A6F-583D-8190BAB89FA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4" name="Picture 13" descr="A logo with white text&#10;&#10;Description automatically generated">
              <a:extLst>
                <a:ext uri="{FF2B5EF4-FFF2-40B4-BE49-F238E27FC236}">
                  <a16:creationId xmlns:a16="http://schemas.microsoft.com/office/drawing/2014/main" id="{841E7663-6368-9366-1961-50CD2423AE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300149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B16CF-7C80-61B1-D758-63C5977659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5A61CA-D5FF-01EF-B4CD-F4A01A0C7921}"/>
              </a:ext>
            </a:extLst>
          </p:cNvPr>
          <p:cNvSpPr txBox="1">
            <a:spLocks/>
          </p:cNvSpPr>
          <p:nvPr/>
        </p:nvSpPr>
        <p:spPr>
          <a:xfrm>
            <a:off x="507522" y="494523"/>
            <a:ext cx="10515600" cy="736092"/>
          </a:xfrm>
          <a:prstGeom prst="rect">
            <a:avLst/>
          </a:prstGeom>
        </p:spPr>
        <p:txBody>
          <a:bodyPr vert="horz" lIns="91440" tIns="45720" rIns="91440" bIns="45720" rtlCol="0" anchor="b">
            <a:normAutofit/>
          </a:bodyPr>
          <a:lstStyle>
            <a:lvl1pPr algn="ctr" defTabSz="742949" rtl="0" eaLnBrk="1" latinLnBrk="0" hangingPunct="1">
              <a:lnSpc>
                <a:spcPct val="90000"/>
              </a:lnSpc>
              <a:spcBef>
                <a:spcPct val="0"/>
              </a:spcBef>
              <a:buNone/>
              <a:defRPr sz="4875" b="1" kern="1200">
                <a:solidFill>
                  <a:srgbClr val="2C2E8D"/>
                </a:solidFill>
                <a:latin typeface="+mj-lt"/>
                <a:ea typeface="+mj-ea"/>
                <a:cs typeface="+mj-cs"/>
              </a:defRPr>
            </a:lvl1pPr>
          </a:lstStyle>
          <a:p>
            <a:pPr algn="l"/>
            <a:r>
              <a:rPr lang="en-GB" sz="4000">
                <a:solidFill>
                  <a:schemeClr val="accent1">
                    <a:lumMod val="50000"/>
                  </a:schemeClr>
                </a:solidFill>
                <a:cs typeface="Calibri"/>
              </a:rPr>
              <a:t>Behaviour Change: Desire </a:t>
            </a:r>
          </a:p>
        </p:txBody>
      </p:sp>
      <p:sp>
        <p:nvSpPr>
          <p:cNvPr id="6" name="TextBox 5">
            <a:extLst>
              <a:ext uri="{FF2B5EF4-FFF2-40B4-BE49-F238E27FC236}">
                <a16:creationId xmlns:a16="http://schemas.microsoft.com/office/drawing/2014/main" id="{EFFA51F2-AB8B-AFA3-7C3E-DE388C64867E}"/>
              </a:ext>
            </a:extLst>
          </p:cNvPr>
          <p:cNvSpPr txBox="1"/>
          <p:nvPr/>
        </p:nvSpPr>
        <p:spPr>
          <a:xfrm>
            <a:off x="504523" y="1609777"/>
            <a:ext cx="7137448"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chemeClr val="accent1">
                    <a:lumMod val="50000"/>
                  </a:schemeClr>
                </a:solidFill>
                <a:latin typeface="+mj-lt"/>
                <a:ea typeface="Open Sans"/>
                <a:cs typeface="Calibri"/>
              </a:rPr>
              <a:t>How do we create desire?</a:t>
            </a:r>
            <a:endParaRPr lang="en-US">
              <a:solidFill>
                <a:schemeClr val="accent1">
                  <a:lumMod val="50000"/>
                </a:schemeClr>
              </a:solidFill>
              <a:latin typeface="+mj-lt"/>
              <a:ea typeface="Open Sans"/>
              <a:cs typeface="Calibri"/>
            </a:endParaRPr>
          </a:p>
          <a:p>
            <a:pPr marL="285750" indent="-285750">
              <a:buFont typeface="Arial,Sans-Serif"/>
              <a:buChar char="•"/>
            </a:pPr>
            <a:r>
              <a:rPr lang="en-GB">
                <a:solidFill>
                  <a:schemeClr val="accent1">
                    <a:lumMod val="50000"/>
                  </a:schemeClr>
                </a:solidFill>
                <a:latin typeface="+mj-lt"/>
                <a:ea typeface="Open Sans"/>
                <a:cs typeface="Calibri"/>
              </a:rPr>
              <a:t>Incorporate reward and incentives into the initiative</a:t>
            </a:r>
            <a:endParaRPr lang="en-US">
              <a:solidFill>
                <a:schemeClr val="accent1">
                  <a:lumMod val="50000"/>
                </a:schemeClr>
              </a:solidFill>
              <a:latin typeface="+mj-lt"/>
              <a:ea typeface="Open Sans"/>
              <a:cs typeface="Calibri"/>
            </a:endParaRPr>
          </a:p>
          <a:p>
            <a:pPr marL="285750" indent="-285750">
              <a:buFont typeface="Arial,Sans-Serif"/>
              <a:buChar char="•"/>
            </a:pPr>
            <a:r>
              <a:rPr lang="en-GB">
                <a:solidFill>
                  <a:schemeClr val="accent1">
                    <a:lumMod val="50000"/>
                  </a:schemeClr>
                </a:solidFill>
                <a:latin typeface="+mj-lt"/>
                <a:ea typeface="Open Sans"/>
                <a:cs typeface="Calibri"/>
              </a:rPr>
              <a:t>Align the changes to your staff and learners' needs and values</a:t>
            </a:r>
            <a:endParaRPr lang="en-US">
              <a:solidFill>
                <a:schemeClr val="accent1">
                  <a:lumMod val="50000"/>
                </a:schemeClr>
              </a:solidFill>
              <a:latin typeface="+mj-lt"/>
              <a:ea typeface="Open Sans"/>
              <a:cs typeface="Calibri"/>
            </a:endParaRPr>
          </a:p>
          <a:p>
            <a:pPr marL="285750" indent="-285750">
              <a:buFont typeface="Arial,Sans-Serif"/>
              <a:buChar char="•"/>
            </a:pPr>
            <a:r>
              <a:rPr lang="en-GB">
                <a:solidFill>
                  <a:schemeClr val="accent1">
                    <a:lumMod val="50000"/>
                  </a:schemeClr>
                </a:solidFill>
                <a:latin typeface="+mj-lt"/>
                <a:ea typeface="Open Sans"/>
                <a:cs typeface="Calibri"/>
              </a:rPr>
              <a:t>Encourage competition between groups (both internal and cross-setting)</a:t>
            </a:r>
            <a:endParaRPr lang="en-US">
              <a:solidFill>
                <a:schemeClr val="accent1">
                  <a:lumMod val="50000"/>
                </a:schemeClr>
              </a:solidFill>
              <a:latin typeface="+mj-lt"/>
              <a:ea typeface="Open Sans"/>
              <a:cs typeface="Calibri"/>
            </a:endParaRPr>
          </a:p>
          <a:p>
            <a:pPr marL="285750" indent="-285750">
              <a:buFont typeface="Arial,Sans-Serif"/>
              <a:buChar char="•"/>
            </a:pPr>
            <a:r>
              <a:rPr lang="en-GB">
                <a:solidFill>
                  <a:schemeClr val="accent1">
                    <a:lumMod val="50000"/>
                  </a:schemeClr>
                </a:solidFill>
                <a:latin typeface="+mj-lt"/>
                <a:ea typeface="Open Sans"/>
                <a:cs typeface="Calibri"/>
              </a:rPr>
              <a:t>Finally, have fun with it! **</a:t>
            </a:r>
            <a:endParaRPr lang="en-US">
              <a:solidFill>
                <a:schemeClr val="accent1">
                  <a:lumMod val="50000"/>
                </a:schemeClr>
              </a:solidFill>
              <a:latin typeface="+mj-lt"/>
              <a:ea typeface="Open Sans"/>
              <a:cs typeface="Calibri"/>
            </a:endParaRPr>
          </a:p>
          <a:p>
            <a:pPr marL="285750" indent="-285750">
              <a:buFont typeface="Arial"/>
              <a:buChar char="•"/>
            </a:pPr>
            <a:endParaRPr lang="en-GB">
              <a:solidFill>
                <a:schemeClr val="accent1">
                  <a:lumMod val="50000"/>
                </a:schemeClr>
              </a:solidFill>
              <a:latin typeface="+mj-lt"/>
              <a:ea typeface="Open Sans"/>
              <a:cs typeface="Calibri"/>
            </a:endParaRPr>
          </a:p>
          <a:p>
            <a:endParaRPr lang="en-US">
              <a:solidFill>
                <a:schemeClr val="accent1">
                  <a:lumMod val="50000"/>
                </a:schemeClr>
              </a:solidFill>
              <a:latin typeface="+mj-lt"/>
              <a:ea typeface="Open Sans"/>
              <a:cs typeface="Calibri"/>
            </a:endParaRPr>
          </a:p>
          <a:p>
            <a:r>
              <a:rPr lang="en-US" b="1">
                <a:solidFill>
                  <a:schemeClr val="accent1">
                    <a:lumMod val="50000"/>
                  </a:schemeClr>
                </a:solidFill>
                <a:latin typeface="+mj-lt"/>
                <a:ea typeface="Open Sans"/>
                <a:cs typeface="Calibri"/>
              </a:rPr>
              <a:t>How do we enable desire?</a:t>
            </a:r>
          </a:p>
          <a:p>
            <a:pPr marL="285750" indent="-285750">
              <a:buFont typeface="Symbol"/>
              <a:buChar char="•"/>
            </a:pPr>
            <a:r>
              <a:rPr lang="en-GB">
                <a:solidFill>
                  <a:schemeClr val="accent1">
                    <a:lumMod val="50000"/>
                  </a:schemeClr>
                </a:solidFill>
                <a:latin typeface="+mj-lt"/>
                <a:ea typeface="Open Sans"/>
                <a:cs typeface="Calibri"/>
              </a:rPr>
              <a:t>Ensure staff and learners understand their contribution</a:t>
            </a:r>
            <a:endParaRPr lang="en-US">
              <a:solidFill>
                <a:schemeClr val="accent1">
                  <a:lumMod val="50000"/>
                </a:schemeClr>
              </a:solidFill>
              <a:latin typeface="+mj-lt"/>
              <a:ea typeface="Open Sans"/>
              <a:cs typeface="Calibri"/>
            </a:endParaRPr>
          </a:p>
          <a:p>
            <a:pPr marL="285750" indent="-285750">
              <a:buFont typeface="Symbol"/>
              <a:buChar char="•"/>
            </a:pPr>
            <a:r>
              <a:rPr lang="en-GB">
                <a:solidFill>
                  <a:schemeClr val="accent1">
                    <a:lumMod val="50000"/>
                  </a:schemeClr>
                </a:solidFill>
                <a:latin typeface="+mj-lt"/>
                <a:ea typeface="Open Sans"/>
                <a:cs typeface="Calibri"/>
              </a:rPr>
              <a:t>Acknowledge feedback</a:t>
            </a:r>
            <a:endParaRPr lang="en-US">
              <a:solidFill>
                <a:schemeClr val="accent1">
                  <a:lumMod val="50000"/>
                </a:schemeClr>
              </a:solidFill>
              <a:latin typeface="+mj-lt"/>
              <a:ea typeface="Open Sans"/>
              <a:cs typeface="Calibri"/>
            </a:endParaRPr>
          </a:p>
          <a:p>
            <a:pPr marL="285750" indent="-285750">
              <a:buFont typeface="Symbol"/>
              <a:buChar char="•"/>
            </a:pPr>
            <a:r>
              <a:rPr lang="en-GB">
                <a:solidFill>
                  <a:schemeClr val="accent1">
                    <a:lumMod val="50000"/>
                  </a:schemeClr>
                </a:solidFill>
                <a:latin typeface="+mj-lt"/>
                <a:ea typeface="Open Sans"/>
                <a:cs typeface="Calibri"/>
              </a:rPr>
              <a:t>Incorporate feedback, where possible</a:t>
            </a:r>
            <a:endParaRPr lang="en-US">
              <a:solidFill>
                <a:schemeClr val="accent1">
                  <a:lumMod val="50000"/>
                </a:schemeClr>
              </a:solidFill>
              <a:latin typeface="+mj-lt"/>
              <a:ea typeface="Open Sans"/>
              <a:cs typeface="Calibri"/>
            </a:endParaRPr>
          </a:p>
          <a:p>
            <a:pPr marL="285750" indent="-285750">
              <a:buFont typeface="Symbol"/>
              <a:buChar char="•"/>
            </a:pPr>
            <a:r>
              <a:rPr lang="en-GB">
                <a:solidFill>
                  <a:schemeClr val="accent1">
                    <a:lumMod val="50000"/>
                  </a:schemeClr>
                </a:solidFill>
                <a:latin typeface="+mj-lt"/>
                <a:ea typeface="Open Sans"/>
                <a:cs typeface="Calibri"/>
              </a:rPr>
              <a:t>Follow up: explain why feedback hasn’t been incorporated</a:t>
            </a:r>
            <a:endParaRPr lang="en-US">
              <a:solidFill>
                <a:schemeClr val="accent1">
                  <a:lumMod val="50000"/>
                </a:schemeClr>
              </a:solidFill>
              <a:latin typeface="+mj-lt"/>
              <a:ea typeface="Open Sans"/>
              <a:cs typeface="Calibri"/>
            </a:endParaRPr>
          </a:p>
          <a:p>
            <a:pPr marL="285750" indent="-285750">
              <a:buFont typeface="Symbol"/>
              <a:buChar char="•"/>
            </a:pPr>
            <a:r>
              <a:rPr lang="en-GB">
                <a:solidFill>
                  <a:schemeClr val="accent1">
                    <a:lumMod val="50000"/>
                  </a:schemeClr>
                </a:solidFill>
                <a:latin typeface="+mj-lt"/>
                <a:ea typeface="Open Sans"/>
                <a:cs typeface="Calibri"/>
              </a:rPr>
              <a:t>Continuous improvement: create a regular feedback loop </a:t>
            </a:r>
            <a:endParaRPr lang="en-US">
              <a:solidFill>
                <a:schemeClr val="accent1">
                  <a:lumMod val="50000"/>
                </a:schemeClr>
              </a:solidFill>
              <a:latin typeface="+mj-lt"/>
              <a:ea typeface="Open Sans"/>
              <a:cs typeface="Calibri"/>
            </a:endParaRPr>
          </a:p>
          <a:p>
            <a:endParaRPr lang="en-US" b="1">
              <a:latin typeface="Calibri"/>
              <a:ea typeface="Open Sans"/>
              <a:cs typeface="Calibri"/>
            </a:endParaRPr>
          </a:p>
          <a:p>
            <a:pPr>
              <a:buFont typeface="Arial"/>
              <a:buChar char="•"/>
            </a:pPr>
            <a:endParaRPr lang="en-GB" u="sng">
              <a:latin typeface="Calibri"/>
              <a:ea typeface="Open Sans"/>
              <a:cs typeface="Calibri"/>
            </a:endParaRPr>
          </a:p>
          <a:p>
            <a:pPr marL="171450" indent="-171450">
              <a:buFont typeface="Arial"/>
              <a:buChar char="•"/>
            </a:pPr>
            <a:endParaRPr lang="en-GB">
              <a:latin typeface="Calibri"/>
              <a:ea typeface="Open Sans"/>
              <a:cs typeface="Calibri"/>
            </a:endParaRPr>
          </a:p>
          <a:p>
            <a:pPr marL="285750" indent="-285750">
              <a:buFont typeface="Arial"/>
              <a:buChar char="•"/>
            </a:pPr>
            <a:endParaRPr lang="en-US" b="1">
              <a:latin typeface="Calibri"/>
              <a:ea typeface="Open Sans"/>
              <a:cs typeface="Calibri"/>
            </a:endParaRPr>
          </a:p>
        </p:txBody>
      </p:sp>
      <p:sp>
        <p:nvSpPr>
          <p:cNvPr id="2" name="TextBox 1">
            <a:extLst>
              <a:ext uri="{FF2B5EF4-FFF2-40B4-BE49-F238E27FC236}">
                <a16:creationId xmlns:a16="http://schemas.microsoft.com/office/drawing/2014/main" id="{A911B1F9-C4DB-554D-1B6A-AAE47568F090}"/>
              </a:ext>
            </a:extLst>
          </p:cNvPr>
          <p:cNvSpPr txBox="1"/>
          <p:nvPr/>
        </p:nvSpPr>
        <p:spPr>
          <a:xfrm>
            <a:off x="243919" y="5853503"/>
            <a:ext cx="1173974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latin typeface="Calibri"/>
              </a:rPr>
              <a:t>*Source: </a:t>
            </a:r>
            <a:r>
              <a:rPr lang="en-GB" sz="1100">
                <a:solidFill>
                  <a:srgbClr val="000000"/>
                </a:solidFill>
                <a:latin typeface="Calibri"/>
                <a:cs typeface="Calibri"/>
              </a:rPr>
              <a:t>Case Study </a:t>
            </a:r>
            <a:r>
              <a:rPr lang="en-GB" sz="1100" u="sng">
                <a:solidFill>
                  <a:srgbClr val="0563C1"/>
                </a:solidFill>
                <a:latin typeface="Calibri"/>
                <a:cs typeface="Arial"/>
                <a:hlinkClick r:id="rId3"/>
              </a:rPr>
              <a:t>https://www.powercor.co.uk/schools-rise-to-the-challenge-as-energy-efficiency-competition-proves-huge-success/</a:t>
            </a:r>
            <a:r>
              <a:rPr lang="en-GB" sz="1100" u="sng">
                <a:solidFill>
                  <a:srgbClr val="0563C1"/>
                </a:solidFill>
                <a:latin typeface="Calibri"/>
                <a:cs typeface="Arial"/>
              </a:rPr>
              <a:t>, </a:t>
            </a:r>
            <a:r>
              <a:rPr lang="en-GB" sz="1100">
                <a:solidFill>
                  <a:srgbClr val="0563C1"/>
                </a:solidFill>
                <a:ea typeface="+mn-lt"/>
                <a:cs typeface="+mn-lt"/>
              </a:rPr>
              <a:t>https://www.satro.org.uk/energy-saving-challenge</a:t>
            </a:r>
            <a:endParaRPr lang="en-US"/>
          </a:p>
        </p:txBody>
      </p:sp>
      <p:sp>
        <p:nvSpPr>
          <p:cNvPr id="3" name="TextBox 2">
            <a:extLst>
              <a:ext uri="{FF2B5EF4-FFF2-40B4-BE49-F238E27FC236}">
                <a16:creationId xmlns:a16="http://schemas.microsoft.com/office/drawing/2014/main" id="{F0F11BBF-D499-CAF7-BEA3-4220958460BA}"/>
              </a:ext>
            </a:extLst>
          </p:cNvPr>
          <p:cNvSpPr txBox="1"/>
          <p:nvPr/>
        </p:nvSpPr>
        <p:spPr>
          <a:xfrm>
            <a:off x="955679" y="6065507"/>
            <a:ext cx="925043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latin typeface="Calibri"/>
              </a:rPr>
              <a:t>**Source: Ludic Pedagogy </a:t>
            </a:r>
            <a:r>
              <a:rPr lang="en-GB" sz="1100" u="sng">
                <a:solidFill>
                  <a:srgbClr val="0563C1"/>
                </a:solidFill>
                <a:latin typeface="Calibri"/>
                <a:cs typeface="Arial"/>
                <a:hlinkClick r:id="rId4"/>
              </a:rPr>
              <a:t>https://www.facultyfocus.com/articles/philosophy-of-teaching/ludic-pedagogy-schooling-our-students-in-fun/</a:t>
            </a:r>
            <a:endParaRPr lang="en-US"/>
          </a:p>
        </p:txBody>
      </p:sp>
      <p:sp>
        <p:nvSpPr>
          <p:cNvPr id="9" name="TextBox 8">
            <a:extLst>
              <a:ext uri="{FF2B5EF4-FFF2-40B4-BE49-F238E27FC236}">
                <a16:creationId xmlns:a16="http://schemas.microsoft.com/office/drawing/2014/main" id="{1AFFA9DD-511A-FFEF-2F02-A61722FCB33B}"/>
              </a:ext>
            </a:extLst>
          </p:cNvPr>
          <p:cNvSpPr txBox="1"/>
          <p:nvPr/>
        </p:nvSpPr>
        <p:spPr>
          <a:xfrm>
            <a:off x="7659580" y="1463404"/>
            <a:ext cx="3741231" cy="4462760"/>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500" b="1">
              <a:solidFill>
                <a:schemeClr val="bg1"/>
              </a:solidFill>
              <a:latin typeface="+mj-lt"/>
              <a:ea typeface="Open Sans"/>
              <a:cs typeface="Open Sans"/>
            </a:endParaRPr>
          </a:p>
          <a:p>
            <a:pPr algn="ctr"/>
            <a:r>
              <a:rPr lang="en-US" sz="2500" b="1">
                <a:solidFill>
                  <a:schemeClr val="bg1"/>
                </a:solidFill>
                <a:latin typeface="+mj-lt"/>
                <a:ea typeface="Open Sans"/>
                <a:cs typeface="Open Sans"/>
              </a:rPr>
              <a:t>Case Study</a:t>
            </a:r>
            <a:r>
              <a:rPr lang="en-US" sz="1600" b="1">
                <a:solidFill>
                  <a:schemeClr val="bg1"/>
                </a:solidFill>
                <a:latin typeface="+mj-lt"/>
                <a:ea typeface="Open Sans"/>
                <a:cs typeface="Open Sans"/>
              </a:rPr>
              <a:t>*</a:t>
            </a:r>
            <a:endParaRPr lang="en-US" sz="1600">
              <a:solidFill>
                <a:schemeClr val="bg1"/>
              </a:solidFill>
              <a:latin typeface="+mj-lt"/>
              <a:ea typeface="Open Sans"/>
              <a:cs typeface="Open Sans"/>
            </a:endParaRPr>
          </a:p>
          <a:p>
            <a:pPr algn="ctr"/>
            <a:endParaRPr lang="en-US" b="1">
              <a:latin typeface="+mj-lt"/>
              <a:ea typeface="Open Sans"/>
              <a:cs typeface="Open Sans"/>
            </a:endParaRPr>
          </a:p>
          <a:p>
            <a:pPr algn="ctr"/>
            <a:endParaRPr lang="en-US" b="1">
              <a:latin typeface="+mj-lt"/>
              <a:ea typeface="+mn-lt"/>
              <a:cs typeface="+mn-lt"/>
            </a:endParaRPr>
          </a:p>
          <a:p>
            <a:pPr algn="ctr"/>
            <a:r>
              <a:rPr lang="en-US" b="1">
                <a:solidFill>
                  <a:schemeClr val="bg1"/>
                </a:solidFill>
                <a:latin typeface="+mj-lt"/>
                <a:ea typeface="+mn-lt"/>
                <a:cs typeface="+mn-lt"/>
              </a:rPr>
              <a:t>Results from 2023 Challenge:</a:t>
            </a:r>
            <a:endParaRPr lang="en-US" b="1">
              <a:solidFill>
                <a:schemeClr val="bg1"/>
              </a:solidFill>
              <a:latin typeface="+mj-lt"/>
              <a:ea typeface="Open Sans"/>
              <a:cs typeface="Open Sans"/>
            </a:endParaRPr>
          </a:p>
          <a:p>
            <a:pPr algn="ctr"/>
            <a:endParaRPr lang="en-US" b="1">
              <a:solidFill>
                <a:schemeClr val="bg1"/>
              </a:solidFill>
              <a:latin typeface="+mj-lt"/>
              <a:ea typeface="+mn-lt"/>
              <a:cs typeface="+mn-lt"/>
            </a:endParaRPr>
          </a:p>
          <a:p>
            <a:pPr algn="ctr"/>
            <a:r>
              <a:rPr lang="en-US">
                <a:solidFill>
                  <a:schemeClr val="bg1"/>
                </a:solidFill>
                <a:latin typeface="+mj-lt"/>
                <a:ea typeface="+mn-lt"/>
                <a:cs typeface="+mn-lt"/>
              </a:rPr>
              <a:t>Total Carbon Savings across 10 schools: 9.83 </a:t>
            </a:r>
            <a:r>
              <a:rPr lang="en-US" err="1">
                <a:solidFill>
                  <a:schemeClr val="bg1"/>
                </a:solidFill>
                <a:latin typeface="+mj-lt"/>
                <a:ea typeface="+mn-lt"/>
                <a:cs typeface="+mn-lt"/>
              </a:rPr>
              <a:t>tonnes</a:t>
            </a:r>
            <a:r>
              <a:rPr lang="en-US">
                <a:solidFill>
                  <a:schemeClr val="bg1"/>
                </a:solidFill>
                <a:latin typeface="+mj-lt"/>
                <a:ea typeface="+mn-lt"/>
                <a:cs typeface="+mn-lt"/>
              </a:rPr>
              <a:t> (17.5% saving)</a:t>
            </a:r>
            <a:endParaRPr lang="en-US">
              <a:solidFill>
                <a:schemeClr val="bg1"/>
              </a:solidFill>
              <a:latin typeface="+mj-lt"/>
              <a:ea typeface="Open Sans"/>
              <a:cs typeface="Open Sans"/>
            </a:endParaRPr>
          </a:p>
          <a:p>
            <a:pPr algn="ctr"/>
            <a:endParaRPr lang="en-US">
              <a:solidFill>
                <a:schemeClr val="bg1"/>
              </a:solidFill>
              <a:latin typeface="+mj-lt"/>
              <a:ea typeface="Open Sans"/>
              <a:cs typeface="Open Sans"/>
            </a:endParaRPr>
          </a:p>
          <a:p>
            <a:pPr algn="ctr">
              <a:buFont typeface="Arial"/>
            </a:pPr>
            <a:r>
              <a:rPr lang="en-US">
                <a:solidFill>
                  <a:schemeClr val="bg1"/>
                </a:solidFill>
                <a:latin typeface="+mj-lt"/>
                <a:ea typeface="Open Sans"/>
                <a:cs typeface="Open Sans"/>
              </a:rPr>
              <a:t>Carbon Saving per school occupant: 2.09kg</a:t>
            </a:r>
          </a:p>
          <a:p>
            <a:pPr algn="ctr"/>
            <a:br>
              <a:rPr lang="en-US"/>
            </a:br>
            <a:endParaRPr lang="en-US">
              <a:ea typeface="Open Sans"/>
              <a:cs typeface="Open Sans"/>
            </a:endParaRPr>
          </a:p>
          <a:p>
            <a:pPr algn="ctr"/>
            <a:endParaRPr lang="en-US" b="1">
              <a:ea typeface="Open Sans"/>
              <a:cs typeface="Open Sans"/>
            </a:endParaRPr>
          </a:p>
        </p:txBody>
      </p:sp>
      <p:grpSp>
        <p:nvGrpSpPr>
          <p:cNvPr id="5" name="Group 4">
            <a:extLst>
              <a:ext uri="{FF2B5EF4-FFF2-40B4-BE49-F238E27FC236}">
                <a16:creationId xmlns:a16="http://schemas.microsoft.com/office/drawing/2014/main" id="{DAAF3A3A-2F8E-0F91-DD08-1C4E657AB108}"/>
              </a:ext>
            </a:extLst>
          </p:cNvPr>
          <p:cNvGrpSpPr>
            <a:grpSpLocks noChangeAspect="1"/>
          </p:cNvGrpSpPr>
          <p:nvPr/>
        </p:nvGrpSpPr>
        <p:grpSpPr>
          <a:xfrm>
            <a:off x="243920" y="6238637"/>
            <a:ext cx="5114144" cy="488227"/>
            <a:chOff x="1767919" y="5379869"/>
            <a:chExt cx="9286425" cy="886538"/>
          </a:xfrm>
        </p:grpSpPr>
        <p:pic>
          <p:nvPicPr>
            <p:cNvPr id="7" name="Picture 6" descr="A blue square with white text&#10;&#10;Description automatically generated">
              <a:extLst>
                <a:ext uri="{FF2B5EF4-FFF2-40B4-BE49-F238E27FC236}">
                  <a16:creationId xmlns:a16="http://schemas.microsoft.com/office/drawing/2014/main" id="{23D94920-AB05-65EF-2ABC-144418B672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8" name="Picture 7" descr="A logo for a company&#10;&#10;Description automatically generated">
              <a:extLst>
                <a:ext uri="{FF2B5EF4-FFF2-40B4-BE49-F238E27FC236}">
                  <a16:creationId xmlns:a16="http://schemas.microsoft.com/office/drawing/2014/main" id="{7648C4FD-DE76-E557-B9FE-5C303906FB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0" name="Picture 9" descr="A sign with black and yellow text&#10;&#10;Description automatically generated">
              <a:extLst>
                <a:ext uri="{FF2B5EF4-FFF2-40B4-BE49-F238E27FC236}">
                  <a16:creationId xmlns:a16="http://schemas.microsoft.com/office/drawing/2014/main" id="{6D8AEAE0-DF87-65D1-F16C-1CA50B8D28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1" name="Graphic 10">
              <a:extLst>
                <a:ext uri="{FF2B5EF4-FFF2-40B4-BE49-F238E27FC236}">
                  <a16:creationId xmlns:a16="http://schemas.microsoft.com/office/drawing/2014/main" id="{A1C9BA14-2FF9-F6CE-3FD4-DD715F156D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72946" y="5851270"/>
              <a:ext cx="1361003" cy="332518"/>
            </a:xfrm>
            <a:prstGeom prst="rect">
              <a:avLst/>
            </a:prstGeom>
          </p:spPr>
        </p:pic>
        <p:pic>
          <p:nvPicPr>
            <p:cNvPr id="12" name="Picture 11" descr="A logo for a school property matters&#10;&#10;Description automatically generated">
              <a:extLst>
                <a:ext uri="{FF2B5EF4-FFF2-40B4-BE49-F238E27FC236}">
                  <a16:creationId xmlns:a16="http://schemas.microsoft.com/office/drawing/2014/main" id="{BAE5D5C7-97D9-EAA3-CABC-E6CC160AB4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3" name="Picture 12" descr="BM_Logo_72 ppi">
              <a:extLst>
                <a:ext uri="{FF2B5EF4-FFF2-40B4-BE49-F238E27FC236}">
                  <a16:creationId xmlns:a16="http://schemas.microsoft.com/office/drawing/2014/main" id="{100DC579-D7DD-0995-DAF6-1139A91DF0D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4" name="Picture 13" descr="A logo with white text&#10;&#10;Description automatically generated">
              <a:extLst>
                <a:ext uri="{FF2B5EF4-FFF2-40B4-BE49-F238E27FC236}">
                  <a16:creationId xmlns:a16="http://schemas.microsoft.com/office/drawing/2014/main" id="{181F490B-ADA6-8ABA-06B2-69D5A262FB4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168061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B16CF-7C80-61B1-D758-63C5977659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5A61CA-D5FF-01EF-B4CD-F4A01A0C7921}"/>
              </a:ext>
            </a:extLst>
          </p:cNvPr>
          <p:cNvSpPr txBox="1">
            <a:spLocks/>
          </p:cNvSpPr>
          <p:nvPr/>
        </p:nvSpPr>
        <p:spPr>
          <a:xfrm>
            <a:off x="507522" y="494523"/>
            <a:ext cx="10515600" cy="736092"/>
          </a:xfrm>
          <a:prstGeom prst="rect">
            <a:avLst/>
          </a:prstGeom>
        </p:spPr>
        <p:txBody>
          <a:bodyPr vert="horz" lIns="91440" tIns="45720" rIns="91440" bIns="45720" rtlCol="0" anchor="b">
            <a:normAutofit/>
          </a:bodyPr>
          <a:lstStyle>
            <a:lvl1pPr algn="ctr" defTabSz="742949" rtl="0" eaLnBrk="1" latinLnBrk="0" hangingPunct="1">
              <a:lnSpc>
                <a:spcPct val="90000"/>
              </a:lnSpc>
              <a:spcBef>
                <a:spcPct val="0"/>
              </a:spcBef>
              <a:buNone/>
              <a:defRPr sz="4875" b="1" kern="1200">
                <a:solidFill>
                  <a:srgbClr val="2C2E8D"/>
                </a:solidFill>
                <a:latin typeface="+mj-lt"/>
                <a:ea typeface="+mj-ea"/>
                <a:cs typeface="+mj-cs"/>
              </a:defRPr>
            </a:lvl1pPr>
          </a:lstStyle>
          <a:p>
            <a:pPr algn="l"/>
            <a:r>
              <a:rPr lang="en-GB" sz="4000">
                <a:solidFill>
                  <a:schemeClr val="accent1">
                    <a:lumMod val="50000"/>
                  </a:schemeClr>
                </a:solidFill>
                <a:cs typeface="Calibri"/>
              </a:rPr>
              <a:t>Behaviour Change: Knowledge </a:t>
            </a:r>
          </a:p>
        </p:txBody>
      </p:sp>
      <p:sp>
        <p:nvSpPr>
          <p:cNvPr id="6" name="TextBox 5">
            <a:extLst>
              <a:ext uri="{FF2B5EF4-FFF2-40B4-BE49-F238E27FC236}">
                <a16:creationId xmlns:a16="http://schemas.microsoft.com/office/drawing/2014/main" id="{EFFA51F2-AB8B-AFA3-7C3E-DE388C64867E}"/>
              </a:ext>
            </a:extLst>
          </p:cNvPr>
          <p:cNvSpPr txBox="1"/>
          <p:nvPr/>
        </p:nvSpPr>
        <p:spPr>
          <a:xfrm>
            <a:off x="504523" y="1898811"/>
            <a:ext cx="10513062"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a:solidFill>
                  <a:schemeClr val="accent1">
                    <a:lumMod val="50000"/>
                  </a:schemeClr>
                </a:solidFill>
                <a:latin typeface="+mj-lt"/>
                <a:ea typeface="Open Sans"/>
                <a:cs typeface="Calibri"/>
              </a:rPr>
              <a:t>Why its important to build knowledge?</a:t>
            </a:r>
          </a:p>
          <a:p>
            <a:pPr marL="285750" indent="-285750">
              <a:buFont typeface="Symbol"/>
              <a:buChar char="•"/>
            </a:pPr>
            <a:r>
              <a:rPr lang="en-GB" sz="2000">
                <a:solidFill>
                  <a:schemeClr val="accent1">
                    <a:lumMod val="50000"/>
                  </a:schemeClr>
                </a:solidFill>
                <a:latin typeface="+mj-lt"/>
                <a:ea typeface="Open Sans"/>
                <a:cs typeface="Calibri"/>
              </a:rPr>
              <a:t>Knowledge helps staff and learners understand the importance of energy conservation</a:t>
            </a:r>
            <a:endParaRPr lang="en-US" sz="2000">
              <a:solidFill>
                <a:schemeClr val="accent1">
                  <a:lumMod val="50000"/>
                </a:schemeClr>
              </a:solidFill>
              <a:latin typeface="+mj-lt"/>
              <a:ea typeface="Open Sans"/>
              <a:cs typeface="Calibri"/>
            </a:endParaRPr>
          </a:p>
          <a:p>
            <a:pPr marL="285750" indent="-285750">
              <a:buFont typeface="Symbol"/>
              <a:buChar char="•"/>
            </a:pPr>
            <a:r>
              <a:rPr lang="en-GB" sz="2000">
                <a:solidFill>
                  <a:schemeClr val="accent1">
                    <a:lumMod val="50000"/>
                  </a:schemeClr>
                </a:solidFill>
                <a:latin typeface="+mj-lt"/>
                <a:ea typeface="Open Sans"/>
                <a:cs typeface="Calibri"/>
              </a:rPr>
              <a:t>Helps staff and learners to identify energy-saving opportunities</a:t>
            </a:r>
            <a:endParaRPr lang="en-US" sz="2000">
              <a:solidFill>
                <a:schemeClr val="accent1">
                  <a:lumMod val="50000"/>
                </a:schemeClr>
              </a:solidFill>
              <a:latin typeface="+mj-lt"/>
              <a:ea typeface="Open Sans"/>
              <a:cs typeface="Calibri"/>
            </a:endParaRPr>
          </a:p>
          <a:p>
            <a:pPr marL="285750" indent="-285750">
              <a:buFont typeface="Symbol"/>
              <a:buChar char="•"/>
            </a:pPr>
            <a:r>
              <a:rPr lang="en-GB" sz="2000">
                <a:solidFill>
                  <a:schemeClr val="accent1">
                    <a:lumMod val="50000"/>
                  </a:schemeClr>
                </a:solidFill>
                <a:latin typeface="+mj-lt"/>
                <a:ea typeface="Open Sans"/>
                <a:cs typeface="Calibri"/>
              </a:rPr>
              <a:t>Enables informed decision making</a:t>
            </a:r>
            <a:endParaRPr lang="en-US" sz="2000">
              <a:solidFill>
                <a:schemeClr val="accent1">
                  <a:lumMod val="50000"/>
                </a:schemeClr>
              </a:solidFill>
              <a:latin typeface="+mj-lt"/>
              <a:ea typeface="Open Sans"/>
              <a:cs typeface="Calibri"/>
            </a:endParaRPr>
          </a:p>
          <a:p>
            <a:endParaRPr lang="en-US" sz="2000" b="1">
              <a:latin typeface="Calibri"/>
              <a:ea typeface="Open Sans"/>
              <a:cs typeface="Calibri"/>
            </a:endParaRPr>
          </a:p>
          <a:p>
            <a:endParaRPr lang="en-GB" sz="2000" b="1">
              <a:latin typeface="Calibri"/>
              <a:ea typeface="Open Sans"/>
              <a:cs typeface="Calibri"/>
            </a:endParaRPr>
          </a:p>
          <a:p>
            <a:pPr marL="285750" indent="-285750">
              <a:buFont typeface="Symbol"/>
              <a:buChar char="•"/>
            </a:pPr>
            <a:endParaRPr lang="en-GB" sz="2000">
              <a:latin typeface="Calibri"/>
              <a:ea typeface="Open Sans"/>
              <a:cs typeface="Calibri"/>
            </a:endParaRPr>
          </a:p>
          <a:p>
            <a:endParaRPr lang="en-US" sz="2000" b="1">
              <a:latin typeface="Calibri"/>
              <a:ea typeface="Open Sans"/>
              <a:cs typeface="Calibri"/>
            </a:endParaRPr>
          </a:p>
          <a:p>
            <a:endParaRPr lang="en-US" sz="2000" b="1">
              <a:latin typeface="Calibri"/>
              <a:ea typeface="Open Sans"/>
              <a:cs typeface="Calibri"/>
            </a:endParaRPr>
          </a:p>
          <a:p>
            <a:pPr>
              <a:buFont typeface="Arial"/>
              <a:buChar char="•"/>
            </a:pPr>
            <a:endParaRPr lang="en-GB" sz="2000" b="1">
              <a:latin typeface="Calibri"/>
              <a:ea typeface="Open Sans"/>
              <a:cs typeface="Calibri"/>
            </a:endParaRPr>
          </a:p>
          <a:p>
            <a:pPr marL="171450" indent="-171450">
              <a:buFont typeface="Arial"/>
              <a:buChar char="•"/>
            </a:pPr>
            <a:endParaRPr lang="en-GB" sz="2000" b="1">
              <a:latin typeface="Calibri"/>
              <a:ea typeface="Open Sans"/>
              <a:cs typeface="Calibri"/>
            </a:endParaRPr>
          </a:p>
          <a:p>
            <a:pPr marL="285750" indent="-285750">
              <a:buFont typeface="Arial"/>
              <a:buChar char="•"/>
            </a:pPr>
            <a:endParaRPr lang="en-US" sz="2000" b="1">
              <a:latin typeface="Calibri"/>
              <a:ea typeface="Open Sans"/>
              <a:cs typeface="Calibri"/>
            </a:endParaRPr>
          </a:p>
        </p:txBody>
      </p:sp>
      <p:sp>
        <p:nvSpPr>
          <p:cNvPr id="11" name="Rectangle 10">
            <a:extLst>
              <a:ext uri="{FF2B5EF4-FFF2-40B4-BE49-F238E27FC236}">
                <a16:creationId xmlns:a16="http://schemas.microsoft.com/office/drawing/2014/main" id="{866E0A92-A78C-47F0-C3D5-3EAD20802AB9}"/>
              </a:ext>
            </a:extLst>
          </p:cNvPr>
          <p:cNvSpPr/>
          <p:nvPr/>
        </p:nvSpPr>
        <p:spPr>
          <a:xfrm>
            <a:off x="887019" y="4011655"/>
            <a:ext cx="2724034" cy="21368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ea typeface="Open Sans"/>
                <a:cs typeface="Open Sans"/>
              </a:rPr>
              <a:t>Awareness </a:t>
            </a:r>
          </a:p>
          <a:p>
            <a:pPr algn="ctr"/>
            <a:r>
              <a:rPr lang="en-US" sz="2500" b="1">
                <a:ea typeface="Open Sans"/>
                <a:cs typeface="Open Sans"/>
              </a:rPr>
              <a:t>Campaigns</a:t>
            </a:r>
          </a:p>
        </p:txBody>
      </p:sp>
      <p:sp>
        <p:nvSpPr>
          <p:cNvPr id="12" name="Rectangle 11">
            <a:extLst>
              <a:ext uri="{FF2B5EF4-FFF2-40B4-BE49-F238E27FC236}">
                <a16:creationId xmlns:a16="http://schemas.microsoft.com/office/drawing/2014/main" id="{970BD55A-8419-679C-A780-96A2F908B010}"/>
              </a:ext>
            </a:extLst>
          </p:cNvPr>
          <p:cNvSpPr/>
          <p:nvPr/>
        </p:nvSpPr>
        <p:spPr>
          <a:xfrm>
            <a:off x="4394637" y="4011655"/>
            <a:ext cx="2724034" cy="21368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b="1">
                <a:ea typeface="Open Sans"/>
                <a:cs typeface="Open Sans"/>
              </a:rPr>
              <a:t>Assemblies</a:t>
            </a:r>
            <a:endParaRPr lang="en-US" sz="2500" b="1"/>
          </a:p>
        </p:txBody>
      </p:sp>
      <p:sp>
        <p:nvSpPr>
          <p:cNvPr id="13" name="Rectangle 12">
            <a:extLst>
              <a:ext uri="{FF2B5EF4-FFF2-40B4-BE49-F238E27FC236}">
                <a16:creationId xmlns:a16="http://schemas.microsoft.com/office/drawing/2014/main" id="{2096E7D1-0BDD-7006-2982-D46A05362812}"/>
              </a:ext>
            </a:extLst>
          </p:cNvPr>
          <p:cNvSpPr/>
          <p:nvPr/>
        </p:nvSpPr>
        <p:spPr>
          <a:xfrm>
            <a:off x="7841780" y="4011655"/>
            <a:ext cx="2724034" cy="213689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b="1">
                <a:ea typeface="Open Sans"/>
                <a:cs typeface="Open Sans"/>
              </a:rPr>
              <a:t>Training</a:t>
            </a:r>
            <a:endParaRPr lang="en-US" sz="2500" b="1"/>
          </a:p>
        </p:txBody>
      </p:sp>
      <p:grpSp>
        <p:nvGrpSpPr>
          <p:cNvPr id="2" name="Group 1">
            <a:extLst>
              <a:ext uri="{FF2B5EF4-FFF2-40B4-BE49-F238E27FC236}">
                <a16:creationId xmlns:a16="http://schemas.microsoft.com/office/drawing/2014/main" id="{52E6072B-A39E-D2BE-BF2E-5DAEC7091A0B}"/>
              </a:ext>
            </a:extLst>
          </p:cNvPr>
          <p:cNvGrpSpPr>
            <a:grpSpLocks noChangeAspect="1"/>
          </p:cNvGrpSpPr>
          <p:nvPr/>
        </p:nvGrpSpPr>
        <p:grpSpPr>
          <a:xfrm>
            <a:off x="243919" y="6084533"/>
            <a:ext cx="6728381" cy="642332"/>
            <a:chOff x="1767919" y="5379869"/>
            <a:chExt cx="9286425" cy="886538"/>
          </a:xfrm>
        </p:grpSpPr>
        <p:pic>
          <p:nvPicPr>
            <p:cNvPr id="3" name="Picture 2" descr="A blue square with white text&#10;&#10;Description automatically generated">
              <a:extLst>
                <a:ext uri="{FF2B5EF4-FFF2-40B4-BE49-F238E27FC236}">
                  <a16:creationId xmlns:a16="http://schemas.microsoft.com/office/drawing/2014/main" id="{7678C500-2BAA-3714-F1F1-26232C8AA5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5" name="Picture 4" descr="A logo for a company&#10;&#10;Description automatically generated">
              <a:extLst>
                <a:ext uri="{FF2B5EF4-FFF2-40B4-BE49-F238E27FC236}">
                  <a16:creationId xmlns:a16="http://schemas.microsoft.com/office/drawing/2014/main" id="{70E1D626-5BCB-D10F-5536-0A7750F60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42B74CE1-1691-9D3A-0388-D1D94F80C5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5F5FD4F8-5241-B187-2375-3C5F45BDDD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E2652FFB-85A8-4BE3-32A6-ED752952A4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C8EC1D8E-7C05-9D35-5C36-583AB181122E}"/>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4" name="Picture 13" descr="A logo with white text&#10;&#10;Description automatically generated">
              <a:extLst>
                <a:ext uri="{FF2B5EF4-FFF2-40B4-BE49-F238E27FC236}">
                  <a16:creationId xmlns:a16="http://schemas.microsoft.com/office/drawing/2014/main" id="{93A796AC-DCB8-BCC6-2D8B-1D1117D57C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142040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B16CF-7C80-61B1-D758-63C5977659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5A61CA-D5FF-01EF-B4CD-F4A01A0C7921}"/>
              </a:ext>
            </a:extLst>
          </p:cNvPr>
          <p:cNvSpPr txBox="1">
            <a:spLocks/>
          </p:cNvSpPr>
          <p:nvPr/>
        </p:nvSpPr>
        <p:spPr>
          <a:xfrm>
            <a:off x="507522" y="494523"/>
            <a:ext cx="10515600" cy="736092"/>
          </a:xfrm>
          <a:prstGeom prst="rect">
            <a:avLst/>
          </a:prstGeom>
        </p:spPr>
        <p:txBody>
          <a:bodyPr vert="horz" lIns="91440" tIns="45720" rIns="91440" bIns="45720" rtlCol="0" anchor="b">
            <a:normAutofit/>
          </a:bodyPr>
          <a:lstStyle>
            <a:lvl1pPr algn="ctr" defTabSz="742949" rtl="0" eaLnBrk="1" latinLnBrk="0" hangingPunct="1">
              <a:lnSpc>
                <a:spcPct val="90000"/>
              </a:lnSpc>
              <a:spcBef>
                <a:spcPct val="0"/>
              </a:spcBef>
              <a:buNone/>
              <a:defRPr sz="4875" b="1" kern="1200">
                <a:solidFill>
                  <a:srgbClr val="2C2E8D"/>
                </a:solidFill>
                <a:latin typeface="+mj-lt"/>
                <a:ea typeface="+mj-ea"/>
                <a:cs typeface="+mj-cs"/>
              </a:defRPr>
            </a:lvl1pPr>
          </a:lstStyle>
          <a:p>
            <a:pPr algn="l"/>
            <a:r>
              <a:rPr lang="en-GB" sz="4000">
                <a:solidFill>
                  <a:schemeClr val="accent1">
                    <a:lumMod val="50000"/>
                  </a:schemeClr>
                </a:solidFill>
                <a:cs typeface="Calibri"/>
              </a:rPr>
              <a:t>Behaviour Change: Ability</a:t>
            </a:r>
          </a:p>
        </p:txBody>
      </p:sp>
      <p:sp>
        <p:nvSpPr>
          <p:cNvPr id="6" name="TextBox 5">
            <a:extLst>
              <a:ext uri="{FF2B5EF4-FFF2-40B4-BE49-F238E27FC236}">
                <a16:creationId xmlns:a16="http://schemas.microsoft.com/office/drawing/2014/main" id="{EFFA51F2-AB8B-AFA3-7C3E-DE388C64867E}"/>
              </a:ext>
            </a:extLst>
          </p:cNvPr>
          <p:cNvSpPr txBox="1"/>
          <p:nvPr/>
        </p:nvSpPr>
        <p:spPr>
          <a:xfrm>
            <a:off x="504523" y="1717382"/>
            <a:ext cx="5650775"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mj-lt"/>
                <a:ea typeface="Open Sans"/>
                <a:cs typeface="Calibri"/>
              </a:rPr>
              <a:t>What does ability mean in the context of energy conservation?</a:t>
            </a:r>
            <a:endParaRPr lang="en-US" sz="2000">
              <a:solidFill>
                <a:schemeClr val="accent1">
                  <a:lumMod val="50000"/>
                </a:schemeClr>
              </a:solidFill>
              <a:latin typeface="+mj-lt"/>
              <a:cs typeface="Calibri"/>
            </a:endParaRPr>
          </a:p>
          <a:p>
            <a:pPr marL="285750" indent="-285750">
              <a:buFont typeface="Arial"/>
              <a:buChar char="•"/>
            </a:pPr>
            <a:endParaRPr lang="en-GB" sz="2000">
              <a:solidFill>
                <a:schemeClr val="accent1">
                  <a:lumMod val="50000"/>
                </a:schemeClr>
              </a:solidFill>
              <a:latin typeface="+mj-lt"/>
              <a:ea typeface="Open Sans"/>
              <a:cs typeface="Calibri"/>
            </a:endParaRPr>
          </a:p>
          <a:p>
            <a:pPr marL="171450" indent="-171450">
              <a:buFont typeface="Calibri,Sans-Serif"/>
              <a:buChar char="•"/>
            </a:pPr>
            <a:r>
              <a:rPr lang="en-GB" sz="2000">
                <a:solidFill>
                  <a:schemeClr val="accent1">
                    <a:lumMod val="50000"/>
                  </a:schemeClr>
                </a:solidFill>
                <a:latin typeface="+mj-lt"/>
                <a:ea typeface="Open Sans"/>
                <a:cs typeface="Calibri"/>
              </a:rPr>
              <a:t>Training and Professional Development</a:t>
            </a:r>
          </a:p>
          <a:p>
            <a:pPr marL="171450" indent="-171450">
              <a:buFont typeface="Calibri,Sans-Serif"/>
              <a:buChar char="•"/>
            </a:pPr>
            <a:r>
              <a:rPr lang="en-GB" sz="2000">
                <a:solidFill>
                  <a:schemeClr val="accent1">
                    <a:lumMod val="50000"/>
                  </a:schemeClr>
                </a:solidFill>
                <a:latin typeface="+mj-lt"/>
                <a:ea typeface="Open Sans"/>
                <a:cs typeface="Calibri"/>
              </a:rPr>
              <a:t>Agreeing new roles and responsibilities</a:t>
            </a:r>
          </a:p>
          <a:p>
            <a:pPr marL="171450" indent="-171450">
              <a:buFont typeface="Calibri,Sans-Serif"/>
              <a:buChar char="•"/>
            </a:pPr>
            <a:r>
              <a:rPr lang="en-GB" sz="2000">
                <a:solidFill>
                  <a:schemeClr val="accent1">
                    <a:lumMod val="50000"/>
                  </a:schemeClr>
                </a:solidFill>
                <a:latin typeface="+mj-lt"/>
                <a:ea typeface="Open Sans"/>
                <a:cs typeface="Calibri"/>
              </a:rPr>
              <a:t>Providing resources, tools and equipment </a:t>
            </a:r>
          </a:p>
          <a:p>
            <a:pPr marL="171450" indent="-171450">
              <a:buFont typeface="Calibri,Sans-Serif"/>
              <a:buChar char="•"/>
            </a:pPr>
            <a:r>
              <a:rPr lang="en-GB" sz="2000">
                <a:solidFill>
                  <a:schemeClr val="accent1">
                    <a:lumMod val="50000"/>
                  </a:schemeClr>
                </a:solidFill>
                <a:latin typeface="+mj-lt"/>
                <a:ea typeface="Open Sans"/>
                <a:cs typeface="Calibri"/>
              </a:rPr>
              <a:t>Hosting practice sessions or demonstrations</a:t>
            </a:r>
          </a:p>
          <a:p>
            <a:pPr marL="171450" indent="-171450">
              <a:buFont typeface="Calibri,Sans-Serif"/>
              <a:buChar char="•"/>
            </a:pPr>
            <a:r>
              <a:rPr lang="en-GB" sz="2000">
                <a:solidFill>
                  <a:schemeClr val="accent1">
                    <a:lumMod val="50000"/>
                  </a:schemeClr>
                </a:solidFill>
                <a:latin typeface="+mj-lt"/>
                <a:ea typeface="Open Sans"/>
                <a:cs typeface="Calibri"/>
              </a:rPr>
              <a:t>Encouraging and build confidence</a:t>
            </a:r>
          </a:p>
          <a:p>
            <a:pPr marL="171450" indent="-171450">
              <a:buFont typeface="Calibri,Sans-Serif"/>
              <a:buChar char="•"/>
            </a:pPr>
            <a:r>
              <a:rPr lang="en-GB" sz="2000">
                <a:solidFill>
                  <a:schemeClr val="accent1">
                    <a:lumMod val="50000"/>
                  </a:schemeClr>
                </a:solidFill>
                <a:latin typeface="+mj-lt"/>
                <a:ea typeface="Open Sans"/>
                <a:cs typeface="Calibri"/>
              </a:rPr>
              <a:t>Creating communication channels</a:t>
            </a:r>
          </a:p>
          <a:p>
            <a:pPr marL="171450" indent="-171450">
              <a:buFont typeface="Calibri,Sans-Serif"/>
              <a:buChar char="•"/>
            </a:pPr>
            <a:r>
              <a:rPr lang="en-GB" sz="2000">
                <a:solidFill>
                  <a:schemeClr val="accent1">
                    <a:lumMod val="50000"/>
                  </a:schemeClr>
                </a:solidFill>
                <a:latin typeface="+mj-lt"/>
                <a:ea typeface="Open Sans"/>
                <a:cs typeface="Calibri"/>
              </a:rPr>
              <a:t>Identifying and addressing barriers</a:t>
            </a:r>
          </a:p>
          <a:p>
            <a:pPr marL="171450" indent="-171450">
              <a:buFont typeface="Calibri,Sans-Serif"/>
              <a:buChar char="•"/>
            </a:pPr>
            <a:r>
              <a:rPr lang="en-GB" sz="2000">
                <a:solidFill>
                  <a:schemeClr val="accent1">
                    <a:lumMod val="50000"/>
                  </a:schemeClr>
                </a:solidFill>
                <a:latin typeface="+mj-lt"/>
                <a:ea typeface="Open Sans"/>
                <a:cs typeface="Calibri"/>
              </a:rPr>
              <a:t>Prompts</a:t>
            </a:r>
          </a:p>
          <a:p>
            <a:endParaRPr lang="en-GB">
              <a:solidFill>
                <a:srgbClr val="444444"/>
              </a:solidFill>
              <a:latin typeface="Calibri"/>
              <a:ea typeface="Open Sans"/>
              <a:cs typeface="Calibri"/>
            </a:endParaRPr>
          </a:p>
          <a:p>
            <a:endParaRPr lang="en-GB">
              <a:solidFill>
                <a:srgbClr val="444444"/>
              </a:solidFill>
              <a:latin typeface="Calibri"/>
              <a:ea typeface="Open Sans"/>
              <a:cs typeface="Calibri"/>
            </a:endParaRPr>
          </a:p>
          <a:p>
            <a:endParaRPr lang="en-US">
              <a:latin typeface="Calibri"/>
              <a:ea typeface="Open Sans"/>
              <a:cs typeface="Calibri"/>
            </a:endParaRPr>
          </a:p>
          <a:p>
            <a:endParaRPr lang="en-US" b="1">
              <a:latin typeface="Calibri"/>
              <a:ea typeface="Open Sans"/>
              <a:cs typeface="Calibri"/>
            </a:endParaRPr>
          </a:p>
          <a:p>
            <a:endParaRPr lang="en-US" b="1">
              <a:latin typeface="Calibri"/>
              <a:ea typeface="Open Sans"/>
              <a:cs typeface="Calibri"/>
            </a:endParaRPr>
          </a:p>
          <a:p>
            <a:pPr>
              <a:buFont typeface="Arial"/>
              <a:buChar char="•"/>
            </a:pPr>
            <a:endParaRPr lang="en-GB" u="sng">
              <a:latin typeface="Calibri"/>
              <a:ea typeface="Open Sans"/>
              <a:cs typeface="Calibri"/>
            </a:endParaRPr>
          </a:p>
          <a:p>
            <a:pPr marL="171450" indent="-171450">
              <a:buFont typeface="Arial"/>
              <a:buChar char="•"/>
            </a:pPr>
            <a:endParaRPr lang="en-GB">
              <a:latin typeface="Calibri"/>
              <a:ea typeface="Open Sans"/>
              <a:cs typeface="Calibri"/>
            </a:endParaRPr>
          </a:p>
          <a:p>
            <a:pPr marL="285750" indent="-285750">
              <a:buFont typeface="Arial"/>
              <a:buChar char="•"/>
            </a:pPr>
            <a:endParaRPr lang="en-US" b="1">
              <a:latin typeface="Calibri"/>
              <a:ea typeface="Open Sans"/>
              <a:cs typeface="Calibri"/>
            </a:endParaRPr>
          </a:p>
        </p:txBody>
      </p:sp>
      <p:sp>
        <p:nvSpPr>
          <p:cNvPr id="9" name="TextBox 8">
            <a:extLst>
              <a:ext uri="{FF2B5EF4-FFF2-40B4-BE49-F238E27FC236}">
                <a16:creationId xmlns:a16="http://schemas.microsoft.com/office/drawing/2014/main" id="{1AFFA9DD-511A-FFEF-2F02-A61722FCB33B}"/>
              </a:ext>
            </a:extLst>
          </p:cNvPr>
          <p:cNvSpPr txBox="1"/>
          <p:nvPr/>
        </p:nvSpPr>
        <p:spPr>
          <a:xfrm>
            <a:off x="6728247" y="1717404"/>
            <a:ext cx="3741231" cy="4739759"/>
          </a:xfrm>
          <a:prstGeom prst="rect">
            <a:avLst/>
          </a:prstGeom>
          <a:solidFill>
            <a:srgbClr val="00B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500" b="1">
              <a:solidFill>
                <a:schemeClr val="bg1"/>
              </a:solidFill>
              <a:latin typeface="+mj-lt"/>
              <a:ea typeface="Open Sans"/>
              <a:cs typeface="Open Sans"/>
            </a:endParaRPr>
          </a:p>
          <a:p>
            <a:pPr algn="ctr"/>
            <a:r>
              <a:rPr lang="en-US" sz="2500" b="1">
                <a:solidFill>
                  <a:schemeClr val="bg1"/>
                </a:solidFill>
                <a:latin typeface="+mj-lt"/>
                <a:ea typeface="Open Sans"/>
                <a:cs typeface="Open Sans"/>
              </a:rPr>
              <a:t>What are prompts?</a:t>
            </a:r>
            <a:endParaRPr lang="en-US" sz="1600" b="1">
              <a:solidFill>
                <a:schemeClr val="bg1"/>
              </a:solidFill>
              <a:latin typeface="+mj-lt"/>
              <a:ea typeface="Open Sans"/>
              <a:cs typeface="Open Sans"/>
            </a:endParaRPr>
          </a:p>
          <a:p>
            <a:pPr algn="ctr"/>
            <a:endParaRPr lang="en-US" sz="1600" b="1">
              <a:solidFill>
                <a:schemeClr val="bg1"/>
              </a:solidFill>
              <a:latin typeface="+mj-lt"/>
              <a:ea typeface="Open Sans"/>
              <a:cs typeface="Open Sans"/>
            </a:endParaRPr>
          </a:p>
          <a:p>
            <a:pPr marL="285750" indent="-285750">
              <a:buFont typeface="Arial"/>
              <a:buChar char="•"/>
            </a:pPr>
            <a:r>
              <a:rPr lang="en-GB" sz="2000">
                <a:solidFill>
                  <a:schemeClr val="bg1"/>
                </a:solidFill>
                <a:latin typeface="+mj-lt"/>
                <a:ea typeface="+mn-lt"/>
                <a:cs typeface="Calibri"/>
              </a:rPr>
              <a:t>Labelling switches </a:t>
            </a:r>
          </a:p>
          <a:p>
            <a:pPr marL="285750" indent="-285750">
              <a:buFont typeface="Arial"/>
              <a:buChar char="•"/>
            </a:pPr>
            <a:r>
              <a:rPr lang="en-GB" sz="2000">
                <a:solidFill>
                  <a:schemeClr val="bg1"/>
                </a:solidFill>
                <a:latin typeface="+mj-lt"/>
                <a:ea typeface="+mn-lt"/>
                <a:cs typeface="Calibri"/>
              </a:rPr>
              <a:t>Checklists </a:t>
            </a:r>
            <a:endParaRPr lang="en-US" sz="2000">
              <a:solidFill>
                <a:schemeClr val="bg1"/>
              </a:solidFill>
              <a:latin typeface="+mj-lt"/>
              <a:ea typeface="+mn-lt"/>
              <a:cs typeface="Calibri"/>
            </a:endParaRPr>
          </a:p>
          <a:p>
            <a:endParaRPr lang="en-GB" sz="2000">
              <a:solidFill>
                <a:schemeClr val="bg1"/>
              </a:solidFill>
              <a:latin typeface="+mj-lt"/>
              <a:ea typeface="+mn-lt"/>
              <a:cs typeface="Calibri"/>
            </a:endParaRPr>
          </a:p>
          <a:p>
            <a:pPr algn="ctr"/>
            <a:r>
              <a:rPr lang="en-GB" sz="2000">
                <a:solidFill>
                  <a:schemeClr val="bg1"/>
                </a:solidFill>
                <a:latin typeface="+mj-lt"/>
                <a:ea typeface="+mn-lt"/>
                <a:cs typeface="Calibri"/>
              </a:rPr>
              <a:t>Using these two tools can help to ‘automate’ desired behaviour changes and will help to embed them to become unconscious standard practice over time.</a:t>
            </a:r>
            <a:endParaRPr lang="en-US" sz="2000">
              <a:solidFill>
                <a:schemeClr val="bg1"/>
              </a:solidFill>
              <a:latin typeface="+mj-lt"/>
              <a:ea typeface="+mn-lt"/>
              <a:cs typeface="Calibri"/>
            </a:endParaRPr>
          </a:p>
          <a:p>
            <a:pPr algn="ctr"/>
            <a:endParaRPr lang="en-US" sz="2000" b="1">
              <a:solidFill>
                <a:schemeClr val="bg1"/>
              </a:solidFill>
              <a:ea typeface="+mn-lt"/>
              <a:cs typeface="+mn-lt"/>
            </a:endParaRPr>
          </a:p>
          <a:p>
            <a:pPr algn="ctr"/>
            <a:endParaRPr lang="en-US" sz="2000" b="1">
              <a:solidFill>
                <a:schemeClr val="bg1"/>
              </a:solidFill>
              <a:ea typeface="Open Sans"/>
              <a:cs typeface="Open Sans"/>
            </a:endParaRPr>
          </a:p>
          <a:p>
            <a:pPr algn="ctr"/>
            <a:endParaRPr lang="en-US" sz="1600" b="1">
              <a:solidFill>
                <a:schemeClr val="bg1"/>
              </a:solidFill>
              <a:ea typeface="Open Sans"/>
              <a:cs typeface="Open Sans"/>
            </a:endParaRPr>
          </a:p>
        </p:txBody>
      </p:sp>
      <p:grpSp>
        <p:nvGrpSpPr>
          <p:cNvPr id="2" name="Group 1">
            <a:extLst>
              <a:ext uri="{FF2B5EF4-FFF2-40B4-BE49-F238E27FC236}">
                <a16:creationId xmlns:a16="http://schemas.microsoft.com/office/drawing/2014/main" id="{963A38D3-7325-5AE2-C7ED-8825812A95AC}"/>
              </a:ext>
            </a:extLst>
          </p:cNvPr>
          <p:cNvGrpSpPr>
            <a:grpSpLocks noChangeAspect="1"/>
          </p:cNvGrpSpPr>
          <p:nvPr/>
        </p:nvGrpSpPr>
        <p:grpSpPr>
          <a:xfrm>
            <a:off x="243919" y="6084533"/>
            <a:ext cx="6728381" cy="642332"/>
            <a:chOff x="1767919" y="5379869"/>
            <a:chExt cx="9286425" cy="886538"/>
          </a:xfrm>
        </p:grpSpPr>
        <p:pic>
          <p:nvPicPr>
            <p:cNvPr id="3" name="Picture 2" descr="A blue square with white text&#10;&#10;Description automatically generated">
              <a:extLst>
                <a:ext uri="{FF2B5EF4-FFF2-40B4-BE49-F238E27FC236}">
                  <a16:creationId xmlns:a16="http://schemas.microsoft.com/office/drawing/2014/main" id="{07B3B329-023C-4860-763A-4045A6915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5" name="Picture 4" descr="A logo for a company&#10;&#10;Description automatically generated">
              <a:extLst>
                <a:ext uri="{FF2B5EF4-FFF2-40B4-BE49-F238E27FC236}">
                  <a16:creationId xmlns:a16="http://schemas.microsoft.com/office/drawing/2014/main" id="{82DF945E-49B8-0D3B-16B4-830D18EB15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E383EE23-C402-E6AD-FCFC-DA9721EA56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4B4280A2-9A1E-0A10-25F4-C470EFF1D3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10" name="Picture 9" descr="A logo for a school property matters&#10;&#10;Description automatically generated">
              <a:extLst>
                <a:ext uri="{FF2B5EF4-FFF2-40B4-BE49-F238E27FC236}">
                  <a16:creationId xmlns:a16="http://schemas.microsoft.com/office/drawing/2014/main" id="{D20E326D-5E75-6C8D-830F-3688C35827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1" name="Picture 10" descr="BM_Logo_72 ppi">
              <a:extLst>
                <a:ext uri="{FF2B5EF4-FFF2-40B4-BE49-F238E27FC236}">
                  <a16:creationId xmlns:a16="http://schemas.microsoft.com/office/drawing/2014/main" id="{8CCDFCEC-E1E6-89FF-A220-D1EB806748A7}"/>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2" name="Picture 11" descr="A logo with white text&#10;&#10;Description automatically generated">
              <a:extLst>
                <a:ext uri="{FF2B5EF4-FFF2-40B4-BE49-F238E27FC236}">
                  <a16:creationId xmlns:a16="http://schemas.microsoft.com/office/drawing/2014/main" id="{149D820D-8D5E-E1A4-0162-4212031433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12802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B16CF-7C80-61B1-D758-63C59776592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45A61CA-D5FF-01EF-B4CD-F4A01A0C7921}"/>
              </a:ext>
            </a:extLst>
          </p:cNvPr>
          <p:cNvSpPr txBox="1">
            <a:spLocks/>
          </p:cNvSpPr>
          <p:nvPr/>
        </p:nvSpPr>
        <p:spPr>
          <a:xfrm>
            <a:off x="507522" y="494523"/>
            <a:ext cx="10515600" cy="736092"/>
          </a:xfrm>
          <a:prstGeom prst="rect">
            <a:avLst/>
          </a:prstGeom>
        </p:spPr>
        <p:txBody>
          <a:bodyPr vert="horz" lIns="91440" tIns="45720" rIns="91440" bIns="45720" rtlCol="0" anchor="b">
            <a:normAutofit/>
          </a:bodyPr>
          <a:lstStyle>
            <a:lvl1pPr algn="ctr" defTabSz="742949" rtl="0" eaLnBrk="1" latinLnBrk="0" hangingPunct="1">
              <a:lnSpc>
                <a:spcPct val="90000"/>
              </a:lnSpc>
              <a:spcBef>
                <a:spcPct val="0"/>
              </a:spcBef>
              <a:buNone/>
              <a:defRPr sz="4875" b="1" kern="1200">
                <a:solidFill>
                  <a:srgbClr val="2C2E8D"/>
                </a:solidFill>
                <a:latin typeface="+mj-lt"/>
                <a:ea typeface="+mj-ea"/>
                <a:cs typeface="+mj-cs"/>
              </a:defRPr>
            </a:lvl1pPr>
          </a:lstStyle>
          <a:p>
            <a:pPr algn="l"/>
            <a:r>
              <a:rPr lang="en-GB" sz="4000">
                <a:solidFill>
                  <a:schemeClr val="accent1">
                    <a:lumMod val="50000"/>
                  </a:schemeClr>
                </a:solidFill>
                <a:cs typeface="Calibri"/>
              </a:rPr>
              <a:t>Behaviour Change: Reinforcement</a:t>
            </a:r>
          </a:p>
        </p:txBody>
      </p:sp>
      <p:sp>
        <p:nvSpPr>
          <p:cNvPr id="6" name="TextBox 5">
            <a:extLst>
              <a:ext uri="{FF2B5EF4-FFF2-40B4-BE49-F238E27FC236}">
                <a16:creationId xmlns:a16="http://schemas.microsoft.com/office/drawing/2014/main" id="{EFFA51F2-AB8B-AFA3-7C3E-DE388C64867E}"/>
              </a:ext>
            </a:extLst>
          </p:cNvPr>
          <p:cNvSpPr txBox="1"/>
          <p:nvPr/>
        </p:nvSpPr>
        <p:spPr>
          <a:xfrm>
            <a:off x="504523" y="1717382"/>
            <a:ext cx="5650775"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1">
                    <a:lumMod val="50000"/>
                  </a:schemeClr>
                </a:solidFill>
                <a:latin typeface="+mj-lt"/>
                <a:ea typeface="Open Sans"/>
                <a:cs typeface="Calibri"/>
              </a:rPr>
              <a:t>Why is reinforcement important?</a:t>
            </a:r>
            <a:endParaRPr lang="en-US" sz="2000">
              <a:solidFill>
                <a:schemeClr val="accent1">
                  <a:lumMod val="50000"/>
                </a:schemeClr>
              </a:solidFill>
              <a:latin typeface="+mj-lt"/>
              <a:cs typeface="Calibri"/>
            </a:endParaRPr>
          </a:p>
          <a:p>
            <a:pPr marL="285750" indent="-285750">
              <a:buFont typeface="Symbol"/>
              <a:buChar char="•"/>
            </a:pPr>
            <a:r>
              <a:rPr lang="en-GB" sz="2000">
                <a:solidFill>
                  <a:schemeClr val="accent1">
                    <a:lumMod val="50000"/>
                  </a:schemeClr>
                </a:solidFill>
                <a:latin typeface="+mj-lt"/>
                <a:ea typeface="Open Sans"/>
                <a:cs typeface="Calibri"/>
              </a:rPr>
              <a:t>Sustain behaviour change in the long term</a:t>
            </a:r>
          </a:p>
          <a:p>
            <a:pPr marL="285750" indent="-285750">
              <a:buFont typeface="Symbol"/>
              <a:buChar char="•"/>
            </a:pPr>
            <a:r>
              <a:rPr lang="en-GB" sz="2000">
                <a:solidFill>
                  <a:schemeClr val="accent1">
                    <a:lumMod val="50000"/>
                  </a:schemeClr>
                </a:solidFill>
                <a:latin typeface="+mj-lt"/>
                <a:ea typeface="Open Sans"/>
                <a:cs typeface="Calibri"/>
              </a:rPr>
              <a:t>Overcome any residual resistance</a:t>
            </a:r>
          </a:p>
          <a:p>
            <a:pPr marL="285750" indent="-285750">
              <a:buFont typeface="Symbol"/>
              <a:buChar char="•"/>
            </a:pPr>
            <a:r>
              <a:rPr lang="en-GB" sz="2000">
                <a:solidFill>
                  <a:schemeClr val="accent1">
                    <a:lumMod val="50000"/>
                  </a:schemeClr>
                </a:solidFill>
                <a:latin typeface="+mj-lt"/>
                <a:ea typeface="Open Sans"/>
                <a:cs typeface="Calibri"/>
              </a:rPr>
              <a:t>Build a culture and ethos</a:t>
            </a:r>
          </a:p>
          <a:p>
            <a:pPr marL="285750" indent="-285750">
              <a:buFont typeface="Symbol"/>
              <a:buChar char="•"/>
            </a:pPr>
            <a:r>
              <a:rPr lang="en-GB" sz="2000">
                <a:solidFill>
                  <a:schemeClr val="accent1">
                    <a:lumMod val="50000"/>
                  </a:schemeClr>
                </a:solidFill>
                <a:latin typeface="+mj-lt"/>
                <a:ea typeface="Open Sans"/>
                <a:cs typeface="Calibri"/>
              </a:rPr>
              <a:t>Ensure continued motivation and engagement</a:t>
            </a:r>
          </a:p>
          <a:p>
            <a:pPr marL="285750" indent="-285750">
              <a:buFont typeface="Symbol"/>
              <a:buChar char="•"/>
            </a:pPr>
            <a:r>
              <a:rPr lang="en-GB" sz="2000">
                <a:solidFill>
                  <a:schemeClr val="accent1">
                    <a:lumMod val="50000"/>
                  </a:schemeClr>
                </a:solidFill>
                <a:latin typeface="+mj-lt"/>
                <a:ea typeface="Open Sans"/>
                <a:cs typeface="Calibri"/>
              </a:rPr>
              <a:t>Allows you to track and evaluate progress</a:t>
            </a:r>
          </a:p>
          <a:p>
            <a:endParaRPr lang="en-GB" sz="2000">
              <a:solidFill>
                <a:schemeClr val="accent1">
                  <a:lumMod val="50000"/>
                </a:schemeClr>
              </a:solidFill>
              <a:latin typeface="+mj-lt"/>
              <a:ea typeface="Open Sans"/>
              <a:cs typeface="Calibri"/>
            </a:endParaRPr>
          </a:p>
          <a:p>
            <a:endParaRPr lang="en-US" sz="2000">
              <a:solidFill>
                <a:schemeClr val="accent1">
                  <a:lumMod val="50000"/>
                </a:schemeClr>
              </a:solidFill>
              <a:latin typeface="+mj-lt"/>
              <a:ea typeface="Open Sans"/>
              <a:cs typeface="Calibri"/>
            </a:endParaRPr>
          </a:p>
          <a:p>
            <a:r>
              <a:rPr lang="en-GB" sz="2000" b="1">
                <a:solidFill>
                  <a:schemeClr val="accent1">
                    <a:lumMod val="50000"/>
                  </a:schemeClr>
                </a:solidFill>
                <a:latin typeface="+mj-lt"/>
                <a:ea typeface="Open Sans"/>
                <a:cs typeface="Calibri"/>
              </a:rPr>
              <a:t>How do we reinforce behaviour changes?</a:t>
            </a:r>
            <a:endParaRPr lang="en-US" sz="2000">
              <a:solidFill>
                <a:schemeClr val="accent1">
                  <a:lumMod val="50000"/>
                </a:schemeClr>
              </a:solidFill>
              <a:latin typeface="+mj-lt"/>
              <a:ea typeface="Open Sans"/>
              <a:cs typeface="Calibri"/>
            </a:endParaRPr>
          </a:p>
          <a:p>
            <a:pPr marL="285750" indent="-285750">
              <a:buFont typeface="Symbol"/>
              <a:buChar char="•"/>
            </a:pPr>
            <a:r>
              <a:rPr lang="en-GB" sz="2000">
                <a:solidFill>
                  <a:schemeClr val="accent1">
                    <a:lumMod val="50000"/>
                  </a:schemeClr>
                </a:solidFill>
                <a:latin typeface="+mj-lt"/>
                <a:ea typeface="Open Sans"/>
                <a:cs typeface="Calibri"/>
              </a:rPr>
              <a:t>Share energy data </a:t>
            </a:r>
          </a:p>
          <a:p>
            <a:pPr marL="285750" indent="-285750">
              <a:buFont typeface="Symbol"/>
              <a:buChar char="•"/>
            </a:pPr>
            <a:r>
              <a:rPr lang="en-GB" sz="2000">
                <a:solidFill>
                  <a:schemeClr val="accent1">
                    <a:lumMod val="50000"/>
                  </a:schemeClr>
                </a:solidFill>
                <a:latin typeface="+mj-lt"/>
                <a:ea typeface="Open Sans"/>
                <a:cs typeface="Calibri"/>
              </a:rPr>
              <a:t>Reward energy saving </a:t>
            </a:r>
          </a:p>
          <a:p>
            <a:pPr marL="285750" indent="-285750">
              <a:buFont typeface="Symbol"/>
              <a:buChar char="•"/>
            </a:pPr>
            <a:r>
              <a:rPr lang="en-GB" sz="2000">
                <a:solidFill>
                  <a:schemeClr val="accent1">
                    <a:lumMod val="50000"/>
                  </a:schemeClr>
                </a:solidFill>
                <a:latin typeface="+mj-lt"/>
                <a:ea typeface="Open Sans"/>
                <a:cs typeface="Calibri"/>
              </a:rPr>
              <a:t>Encourage a positive culture and shared accountability</a:t>
            </a:r>
          </a:p>
          <a:p>
            <a:endParaRPr lang="en-US" sz="2000" b="1">
              <a:latin typeface="Calibri"/>
              <a:ea typeface="Open Sans"/>
              <a:cs typeface="Calibri"/>
            </a:endParaRPr>
          </a:p>
          <a:p>
            <a:endParaRPr lang="en-US" sz="2000" b="1">
              <a:latin typeface="Calibri"/>
              <a:ea typeface="Open Sans"/>
              <a:cs typeface="Calibri"/>
            </a:endParaRPr>
          </a:p>
          <a:p>
            <a:pPr>
              <a:buFont typeface="Arial"/>
              <a:buChar char="•"/>
            </a:pPr>
            <a:endParaRPr lang="en-GB" sz="2000" u="sng">
              <a:latin typeface="Calibri"/>
              <a:ea typeface="Open Sans"/>
              <a:cs typeface="Calibri"/>
            </a:endParaRPr>
          </a:p>
          <a:p>
            <a:pPr marL="171450" indent="-171450">
              <a:buFont typeface="Arial"/>
              <a:buChar char="•"/>
            </a:pPr>
            <a:endParaRPr lang="en-GB" sz="2000">
              <a:latin typeface="Calibri"/>
              <a:ea typeface="Open Sans"/>
              <a:cs typeface="Calibri"/>
            </a:endParaRPr>
          </a:p>
          <a:p>
            <a:pPr marL="285750" indent="-285750">
              <a:buFont typeface="Arial"/>
              <a:buChar char="•"/>
            </a:pPr>
            <a:endParaRPr lang="en-US" sz="2000" b="1">
              <a:latin typeface="Calibri"/>
              <a:ea typeface="Open Sans"/>
              <a:cs typeface="Calibri"/>
            </a:endParaRPr>
          </a:p>
        </p:txBody>
      </p:sp>
      <p:sp>
        <p:nvSpPr>
          <p:cNvPr id="9" name="TextBox 8">
            <a:extLst>
              <a:ext uri="{FF2B5EF4-FFF2-40B4-BE49-F238E27FC236}">
                <a16:creationId xmlns:a16="http://schemas.microsoft.com/office/drawing/2014/main" id="{1AFFA9DD-511A-FFEF-2F02-A61722FCB33B}"/>
              </a:ext>
            </a:extLst>
          </p:cNvPr>
          <p:cNvSpPr txBox="1"/>
          <p:nvPr/>
        </p:nvSpPr>
        <p:spPr>
          <a:xfrm>
            <a:off x="6728247" y="1717404"/>
            <a:ext cx="3741231" cy="4570482"/>
          </a:xfrm>
          <a:prstGeom prst="rect">
            <a:avLst/>
          </a:prstGeom>
          <a:solidFill>
            <a:srgbClr val="F9E70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500" b="1">
              <a:latin typeface="+mj-lt"/>
              <a:ea typeface="Open Sans"/>
              <a:cs typeface="Open Sans"/>
            </a:endParaRPr>
          </a:p>
          <a:p>
            <a:pPr algn="ctr"/>
            <a:r>
              <a:rPr lang="en-US" sz="2500" b="1">
                <a:latin typeface="+mj-lt"/>
                <a:ea typeface="Open Sans"/>
                <a:cs typeface="Open Sans"/>
              </a:rPr>
              <a:t>Sharing Energy Data!</a:t>
            </a:r>
            <a:endParaRPr lang="en-US">
              <a:latin typeface="+mj-lt"/>
              <a:ea typeface="Open Sans"/>
              <a:cs typeface="Open Sans"/>
            </a:endParaRPr>
          </a:p>
          <a:p>
            <a:pPr algn="ctr"/>
            <a:endParaRPr lang="en-US" sz="2500" b="1">
              <a:latin typeface="+mj-lt"/>
              <a:ea typeface="+mn-lt"/>
              <a:cs typeface="Open Sans"/>
            </a:endParaRPr>
          </a:p>
          <a:p>
            <a:pPr algn="ctr"/>
            <a:r>
              <a:rPr lang="en-GB" sz="2000">
                <a:latin typeface="+mj-lt"/>
                <a:ea typeface="+mn-lt"/>
                <a:cs typeface="Calibri"/>
              </a:rPr>
              <a:t>Sharing your energy reduction successes reinforces good energy saving behaviours.</a:t>
            </a:r>
            <a:endParaRPr lang="en-US" sz="2000">
              <a:latin typeface="+mj-lt"/>
              <a:ea typeface="+mn-lt"/>
              <a:cs typeface="Open Sans"/>
            </a:endParaRPr>
          </a:p>
          <a:p>
            <a:pPr algn="ctr"/>
            <a:endParaRPr lang="en-GB" sz="2000">
              <a:latin typeface="+mj-lt"/>
              <a:ea typeface="+mn-lt"/>
              <a:cs typeface="Calibri"/>
            </a:endParaRPr>
          </a:p>
          <a:p>
            <a:pPr algn="ctr"/>
            <a:r>
              <a:rPr lang="en-GB" sz="2000">
                <a:latin typeface="+mj-lt"/>
                <a:ea typeface="+mn-lt"/>
                <a:cs typeface="Calibri"/>
              </a:rPr>
              <a:t>Sharing persistent energy hotspots can help you to work with your community to address barriers to change.</a:t>
            </a:r>
            <a:endParaRPr lang="en-US" sz="2000">
              <a:latin typeface="+mj-lt"/>
              <a:ea typeface="Open Sans"/>
              <a:cs typeface="Open Sans"/>
            </a:endParaRPr>
          </a:p>
          <a:p>
            <a:pPr algn="ctr"/>
            <a:endParaRPr lang="en-GB" sz="2000">
              <a:solidFill>
                <a:schemeClr val="bg1"/>
              </a:solidFill>
              <a:latin typeface="Calibri"/>
              <a:ea typeface="Open Sans"/>
              <a:cs typeface="Calibri"/>
            </a:endParaRPr>
          </a:p>
          <a:p>
            <a:pPr algn="ctr"/>
            <a:endParaRPr lang="en-US" sz="1600" b="1">
              <a:solidFill>
                <a:schemeClr val="bg1"/>
              </a:solidFill>
              <a:ea typeface="Open Sans"/>
              <a:cs typeface="Open Sans"/>
            </a:endParaRPr>
          </a:p>
        </p:txBody>
      </p:sp>
      <p:grpSp>
        <p:nvGrpSpPr>
          <p:cNvPr id="2" name="Group 1">
            <a:extLst>
              <a:ext uri="{FF2B5EF4-FFF2-40B4-BE49-F238E27FC236}">
                <a16:creationId xmlns:a16="http://schemas.microsoft.com/office/drawing/2014/main" id="{4F666988-3E46-3789-021C-AEB564531871}"/>
              </a:ext>
            </a:extLst>
          </p:cNvPr>
          <p:cNvGrpSpPr>
            <a:grpSpLocks noChangeAspect="1"/>
          </p:cNvGrpSpPr>
          <p:nvPr/>
        </p:nvGrpSpPr>
        <p:grpSpPr>
          <a:xfrm>
            <a:off x="243919" y="6084533"/>
            <a:ext cx="6728381" cy="642332"/>
            <a:chOff x="1767919" y="5379869"/>
            <a:chExt cx="9286425" cy="886538"/>
          </a:xfrm>
        </p:grpSpPr>
        <p:pic>
          <p:nvPicPr>
            <p:cNvPr id="3" name="Picture 2" descr="A blue square with white text&#10;&#10;Description automatically generated">
              <a:extLst>
                <a:ext uri="{FF2B5EF4-FFF2-40B4-BE49-F238E27FC236}">
                  <a16:creationId xmlns:a16="http://schemas.microsoft.com/office/drawing/2014/main" id="{3DBBD35B-F43E-21D6-3B62-6B381FF9A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5" name="Picture 4" descr="A logo for a company&#10;&#10;Description automatically generated">
              <a:extLst>
                <a:ext uri="{FF2B5EF4-FFF2-40B4-BE49-F238E27FC236}">
                  <a16:creationId xmlns:a16="http://schemas.microsoft.com/office/drawing/2014/main" id="{C17029D4-6A24-4CE9-9013-D0015C14F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31E801D9-5B24-5F84-EF49-CE3CE99BCB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A0BC4FF5-4279-19FC-9F37-8A0B468867F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10" name="Picture 9" descr="A logo for a school property matters&#10;&#10;Description automatically generated">
              <a:extLst>
                <a:ext uri="{FF2B5EF4-FFF2-40B4-BE49-F238E27FC236}">
                  <a16:creationId xmlns:a16="http://schemas.microsoft.com/office/drawing/2014/main" id="{7D8552EC-5045-6269-E6ED-8C0AB83316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1" name="Picture 10" descr="BM_Logo_72 ppi">
              <a:extLst>
                <a:ext uri="{FF2B5EF4-FFF2-40B4-BE49-F238E27FC236}">
                  <a16:creationId xmlns:a16="http://schemas.microsoft.com/office/drawing/2014/main" id="{8F4518B4-75E7-829E-3F0D-C457CD780BC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2" name="Picture 11" descr="A logo with white text&#10;&#10;Description automatically generated">
              <a:extLst>
                <a:ext uri="{FF2B5EF4-FFF2-40B4-BE49-F238E27FC236}">
                  <a16:creationId xmlns:a16="http://schemas.microsoft.com/office/drawing/2014/main" id="{8F1F2FD8-DBF2-E2AD-DBCA-69A6DEFD9AE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36594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A179-A0AC-5C1F-DA6A-07F01878FE2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0F89C1-A3FC-B306-16CC-E9FF605DEC34}"/>
              </a:ext>
            </a:extLst>
          </p:cNvPr>
          <p:cNvSpPr txBox="1"/>
          <p:nvPr/>
        </p:nvSpPr>
        <p:spPr>
          <a:xfrm>
            <a:off x="99107" y="2462561"/>
            <a:ext cx="11759323" cy="1323439"/>
          </a:xfrm>
          <a:prstGeom prst="rect">
            <a:avLst/>
          </a:prstGeom>
          <a:noFill/>
        </p:spPr>
        <p:txBody>
          <a:bodyPr wrap="square" rtlCol="0">
            <a:spAutoFit/>
          </a:bodyPr>
          <a:lstStyle/>
          <a:p>
            <a:pPr algn="ctr"/>
            <a:r>
              <a:rPr lang="en-US" sz="4000" b="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Energy Saving top tips/ activities to do in school</a:t>
            </a:r>
          </a:p>
        </p:txBody>
      </p:sp>
      <p:grpSp>
        <p:nvGrpSpPr>
          <p:cNvPr id="3" name="Group 2">
            <a:extLst>
              <a:ext uri="{FF2B5EF4-FFF2-40B4-BE49-F238E27FC236}">
                <a16:creationId xmlns:a16="http://schemas.microsoft.com/office/drawing/2014/main" id="{F199C476-BB40-AA17-2E7D-5FD2F91657A8}"/>
              </a:ext>
            </a:extLst>
          </p:cNvPr>
          <p:cNvGrpSpPr>
            <a:grpSpLocks noChangeAspect="1"/>
          </p:cNvGrpSpPr>
          <p:nvPr/>
        </p:nvGrpSpPr>
        <p:grpSpPr>
          <a:xfrm>
            <a:off x="243919" y="6084533"/>
            <a:ext cx="6728381" cy="642332"/>
            <a:chOff x="1767919" y="5379869"/>
            <a:chExt cx="9286425" cy="886538"/>
          </a:xfrm>
        </p:grpSpPr>
        <p:pic>
          <p:nvPicPr>
            <p:cNvPr id="4" name="Picture 3" descr="A blue square with white text&#10;&#10;Description automatically generated">
              <a:extLst>
                <a:ext uri="{FF2B5EF4-FFF2-40B4-BE49-F238E27FC236}">
                  <a16:creationId xmlns:a16="http://schemas.microsoft.com/office/drawing/2014/main" id="{D320BC72-C734-31D1-0D57-6F6F52F68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5" name="Picture 4" descr="A logo for a company&#10;&#10;Description automatically generated">
              <a:extLst>
                <a:ext uri="{FF2B5EF4-FFF2-40B4-BE49-F238E27FC236}">
                  <a16:creationId xmlns:a16="http://schemas.microsoft.com/office/drawing/2014/main" id="{348BD8CA-7A42-C60A-57A1-2EA973613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6" name="Picture 5" descr="A sign with black and yellow text&#10;&#10;Description automatically generated">
              <a:extLst>
                <a:ext uri="{FF2B5EF4-FFF2-40B4-BE49-F238E27FC236}">
                  <a16:creationId xmlns:a16="http://schemas.microsoft.com/office/drawing/2014/main" id="{2C6EAA03-7F38-AEE8-C4A4-7A7DFB478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7" name="Graphic 6">
              <a:extLst>
                <a:ext uri="{FF2B5EF4-FFF2-40B4-BE49-F238E27FC236}">
                  <a16:creationId xmlns:a16="http://schemas.microsoft.com/office/drawing/2014/main" id="{6267E858-9164-6B7C-8A15-835A93F7C71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8" name="Picture 7" descr="A logo for a school property matters&#10;&#10;Description automatically generated">
              <a:extLst>
                <a:ext uri="{FF2B5EF4-FFF2-40B4-BE49-F238E27FC236}">
                  <a16:creationId xmlns:a16="http://schemas.microsoft.com/office/drawing/2014/main" id="{DAD10C10-EE70-167A-D0EB-2C5C78D585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9" name="Picture 8" descr="BM_Logo_72 ppi">
              <a:extLst>
                <a:ext uri="{FF2B5EF4-FFF2-40B4-BE49-F238E27FC236}">
                  <a16:creationId xmlns:a16="http://schemas.microsoft.com/office/drawing/2014/main" id="{C6D84CA0-8EBD-294E-C639-852B144475E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0" name="Picture 9" descr="A logo with white text&#10;&#10;Description automatically generated">
              <a:extLst>
                <a:ext uri="{FF2B5EF4-FFF2-40B4-BE49-F238E27FC236}">
                  <a16:creationId xmlns:a16="http://schemas.microsoft.com/office/drawing/2014/main" id="{C28BB2DA-B50E-C5DB-E91E-DC1527FC84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338585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A179-A0AC-5C1F-DA6A-07F01878FE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D18874-1BEF-C51E-8A5B-FA5E9C26371B}"/>
              </a:ext>
            </a:extLst>
          </p:cNvPr>
          <p:cNvSpPr txBox="1"/>
          <p:nvPr/>
        </p:nvSpPr>
        <p:spPr>
          <a:xfrm>
            <a:off x="216338" y="431483"/>
            <a:ext cx="11759323" cy="707886"/>
          </a:xfrm>
          <a:prstGeom prst="rect">
            <a:avLst/>
          </a:prstGeom>
          <a:noFill/>
        </p:spPr>
        <p:txBody>
          <a:bodyPr wrap="square" lIns="91440" tIns="45720" rIns="91440" bIns="45720" rtlCol="0" anchor="t">
            <a:spAutoFit/>
          </a:bodyPr>
          <a:lstStyle/>
          <a:p>
            <a:r>
              <a:rPr lang="en-US" sz="4000" b="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Make it everyone's responsibility</a:t>
            </a:r>
            <a:endParaRPr lang="en-US" sz="40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a:extLst>
              <a:ext uri="{FF2B5EF4-FFF2-40B4-BE49-F238E27FC236}">
                <a16:creationId xmlns:a16="http://schemas.microsoft.com/office/drawing/2014/main" id="{E3D73506-93AE-5687-8D40-30E58FFC6CE5}"/>
              </a:ext>
            </a:extLst>
          </p:cNvPr>
          <p:cNvPicPr>
            <a:picLocks noChangeAspect="1"/>
          </p:cNvPicPr>
          <p:nvPr/>
        </p:nvPicPr>
        <p:blipFill>
          <a:blip r:embed="rId3"/>
          <a:srcRect l="1395" t="315" r="-2326" b="18456"/>
          <a:stretch/>
        </p:blipFill>
        <p:spPr>
          <a:xfrm>
            <a:off x="6848973" y="1595287"/>
            <a:ext cx="3850231" cy="4205564"/>
          </a:xfrm>
          <a:prstGeom prst="rect">
            <a:avLst/>
          </a:prstGeom>
        </p:spPr>
      </p:pic>
      <p:pic>
        <p:nvPicPr>
          <p:cNvPr id="3" name="Picture 2" descr="A white paper with text and colorful circles&#10;&#10;Description automatically generated">
            <a:extLst>
              <a:ext uri="{FF2B5EF4-FFF2-40B4-BE49-F238E27FC236}">
                <a16:creationId xmlns:a16="http://schemas.microsoft.com/office/drawing/2014/main" id="{0FF66D49-331A-6640-649E-F66116C3D459}"/>
              </a:ext>
            </a:extLst>
          </p:cNvPr>
          <p:cNvPicPr>
            <a:picLocks noChangeAspect="1"/>
          </p:cNvPicPr>
          <p:nvPr/>
        </p:nvPicPr>
        <p:blipFill>
          <a:blip r:embed="rId4"/>
          <a:stretch>
            <a:fillRect/>
          </a:stretch>
        </p:blipFill>
        <p:spPr>
          <a:xfrm>
            <a:off x="1474951" y="1596370"/>
            <a:ext cx="4746169" cy="4201045"/>
          </a:xfrm>
          <a:prstGeom prst="rect">
            <a:avLst/>
          </a:prstGeom>
        </p:spPr>
      </p:pic>
      <p:grpSp>
        <p:nvGrpSpPr>
          <p:cNvPr id="6" name="Group 5">
            <a:extLst>
              <a:ext uri="{FF2B5EF4-FFF2-40B4-BE49-F238E27FC236}">
                <a16:creationId xmlns:a16="http://schemas.microsoft.com/office/drawing/2014/main" id="{56E254DC-9617-9B5D-066C-34237B3C9A5A}"/>
              </a:ext>
            </a:extLst>
          </p:cNvPr>
          <p:cNvGrpSpPr>
            <a:grpSpLocks noChangeAspect="1"/>
          </p:cNvGrpSpPr>
          <p:nvPr/>
        </p:nvGrpSpPr>
        <p:grpSpPr>
          <a:xfrm>
            <a:off x="243919" y="6084533"/>
            <a:ext cx="6728381" cy="642332"/>
            <a:chOff x="1767919" y="5379869"/>
            <a:chExt cx="9286425" cy="886538"/>
          </a:xfrm>
        </p:grpSpPr>
        <p:pic>
          <p:nvPicPr>
            <p:cNvPr id="7" name="Picture 6" descr="A blue square with white text&#10;&#10;Description automatically generated">
              <a:extLst>
                <a:ext uri="{FF2B5EF4-FFF2-40B4-BE49-F238E27FC236}">
                  <a16:creationId xmlns:a16="http://schemas.microsoft.com/office/drawing/2014/main" id="{674DF648-BA43-AE65-AEBA-BE83418B2D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8" name="Picture 7" descr="A logo for a company&#10;&#10;Description automatically generated">
              <a:extLst>
                <a:ext uri="{FF2B5EF4-FFF2-40B4-BE49-F238E27FC236}">
                  <a16:creationId xmlns:a16="http://schemas.microsoft.com/office/drawing/2014/main" id="{93D1F6DA-1DE8-9726-EE3B-DDC62D7D89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9" name="Picture 8" descr="A sign with black and yellow text&#10;&#10;Description automatically generated">
              <a:extLst>
                <a:ext uri="{FF2B5EF4-FFF2-40B4-BE49-F238E27FC236}">
                  <a16:creationId xmlns:a16="http://schemas.microsoft.com/office/drawing/2014/main" id="{9562921D-8597-54AD-BAD9-C843B7CE5D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0" name="Graphic 9">
              <a:extLst>
                <a:ext uri="{FF2B5EF4-FFF2-40B4-BE49-F238E27FC236}">
                  <a16:creationId xmlns:a16="http://schemas.microsoft.com/office/drawing/2014/main" id="{CDDA4C1E-5094-50DE-66A9-6E42860B15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72946" y="5851270"/>
              <a:ext cx="1361003" cy="332518"/>
            </a:xfrm>
            <a:prstGeom prst="rect">
              <a:avLst/>
            </a:prstGeom>
          </p:spPr>
        </p:pic>
        <p:pic>
          <p:nvPicPr>
            <p:cNvPr id="11" name="Picture 10" descr="A logo for a school property matters&#10;&#10;Description automatically generated">
              <a:extLst>
                <a:ext uri="{FF2B5EF4-FFF2-40B4-BE49-F238E27FC236}">
                  <a16:creationId xmlns:a16="http://schemas.microsoft.com/office/drawing/2014/main" id="{5827D71F-CF68-24FD-4665-BAABEDE87B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2" name="Picture 11" descr="BM_Logo_72 ppi">
              <a:extLst>
                <a:ext uri="{FF2B5EF4-FFF2-40B4-BE49-F238E27FC236}">
                  <a16:creationId xmlns:a16="http://schemas.microsoft.com/office/drawing/2014/main" id="{CB73B88C-D056-AD19-5E68-57425A8B215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3" name="Picture 12" descr="A logo with white text&#10;&#10;Description automatically generated">
              <a:extLst>
                <a:ext uri="{FF2B5EF4-FFF2-40B4-BE49-F238E27FC236}">
                  <a16:creationId xmlns:a16="http://schemas.microsoft.com/office/drawing/2014/main" id="{FF5C03EE-D36A-0E8D-D2AF-8B6726DD6D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65883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A179-A0AC-5C1F-DA6A-07F01878FE22}"/>
            </a:ext>
          </a:extLst>
        </p:cNvPr>
        <p:cNvGrpSpPr/>
        <p:nvPr/>
      </p:nvGrpSpPr>
      <p:grpSpPr>
        <a:xfrm>
          <a:off x="0" y="0"/>
          <a:ext cx="0" cy="0"/>
          <a:chOff x="0" y="0"/>
          <a:chExt cx="0" cy="0"/>
        </a:xfrm>
      </p:grpSpPr>
      <p:pic>
        <p:nvPicPr>
          <p:cNvPr id="2" name="Picture 1" descr="A group of people standing in a line&#10;&#10;Description automatically generated">
            <a:extLst>
              <a:ext uri="{FF2B5EF4-FFF2-40B4-BE49-F238E27FC236}">
                <a16:creationId xmlns:a16="http://schemas.microsoft.com/office/drawing/2014/main" id="{562FD118-08D9-D486-9127-F4685C338DE6}"/>
              </a:ext>
            </a:extLst>
          </p:cNvPr>
          <p:cNvPicPr>
            <a:picLocks noChangeAspect="1"/>
          </p:cNvPicPr>
          <p:nvPr/>
        </p:nvPicPr>
        <p:blipFill>
          <a:blip r:embed="rId3"/>
          <a:stretch>
            <a:fillRect/>
          </a:stretch>
        </p:blipFill>
        <p:spPr>
          <a:xfrm>
            <a:off x="1224084" y="770379"/>
            <a:ext cx="9763125" cy="5895975"/>
          </a:xfrm>
          <a:prstGeom prst="rect">
            <a:avLst/>
          </a:prstGeom>
        </p:spPr>
      </p:pic>
      <p:sp>
        <p:nvSpPr>
          <p:cNvPr id="5" name="TextBox 4">
            <a:extLst>
              <a:ext uri="{FF2B5EF4-FFF2-40B4-BE49-F238E27FC236}">
                <a16:creationId xmlns:a16="http://schemas.microsoft.com/office/drawing/2014/main" id="{46D18874-1BEF-C51E-8A5B-FA5E9C26371B}"/>
              </a:ext>
            </a:extLst>
          </p:cNvPr>
          <p:cNvSpPr txBox="1"/>
          <p:nvPr/>
        </p:nvSpPr>
        <p:spPr>
          <a:xfrm>
            <a:off x="216338" y="355925"/>
            <a:ext cx="11759323" cy="707886"/>
          </a:xfrm>
          <a:prstGeom prst="rect">
            <a:avLst/>
          </a:prstGeom>
          <a:noFill/>
        </p:spPr>
        <p:txBody>
          <a:bodyPr wrap="square" lIns="91440" tIns="45720" rIns="91440" bIns="45720" rtlCol="0" anchor="t">
            <a:spAutoFit/>
          </a:bodyPr>
          <a:lstStyle/>
          <a:p>
            <a:r>
              <a:rPr lang="en-US" sz="4000" b="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Find your energy allies</a:t>
            </a:r>
            <a:endParaRPr lang="en-US" sz="40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D576CA83-3FDC-DB5B-7EB7-7CAC900E1ED9}"/>
              </a:ext>
            </a:extLst>
          </p:cNvPr>
          <p:cNvGrpSpPr>
            <a:grpSpLocks noChangeAspect="1"/>
          </p:cNvGrpSpPr>
          <p:nvPr/>
        </p:nvGrpSpPr>
        <p:grpSpPr>
          <a:xfrm>
            <a:off x="243920" y="6234043"/>
            <a:ext cx="5162270" cy="492822"/>
            <a:chOff x="1767919" y="5379869"/>
            <a:chExt cx="9286425" cy="886538"/>
          </a:xfrm>
        </p:grpSpPr>
        <p:pic>
          <p:nvPicPr>
            <p:cNvPr id="6" name="Picture 5" descr="A blue square with white text&#10;&#10;Description automatically generated">
              <a:extLst>
                <a:ext uri="{FF2B5EF4-FFF2-40B4-BE49-F238E27FC236}">
                  <a16:creationId xmlns:a16="http://schemas.microsoft.com/office/drawing/2014/main" id="{B68E65AE-B519-1AEC-F17A-CC9C73F7EF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7" name="Picture 6" descr="A logo for a company&#10;&#10;Description automatically generated">
              <a:extLst>
                <a:ext uri="{FF2B5EF4-FFF2-40B4-BE49-F238E27FC236}">
                  <a16:creationId xmlns:a16="http://schemas.microsoft.com/office/drawing/2014/main" id="{948A949E-B7B1-4185-1D7B-2AD20A678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8" name="Picture 7" descr="A sign with black and yellow text&#10;&#10;Description automatically generated">
              <a:extLst>
                <a:ext uri="{FF2B5EF4-FFF2-40B4-BE49-F238E27FC236}">
                  <a16:creationId xmlns:a16="http://schemas.microsoft.com/office/drawing/2014/main" id="{8B6F2A94-6E00-CA5C-AF4A-E43F6042EC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9" name="Graphic 8">
              <a:extLst>
                <a:ext uri="{FF2B5EF4-FFF2-40B4-BE49-F238E27FC236}">
                  <a16:creationId xmlns:a16="http://schemas.microsoft.com/office/drawing/2014/main" id="{BAE0148E-D463-A200-9D56-902337D924B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2946" y="5851270"/>
              <a:ext cx="1361003" cy="332518"/>
            </a:xfrm>
            <a:prstGeom prst="rect">
              <a:avLst/>
            </a:prstGeom>
          </p:spPr>
        </p:pic>
        <p:pic>
          <p:nvPicPr>
            <p:cNvPr id="10" name="Picture 9" descr="A logo for a school property matters&#10;&#10;Description automatically generated">
              <a:extLst>
                <a:ext uri="{FF2B5EF4-FFF2-40B4-BE49-F238E27FC236}">
                  <a16:creationId xmlns:a16="http://schemas.microsoft.com/office/drawing/2014/main" id="{3CE7201F-F1B6-04E8-4F94-064239882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1" name="Picture 10" descr="BM_Logo_72 ppi">
              <a:extLst>
                <a:ext uri="{FF2B5EF4-FFF2-40B4-BE49-F238E27FC236}">
                  <a16:creationId xmlns:a16="http://schemas.microsoft.com/office/drawing/2014/main" id="{2B076AB9-C137-9BE9-9B3A-6447E4B8099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2" name="Picture 11" descr="A logo with white text&#10;&#10;Description automatically generated">
              <a:extLst>
                <a:ext uri="{FF2B5EF4-FFF2-40B4-BE49-F238E27FC236}">
                  <a16:creationId xmlns:a16="http://schemas.microsoft.com/office/drawing/2014/main" id="{02480DFE-B43D-2AF5-F235-766FA1CE59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421326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A179-A0AC-5C1F-DA6A-07F01878FE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D18874-1BEF-C51E-8A5B-FA5E9C26371B}"/>
              </a:ext>
            </a:extLst>
          </p:cNvPr>
          <p:cNvSpPr txBox="1"/>
          <p:nvPr/>
        </p:nvSpPr>
        <p:spPr>
          <a:xfrm>
            <a:off x="216338" y="432499"/>
            <a:ext cx="11759323" cy="707886"/>
          </a:xfrm>
          <a:prstGeom prst="rect">
            <a:avLst/>
          </a:prstGeom>
          <a:noFill/>
        </p:spPr>
        <p:txBody>
          <a:bodyPr wrap="square" lIns="91440" tIns="45720" rIns="91440" bIns="45720" rtlCol="0" anchor="t">
            <a:spAutoFit/>
          </a:bodyPr>
          <a:lstStyle/>
          <a:p>
            <a:r>
              <a:rPr lang="en-US" sz="4000" b="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Monitor your data</a:t>
            </a:r>
            <a:endParaRPr lang="en-US" sz="40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screenshot of a computer&#10;&#10;Description automatically generated">
            <a:extLst>
              <a:ext uri="{FF2B5EF4-FFF2-40B4-BE49-F238E27FC236}">
                <a16:creationId xmlns:a16="http://schemas.microsoft.com/office/drawing/2014/main" id="{AA1B7CB5-2A75-CB45-4756-68FE38B805DE}"/>
              </a:ext>
            </a:extLst>
          </p:cNvPr>
          <p:cNvPicPr>
            <a:picLocks noChangeAspect="1"/>
          </p:cNvPicPr>
          <p:nvPr/>
        </p:nvPicPr>
        <p:blipFill>
          <a:blip r:embed="rId3"/>
          <a:stretch>
            <a:fillRect/>
          </a:stretch>
        </p:blipFill>
        <p:spPr>
          <a:xfrm>
            <a:off x="443541" y="3429000"/>
            <a:ext cx="9675603" cy="2642558"/>
          </a:xfrm>
          <a:prstGeom prst="rect">
            <a:avLst/>
          </a:prstGeom>
        </p:spPr>
      </p:pic>
      <p:pic>
        <p:nvPicPr>
          <p:cNvPr id="3" name="Picture 2" descr="A screenshot of a graph&#10;&#10;Description automatically generated">
            <a:extLst>
              <a:ext uri="{FF2B5EF4-FFF2-40B4-BE49-F238E27FC236}">
                <a16:creationId xmlns:a16="http://schemas.microsoft.com/office/drawing/2014/main" id="{3127A233-93FB-AA46-6A69-94D5EB070666}"/>
              </a:ext>
            </a:extLst>
          </p:cNvPr>
          <p:cNvPicPr>
            <a:picLocks noChangeAspect="1"/>
          </p:cNvPicPr>
          <p:nvPr/>
        </p:nvPicPr>
        <p:blipFill>
          <a:blip r:embed="rId4"/>
          <a:stretch>
            <a:fillRect/>
          </a:stretch>
        </p:blipFill>
        <p:spPr>
          <a:xfrm>
            <a:off x="5748787" y="320256"/>
            <a:ext cx="5999672" cy="3572055"/>
          </a:xfrm>
          <a:prstGeom prst="rect">
            <a:avLst/>
          </a:prstGeom>
        </p:spPr>
      </p:pic>
      <p:grpSp>
        <p:nvGrpSpPr>
          <p:cNvPr id="8" name="Group 7">
            <a:extLst>
              <a:ext uri="{FF2B5EF4-FFF2-40B4-BE49-F238E27FC236}">
                <a16:creationId xmlns:a16="http://schemas.microsoft.com/office/drawing/2014/main" id="{C6027E87-CECD-6DC5-5E81-C26E902EB1D7}"/>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A5623455-E7AD-F5DB-1CD3-BF9BCCFCBC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B2D5D1E2-3F5E-0B2F-035A-35378032E7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C37DB653-7DFE-DB4C-1E5A-C21A760C1D9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25032143-2DB7-9098-A0D2-7CD6D90132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40BA7D99-3A6A-81CE-231E-74080AF398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1EE396D6-EBA4-BD86-3F99-42F3B3AE41A8}"/>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517D4900-0114-8304-5BFE-B76606BF23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48308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0242C-A842-9833-9364-E55D1217864F}"/>
              </a:ext>
            </a:extLst>
          </p:cNvPr>
          <p:cNvSpPr>
            <a:spLocks noGrp="1"/>
          </p:cNvSpPr>
          <p:nvPr>
            <p:ph type="title"/>
          </p:nvPr>
        </p:nvSpPr>
        <p:spPr/>
        <p:txBody>
          <a:bodyPr/>
          <a:lstStyle/>
          <a:p>
            <a:r>
              <a:rPr lang="en-US"/>
              <a:t>M</a:t>
            </a:r>
            <a:r>
              <a:rPr lang="en-GB" err="1"/>
              <a:t>eet</a:t>
            </a:r>
            <a:r>
              <a:rPr lang="en-GB"/>
              <a:t> the Team </a:t>
            </a:r>
          </a:p>
        </p:txBody>
      </p:sp>
      <p:sp>
        <p:nvSpPr>
          <p:cNvPr id="7" name="Content Placeholder 2">
            <a:extLst>
              <a:ext uri="{FF2B5EF4-FFF2-40B4-BE49-F238E27FC236}">
                <a16:creationId xmlns:a16="http://schemas.microsoft.com/office/drawing/2014/main" id="{27AD3B91-5C5F-4E4A-15AC-4C1A4B29A6FD}"/>
              </a:ext>
            </a:extLst>
          </p:cNvPr>
          <p:cNvSpPr txBox="1">
            <a:spLocks/>
          </p:cNvSpPr>
          <p:nvPr/>
        </p:nvSpPr>
        <p:spPr>
          <a:xfrm>
            <a:off x="343893" y="5025338"/>
            <a:ext cx="3544472" cy="753979"/>
          </a:xfrm>
          <a:prstGeom prst="rect">
            <a:avLst/>
          </a:prstGeom>
        </p:spPr>
        <p:txBody>
          <a:bodyPr vert="horz" lIns="91440" tIns="45720" rIns="91440" bIns="45720" rtlCol="0" anchor="t">
            <a:normAutofit fontScale="85000" lnSpcReduction="20000"/>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a:solidFill>
                  <a:srgbClr val="2C2E8D"/>
                </a:solidFill>
                <a:latin typeface="Open Sans"/>
                <a:ea typeface="Open Sans"/>
                <a:cs typeface="Open Sans"/>
              </a:rPr>
              <a:t>S</a:t>
            </a:r>
            <a:r>
              <a:rPr lang="en-GB" sz="2400" err="1">
                <a:solidFill>
                  <a:srgbClr val="2C2E8D"/>
                </a:solidFill>
                <a:latin typeface="Open Sans"/>
                <a:ea typeface="Open Sans"/>
                <a:cs typeface="Open Sans"/>
              </a:rPr>
              <a:t>uzanne</a:t>
            </a:r>
            <a:r>
              <a:rPr lang="en-GB" sz="2400">
                <a:solidFill>
                  <a:srgbClr val="2C2E8D"/>
                </a:solidFill>
                <a:latin typeface="Open Sans"/>
                <a:ea typeface="Open Sans"/>
                <a:cs typeface="Open Sans"/>
              </a:rPr>
              <a:t> Gibbon</a:t>
            </a:r>
          </a:p>
          <a:p>
            <a:pPr marL="0" indent="0">
              <a:lnSpc>
                <a:spcPct val="100000"/>
              </a:lnSpc>
              <a:buNone/>
            </a:pPr>
            <a:r>
              <a:rPr lang="en-GB" sz="2400">
                <a:solidFill>
                  <a:srgbClr val="2C2E8D"/>
                </a:solidFill>
                <a:latin typeface="Open Sans"/>
                <a:ea typeface="Open Sans"/>
                <a:cs typeface="Open Sans"/>
              </a:rPr>
              <a:t>Programme Coordinator</a:t>
            </a:r>
          </a:p>
        </p:txBody>
      </p:sp>
      <p:grpSp>
        <p:nvGrpSpPr>
          <p:cNvPr id="8" name="Group 7">
            <a:extLst>
              <a:ext uri="{FF2B5EF4-FFF2-40B4-BE49-F238E27FC236}">
                <a16:creationId xmlns:a16="http://schemas.microsoft.com/office/drawing/2014/main" id="{0E59CE55-9032-AE57-BB9B-0C5952AF55A6}"/>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7959A227-10FF-3F25-C17E-A8F8027A5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88BECE30-62C8-7448-51AD-650E0BA77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6359EA49-7838-A1A5-DC3A-250518B58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57AFCCB7-BF72-D79E-97A1-BF9E1EDA67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DC396415-3FB1-87E7-6FA4-8D27C493C9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7177EC80-BAD4-BCC3-DC1F-DBA21631E1E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8DD804AC-3C87-93E8-8966-DC92423BF2F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pic>
        <p:nvPicPr>
          <p:cNvPr id="4" name="Picture 3" descr="A person sitting in front of a window&#10;&#10;Description automatically generated">
            <a:extLst>
              <a:ext uri="{FF2B5EF4-FFF2-40B4-BE49-F238E27FC236}">
                <a16:creationId xmlns:a16="http://schemas.microsoft.com/office/drawing/2014/main" id="{D4741154-80E7-1CA5-E2DE-8071E14C69C8}"/>
              </a:ext>
            </a:extLst>
          </p:cNvPr>
          <p:cNvPicPr>
            <a:picLocks noChangeAspect="1"/>
          </p:cNvPicPr>
          <p:nvPr/>
        </p:nvPicPr>
        <p:blipFill>
          <a:blip r:embed="rId10">
            <a:extLst>
              <a:ext uri="{28A0092B-C50C-407E-A947-70E740481C1C}">
                <a14:useLocalDpi xmlns:a14="http://schemas.microsoft.com/office/drawing/2010/main" val="0"/>
              </a:ext>
            </a:extLst>
          </a:blip>
          <a:srcRect t="-572" r="12149" b="28571"/>
          <a:stretch/>
        </p:blipFill>
        <p:spPr>
          <a:xfrm>
            <a:off x="746426" y="1719688"/>
            <a:ext cx="2382710" cy="2954146"/>
          </a:xfrm>
          <a:prstGeom prst="rect">
            <a:avLst/>
          </a:prstGeom>
        </p:spPr>
      </p:pic>
      <p:sp>
        <p:nvSpPr>
          <p:cNvPr id="18" name="Content Placeholder 2">
            <a:extLst>
              <a:ext uri="{FF2B5EF4-FFF2-40B4-BE49-F238E27FC236}">
                <a16:creationId xmlns:a16="http://schemas.microsoft.com/office/drawing/2014/main" id="{96DE6115-113B-EF39-305D-15992D974235}"/>
              </a:ext>
            </a:extLst>
          </p:cNvPr>
          <p:cNvSpPr txBox="1">
            <a:spLocks/>
          </p:cNvSpPr>
          <p:nvPr/>
        </p:nvSpPr>
        <p:spPr>
          <a:xfrm>
            <a:off x="8125725" y="4818029"/>
            <a:ext cx="3732715" cy="753979"/>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a:solidFill>
                  <a:srgbClr val="2C2E8D"/>
                </a:solidFill>
                <a:latin typeface="Open Sans"/>
                <a:ea typeface="Open Sans"/>
                <a:cs typeface="Open Sans"/>
              </a:rPr>
              <a:t>Jen Gale</a:t>
            </a:r>
          </a:p>
          <a:p>
            <a:pPr marL="0" indent="0">
              <a:lnSpc>
                <a:spcPct val="100000"/>
              </a:lnSpc>
              <a:buNone/>
            </a:pPr>
            <a:r>
              <a:rPr lang="en-US" sz="2000">
                <a:solidFill>
                  <a:srgbClr val="2C2E8D"/>
                </a:solidFill>
                <a:latin typeface="Open Sans"/>
                <a:ea typeface="Open Sans"/>
                <a:cs typeface="Open Sans"/>
              </a:rPr>
              <a:t>Carbon Literacy Trainer and</a:t>
            </a:r>
          </a:p>
          <a:p>
            <a:pPr marL="0" indent="0">
              <a:lnSpc>
                <a:spcPct val="100000"/>
              </a:lnSpc>
              <a:buNone/>
            </a:pPr>
            <a:r>
              <a:rPr lang="en-US" sz="2000">
                <a:solidFill>
                  <a:srgbClr val="2C2E8D"/>
                </a:solidFill>
                <a:latin typeface="Open Sans"/>
                <a:ea typeface="Open Sans"/>
                <a:cs typeface="Open Sans"/>
              </a:rPr>
              <a:t>Climate Action Advisor (Southwest Team)</a:t>
            </a:r>
            <a:endParaRPr lang="en-GB" sz="2000">
              <a:solidFill>
                <a:srgbClr val="2C2E8D"/>
              </a:solidFill>
              <a:latin typeface="Open Sans"/>
              <a:ea typeface="Open Sans"/>
              <a:cs typeface="Open Sans"/>
            </a:endParaRPr>
          </a:p>
        </p:txBody>
      </p:sp>
      <p:pic>
        <p:nvPicPr>
          <p:cNvPr id="19" name="Picture 18" descr="A person wearing glasses smiling&#10;&#10;Description automatically generated">
            <a:extLst>
              <a:ext uri="{FF2B5EF4-FFF2-40B4-BE49-F238E27FC236}">
                <a16:creationId xmlns:a16="http://schemas.microsoft.com/office/drawing/2014/main" id="{D2CC5D2F-326C-8696-E75C-0CF7DF24B3A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94722" y="1718129"/>
            <a:ext cx="1970253" cy="2953903"/>
          </a:xfrm>
          <a:prstGeom prst="rect">
            <a:avLst/>
          </a:prstGeom>
        </p:spPr>
      </p:pic>
      <p:sp>
        <p:nvSpPr>
          <p:cNvPr id="20" name="Content Placeholder 2">
            <a:extLst>
              <a:ext uri="{FF2B5EF4-FFF2-40B4-BE49-F238E27FC236}">
                <a16:creationId xmlns:a16="http://schemas.microsoft.com/office/drawing/2014/main" id="{C5586626-6A4D-E23F-F59E-E677E160D862}"/>
              </a:ext>
            </a:extLst>
          </p:cNvPr>
          <p:cNvSpPr txBox="1">
            <a:spLocks/>
          </p:cNvSpPr>
          <p:nvPr/>
        </p:nvSpPr>
        <p:spPr>
          <a:xfrm>
            <a:off x="4009796" y="4816370"/>
            <a:ext cx="3732715" cy="753979"/>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a:solidFill>
                  <a:srgbClr val="2C2E8D"/>
                </a:solidFill>
                <a:latin typeface="Open Sans"/>
                <a:ea typeface="Open Sans"/>
                <a:cs typeface="Open Sans"/>
              </a:rPr>
              <a:t>Bobby Brady </a:t>
            </a:r>
          </a:p>
          <a:p>
            <a:pPr marL="0" indent="0">
              <a:lnSpc>
                <a:spcPct val="100000"/>
              </a:lnSpc>
              <a:buNone/>
            </a:pPr>
            <a:r>
              <a:rPr lang="en-US" sz="2000">
                <a:solidFill>
                  <a:srgbClr val="2C2E8D"/>
                </a:solidFill>
                <a:latin typeface="Open Sans"/>
                <a:ea typeface="Open Sans"/>
                <a:cs typeface="Open Sans"/>
              </a:rPr>
              <a:t>Sustainability Consultant </a:t>
            </a:r>
            <a:endParaRPr lang="en-GB" sz="2000">
              <a:solidFill>
                <a:srgbClr val="2C2E8D"/>
              </a:solidFill>
              <a:latin typeface="Open Sans"/>
              <a:ea typeface="Open Sans"/>
              <a:cs typeface="Open Sans"/>
            </a:endParaRPr>
          </a:p>
          <a:p>
            <a:pPr marL="0" indent="0">
              <a:lnSpc>
                <a:spcPct val="100000"/>
              </a:lnSpc>
              <a:buNone/>
            </a:pPr>
            <a:r>
              <a:rPr lang="en-US" sz="2000">
                <a:solidFill>
                  <a:srgbClr val="2C2E8D"/>
                </a:solidFill>
                <a:latin typeface="Open Sans"/>
                <a:ea typeface="Open Sans"/>
                <a:cs typeface="Open Sans"/>
              </a:rPr>
              <a:t>Blue Marble </a:t>
            </a:r>
            <a:endParaRPr lang="en-GB" sz="2000">
              <a:solidFill>
                <a:srgbClr val="2C2E8D"/>
              </a:solidFill>
              <a:latin typeface="Open Sans"/>
              <a:ea typeface="Open Sans"/>
              <a:cs typeface="Open Sans"/>
            </a:endParaRPr>
          </a:p>
        </p:txBody>
      </p:sp>
      <p:pic>
        <p:nvPicPr>
          <p:cNvPr id="3" name="Picture 2" descr="A person taking a selfie&#10;&#10;Description automatically generated">
            <a:extLst>
              <a:ext uri="{FF2B5EF4-FFF2-40B4-BE49-F238E27FC236}">
                <a16:creationId xmlns:a16="http://schemas.microsoft.com/office/drawing/2014/main" id="{2666598A-95DF-B40C-15B0-8FF659297D38}"/>
              </a:ext>
            </a:extLst>
          </p:cNvPr>
          <p:cNvPicPr>
            <a:picLocks noChangeAspect="1"/>
          </p:cNvPicPr>
          <p:nvPr/>
        </p:nvPicPr>
        <p:blipFill>
          <a:blip r:embed="rId12"/>
          <a:stretch>
            <a:fillRect/>
          </a:stretch>
        </p:blipFill>
        <p:spPr>
          <a:xfrm>
            <a:off x="4008569" y="2285192"/>
            <a:ext cx="2742842" cy="2298222"/>
          </a:xfrm>
          <a:prstGeom prst="rect">
            <a:avLst/>
          </a:prstGeom>
        </p:spPr>
      </p:pic>
    </p:spTree>
    <p:extLst>
      <p:ext uri="{BB962C8B-B14F-4D97-AF65-F5344CB8AC3E}">
        <p14:creationId xmlns:p14="http://schemas.microsoft.com/office/powerpoint/2010/main" val="33294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A179-A0AC-5C1F-DA6A-07F01878FE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D18874-1BEF-C51E-8A5B-FA5E9C26371B}"/>
              </a:ext>
            </a:extLst>
          </p:cNvPr>
          <p:cNvSpPr txBox="1"/>
          <p:nvPr/>
        </p:nvSpPr>
        <p:spPr>
          <a:xfrm>
            <a:off x="216338" y="241414"/>
            <a:ext cx="11759323" cy="707886"/>
          </a:xfrm>
          <a:prstGeom prst="rect">
            <a:avLst/>
          </a:prstGeom>
          <a:noFill/>
        </p:spPr>
        <p:txBody>
          <a:bodyPr wrap="square" lIns="91440" tIns="45720" rIns="91440" bIns="45720" rtlCol="0" anchor="t">
            <a:spAutoFit/>
          </a:bodyPr>
          <a:lstStyle/>
          <a:p>
            <a:r>
              <a:rPr lang="en-US" sz="4000" b="1">
                <a:solidFill>
                  <a:schemeClr val="accent1">
                    <a:lumMod val="50000"/>
                  </a:schemeClr>
                </a:solidFill>
                <a:latin typeface="+mj-lt"/>
                <a:cs typeface="Aharoni"/>
              </a:rPr>
              <a:t>Switch off everything</a:t>
            </a:r>
            <a:endParaRPr lang="en-US" sz="4000">
              <a:solidFill>
                <a:schemeClr val="accent1">
                  <a:lumMod val="50000"/>
                </a:schemeClr>
              </a:solidFill>
              <a:latin typeface="+mj-lt"/>
            </a:endParaRPr>
          </a:p>
        </p:txBody>
      </p:sp>
      <p:pic>
        <p:nvPicPr>
          <p:cNvPr id="7" name="Picture 6" descr="A checklist with text on it&#10;&#10;Description automatically generated">
            <a:extLst>
              <a:ext uri="{FF2B5EF4-FFF2-40B4-BE49-F238E27FC236}">
                <a16:creationId xmlns:a16="http://schemas.microsoft.com/office/drawing/2014/main" id="{C3E9ED44-DA7B-D657-690B-1258BCA93656}"/>
              </a:ext>
            </a:extLst>
          </p:cNvPr>
          <p:cNvPicPr>
            <a:picLocks noChangeAspect="1"/>
          </p:cNvPicPr>
          <p:nvPr/>
        </p:nvPicPr>
        <p:blipFill>
          <a:blip r:embed="rId3"/>
          <a:stretch>
            <a:fillRect/>
          </a:stretch>
        </p:blipFill>
        <p:spPr>
          <a:xfrm rot="420000">
            <a:off x="6900747" y="363631"/>
            <a:ext cx="3646997" cy="5209098"/>
          </a:xfrm>
          <a:prstGeom prst="rect">
            <a:avLst/>
          </a:prstGeom>
        </p:spPr>
      </p:pic>
      <p:pic>
        <p:nvPicPr>
          <p:cNvPr id="9" name="Picture 8" descr="A blue and white card with text&#10;&#10;Description automatically generated">
            <a:extLst>
              <a:ext uri="{FF2B5EF4-FFF2-40B4-BE49-F238E27FC236}">
                <a16:creationId xmlns:a16="http://schemas.microsoft.com/office/drawing/2014/main" id="{841A881B-EF1E-8D01-2FCC-8F6CA849403C}"/>
              </a:ext>
            </a:extLst>
          </p:cNvPr>
          <p:cNvPicPr>
            <a:picLocks noChangeAspect="1"/>
          </p:cNvPicPr>
          <p:nvPr/>
        </p:nvPicPr>
        <p:blipFill>
          <a:blip r:embed="rId4"/>
          <a:stretch>
            <a:fillRect/>
          </a:stretch>
        </p:blipFill>
        <p:spPr>
          <a:xfrm rot="180000">
            <a:off x="1931060" y="1524000"/>
            <a:ext cx="3542220" cy="5003321"/>
          </a:xfrm>
          <a:prstGeom prst="rect">
            <a:avLst/>
          </a:prstGeom>
        </p:spPr>
      </p:pic>
      <p:pic>
        <p:nvPicPr>
          <p:cNvPr id="8" name="Picture 7" descr="A yellow and white website with white text&#10;&#10;Description automatically generated">
            <a:extLst>
              <a:ext uri="{FF2B5EF4-FFF2-40B4-BE49-F238E27FC236}">
                <a16:creationId xmlns:a16="http://schemas.microsoft.com/office/drawing/2014/main" id="{E07EEE34-17D2-1D27-55F0-9409E0C41B70}"/>
              </a:ext>
            </a:extLst>
          </p:cNvPr>
          <p:cNvPicPr>
            <a:picLocks noChangeAspect="1"/>
          </p:cNvPicPr>
          <p:nvPr/>
        </p:nvPicPr>
        <p:blipFill>
          <a:blip r:embed="rId5"/>
          <a:stretch>
            <a:fillRect/>
          </a:stretch>
        </p:blipFill>
        <p:spPr>
          <a:xfrm rot="-480000">
            <a:off x="4742389" y="1524000"/>
            <a:ext cx="3699261" cy="5319623"/>
          </a:xfrm>
          <a:prstGeom prst="rect">
            <a:avLst/>
          </a:prstGeom>
        </p:spPr>
      </p:pic>
      <p:grpSp>
        <p:nvGrpSpPr>
          <p:cNvPr id="2" name="Group 1">
            <a:extLst>
              <a:ext uri="{FF2B5EF4-FFF2-40B4-BE49-F238E27FC236}">
                <a16:creationId xmlns:a16="http://schemas.microsoft.com/office/drawing/2014/main" id="{D6C41E72-2FEC-8EA7-75E1-3B49133DBC8A}"/>
              </a:ext>
            </a:extLst>
          </p:cNvPr>
          <p:cNvGrpSpPr>
            <a:grpSpLocks noChangeAspect="1"/>
          </p:cNvGrpSpPr>
          <p:nvPr/>
        </p:nvGrpSpPr>
        <p:grpSpPr>
          <a:xfrm>
            <a:off x="243920" y="6364167"/>
            <a:ext cx="3799220" cy="362697"/>
            <a:chOff x="1767919" y="5379869"/>
            <a:chExt cx="9286425" cy="886538"/>
          </a:xfrm>
        </p:grpSpPr>
        <p:pic>
          <p:nvPicPr>
            <p:cNvPr id="3" name="Picture 2" descr="A blue square with white text&#10;&#10;Description automatically generated">
              <a:extLst>
                <a:ext uri="{FF2B5EF4-FFF2-40B4-BE49-F238E27FC236}">
                  <a16:creationId xmlns:a16="http://schemas.microsoft.com/office/drawing/2014/main" id="{115951DF-8254-DA8E-2878-690A2753575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A8BBC694-25D2-3AEB-B56C-7E8B2D7767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0" name="Picture 9" descr="A sign with black and yellow text&#10;&#10;Description automatically generated">
              <a:extLst>
                <a:ext uri="{FF2B5EF4-FFF2-40B4-BE49-F238E27FC236}">
                  <a16:creationId xmlns:a16="http://schemas.microsoft.com/office/drawing/2014/main" id="{0363577E-0709-A8F3-1614-E811A2CC56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1" name="Graphic 10">
              <a:extLst>
                <a:ext uri="{FF2B5EF4-FFF2-40B4-BE49-F238E27FC236}">
                  <a16:creationId xmlns:a16="http://schemas.microsoft.com/office/drawing/2014/main" id="{12073A8A-E1CD-15D8-4F7A-0E2AC9D9B7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72946" y="5851270"/>
              <a:ext cx="1361003" cy="332518"/>
            </a:xfrm>
            <a:prstGeom prst="rect">
              <a:avLst/>
            </a:prstGeom>
          </p:spPr>
        </p:pic>
        <p:pic>
          <p:nvPicPr>
            <p:cNvPr id="12" name="Picture 11" descr="A logo for a school property matters&#10;&#10;Description automatically generated">
              <a:extLst>
                <a:ext uri="{FF2B5EF4-FFF2-40B4-BE49-F238E27FC236}">
                  <a16:creationId xmlns:a16="http://schemas.microsoft.com/office/drawing/2014/main" id="{37C264CD-75C6-B1F5-F76B-0E9CD1885F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3" name="Picture 12" descr="BM_Logo_72 ppi">
              <a:extLst>
                <a:ext uri="{FF2B5EF4-FFF2-40B4-BE49-F238E27FC236}">
                  <a16:creationId xmlns:a16="http://schemas.microsoft.com/office/drawing/2014/main" id="{AD920035-44D6-7D26-8422-E79C415C2C5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4" name="Picture 13" descr="A logo with white text&#10;&#10;Description automatically generated">
              <a:extLst>
                <a:ext uri="{FF2B5EF4-FFF2-40B4-BE49-F238E27FC236}">
                  <a16:creationId xmlns:a16="http://schemas.microsoft.com/office/drawing/2014/main" id="{3264586B-2C6F-1F98-AC44-8F293B66E8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404345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A179-A0AC-5C1F-DA6A-07F01878FE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D18874-1BEF-C51E-8A5B-FA5E9C26371B}"/>
              </a:ext>
            </a:extLst>
          </p:cNvPr>
          <p:cNvSpPr txBox="1"/>
          <p:nvPr/>
        </p:nvSpPr>
        <p:spPr>
          <a:xfrm>
            <a:off x="216338" y="404447"/>
            <a:ext cx="11759323" cy="707886"/>
          </a:xfrm>
          <a:prstGeom prst="rect">
            <a:avLst/>
          </a:prstGeom>
          <a:noFill/>
        </p:spPr>
        <p:txBody>
          <a:bodyPr wrap="square" lIns="91440" tIns="45720" rIns="91440" bIns="45720" rtlCol="0" anchor="t">
            <a:spAutoFit/>
          </a:bodyPr>
          <a:lstStyle/>
          <a:p>
            <a:r>
              <a:rPr lang="en-US" sz="4000" b="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Make it an event</a:t>
            </a:r>
            <a:endParaRPr lang="en-US" sz="400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Switch off Fortnight | Wilshere-Dacre ...">
            <a:extLst>
              <a:ext uri="{FF2B5EF4-FFF2-40B4-BE49-F238E27FC236}">
                <a16:creationId xmlns:a16="http://schemas.microsoft.com/office/drawing/2014/main" id="{E5E25F7F-BF01-6690-2063-119B3080AB52}"/>
              </a:ext>
            </a:extLst>
          </p:cNvPr>
          <p:cNvPicPr>
            <a:picLocks noChangeAspect="1"/>
          </p:cNvPicPr>
          <p:nvPr/>
        </p:nvPicPr>
        <p:blipFill>
          <a:blip r:embed="rId3"/>
          <a:stretch>
            <a:fillRect/>
          </a:stretch>
        </p:blipFill>
        <p:spPr>
          <a:xfrm>
            <a:off x="222993" y="1993860"/>
            <a:ext cx="4126012" cy="3082482"/>
          </a:xfrm>
          <a:prstGeom prst="rect">
            <a:avLst/>
          </a:prstGeom>
        </p:spPr>
      </p:pic>
      <p:pic>
        <p:nvPicPr>
          <p:cNvPr id="3" name="Picture 2" descr="Energy Sparks">
            <a:extLst>
              <a:ext uri="{FF2B5EF4-FFF2-40B4-BE49-F238E27FC236}">
                <a16:creationId xmlns:a16="http://schemas.microsoft.com/office/drawing/2014/main" id="{570D54C0-F582-A680-FF9C-F39DCAE7EDFD}"/>
              </a:ext>
            </a:extLst>
          </p:cNvPr>
          <p:cNvPicPr>
            <a:picLocks noChangeAspect="1"/>
          </p:cNvPicPr>
          <p:nvPr/>
        </p:nvPicPr>
        <p:blipFill>
          <a:blip r:embed="rId4"/>
          <a:stretch>
            <a:fillRect/>
          </a:stretch>
        </p:blipFill>
        <p:spPr>
          <a:xfrm>
            <a:off x="5205292" y="1055346"/>
            <a:ext cx="5716808" cy="2364852"/>
          </a:xfrm>
          <a:prstGeom prst="rect">
            <a:avLst/>
          </a:prstGeom>
        </p:spPr>
      </p:pic>
      <p:pic>
        <p:nvPicPr>
          <p:cNvPr id="6" name="Picture 5" descr="Get children outdoors to play and learn, on Outdoor Classroom Day and all  year round!">
            <a:extLst>
              <a:ext uri="{FF2B5EF4-FFF2-40B4-BE49-F238E27FC236}">
                <a16:creationId xmlns:a16="http://schemas.microsoft.com/office/drawing/2014/main" id="{F211A510-0FB3-CFA4-DA05-8A11179F9C19}"/>
              </a:ext>
            </a:extLst>
          </p:cNvPr>
          <p:cNvPicPr>
            <a:picLocks noChangeAspect="1"/>
          </p:cNvPicPr>
          <p:nvPr/>
        </p:nvPicPr>
        <p:blipFill>
          <a:blip r:embed="rId5"/>
          <a:stretch>
            <a:fillRect/>
          </a:stretch>
        </p:blipFill>
        <p:spPr>
          <a:xfrm>
            <a:off x="5246888" y="3684366"/>
            <a:ext cx="5286375" cy="2247900"/>
          </a:xfrm>
          <a:prstGeom prst="rect">
            <a:avLst/>
          </a:prstGeom>
        </p:spPr>
      </p:pic>
      <p:grpSp>
        <p:nvGrpSpPr>
          <p:cNvPr id="7" name="Group 6">
            <a:extLst>
              <a:ext uri="{FF2B5EF4-FFF2-40B4-BE49-F238E27FC236}">
                <a16:creationId xmlns:a16="http://schemas.microsoft.com/office/drawing/2014/main" id="{8DAEA510-409C-072C-9F44-DFAB7093C3DF}"/>
              </a:ext>
            </a:extLst>
          </p:cNvPr>
          <p:cNvGrpSpPr>
            <a:grpSpLocks noChangeAspect="1"/>
          </p:cNvGrpSpPr>
          <p:nvPr/>
        </p:nvGrpSpPr>
        <p:grpSpPr>
          <a:xfrm>
            <a:off x="243919" y="6084533"/>
            <a:ext cx="6728381" cy="642332"/>
            <a:chOff x="1767919" y="5379869"/>
            <a:chExt cx="9286425" cy="886538"/>
          </a:xfrm>
        </p:grpSpPr>
        <p:pic>
          <p:nvPicPr>
            <p:cNvPr id="8" name="Picture 7" descr="A blue square with white text&#10;&#10;Description automatically generated">
              <a:extLst>
                <a:ext uri="{FF2B5EF4-FFF2-40B4-BE49-F238E27FC236}">
                  <a16:creationId xmlns:a16="http://schemas.microsoft.com/office/drawing/2014/main" id="{140A91D9-F76B-39EE-DF86-0F41DD8F0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9" name="Picture 8" descr="A logo for a company&#10;&#10;Description automatically generated">
              <a:extLst>
                <a:ext uri="{FF2B5EF4-FFF2-40B4-BE49-F238E27FC236}">
                  <a16:creationId xmlns:a16="http://schemas.microsoft.com/office/drawing/2014/main" id="{15AB7873-0605-26DE-2B07-DF6A8897D0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0" name="Picture 9" descr="A sign with black and yellow text&#10;&#10;Description automatically generated">
              <a:extLst>
                <a:ext uri="{FF2B5EF4-FFF2-40B4-BE49-F238E27FC236}">
                  <a16:creationId xmlns:a16="http://schemas.microsoft.com/office/drawing/2014/main" id="{CC0B0C66-187B-B2F6-7110-4D78A4FA01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1" name="Graphic 10">
              <a:extLst>
                <a:ext uri="{FF2B5EF4-FFF2-40B4-BE49-F238E27FC236}">
                  <a16:creationId xmlns:a16="http://schemas.microsoft.com/office/drawing/2014/main" id="{B44A4ACA-68B0-20F9-1402-BB4DE86D81F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72946" y="5851270"/>
              <a:ext cx="1361003" cy="332518"/>
            </a:xfrm>
            <a:prstGeom prst="rect">
              <a:avLst/>
            </a:prstGeom>
          </p:spPr>
        </p:pic>
        <p:pic>
          <p:nvPicPr>
            <p:cNvPr id="12" name="Picture 11" descr="A logo for a school property matters&#10;&#10;Description automatically generated">
              <a:extLst>
                <a:ext uri="{FF2B5EF4-FFF2-40B4-BE49-F238E27FC236}">
                  <a16:creationId xmlns:a16="http://schemas.microsoft.com/office/drawing/2014/main" id="{331320A1-5022-4592-AA6B-F0463458C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3" name="Picture 12" descr="BM_Logo_72 ppi">
              <a:extLst>
                <a:ext uri="{FF2B5EF4-FFF2-40B4-BE49-F238E27FC236}">
                  <a16:creationId xmlns:a16="http://schemas.microsoft.com/office/drawing/2014/main" id="{CB8BE4C6-2490-0F74-4B5A-03FAE42E12D2}"/>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4" name="Picture 13" descr="A logo with white text&#10;&#10;Description automatically generated">
              <a:extLst>
                <a:ext uri="{FF2B5EF4-FFF2-40B4-BE49-F238E27FC236}">
                  <a16:creationId xmlns:a16="http://schemas.microsoft.com/office/drawing/2014/main" id="{461FDE45-8531-8A5A-D380-A8D1F2BFB10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67217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84A179-A0AC-5C1F-DA6A-07F01878FE2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6D18874-1BEF-C51E-8A5B-FA5E9C26371B}"/>
              </a:ext>
            </a:extLst>
          </p:cNvPr>
          <p:cNvSpPr txBox="1"/>
          <p:nvPr/>
        </p:nvSpPr>
        <p:spPr>
          <a:xfrm>
            <a:off x="297441" y="677947"/>
            <a:ext cx="11759323" cy="707886"/>
          </a:xfrm>
          <a:prstGeom prst="rect">
            <a:avLst/>
          </a:prstGeom>
          <a:noFill/>
        </p:spPr>
        <p:txBody>
          <a:bodyPr wrap="square" lIns="91440" tIns="45720" rIns="91440" bIns="45720" rtlCol="0" anchor="t">
            <a:spAutoFit/>
          </a:bodyPr>
          <a:lstStyle/>
          <a:p>
            <a:r>
              <a:rPr lang="en-US" sz="4000" b="1">
                <a:solidFill>
                  <a:schemeClr val="accent1">
                    <a:lumMod val="50000"/>
                  </a:schemeClr>
                </a:solidFill>
                <a:latin typeface="+mj-lt"/>
                <a:cs typeface="Aharoni"/>
              </a:rPr>
              <a:t>Celebrate the savings</a:t>
            </a:r>
            <a:endParaRPr lang="en-US" sz="4000">
              <a:solidFill>
                <a:schemeClr val="accent1">
                  <a:lumMod val="50000"/>
                </a:schemeClr>
              </a:solidFill>
              <a:latin typeface="+mj-lt"/>
            </a:endParaRPr>
          </a:p>
        </p:txBody>
      </p:sp>
      <p:pic>
        <p:nvPicPr>
          <p:cNvPr id="3" name="Picture 2" descr="A person and person holding a trophy&#10;&#10;Description automatically generated">
            <a:extLst>
              <a:ext uri="{FF2B5EF4-FFF2-40B4-BE49-F238E27FC236}">
                <a16:creationId xmlns:a16="http://schemas.microsoft.com/office/drawing/2014/main" id="{57B99028-A173-A40C-DBCA-4C225D1D0EEA}"/>
              </a:ext>
            </a:extLst>
          </p:cNvPr>
          <p:cNvPicPr>
            <a:picLocks noChangeAspect="1"/>
          </p:cNvPicPr>
          <p:nvPr/>
        </p:nvPicPr>
        <p:blipFill>
          <a:blip r:embed="rId3"/>
          <a:stretch>
            <a:fillRect/>
          </a:stretch>
        </p:blipFill>
        <p:spPr>
          <a:xfrm>
            <a:off x="-4853" y="1883973"/>
            <a:ext cx="9455629" cy="4973487"/>
          </a:xfrm>
          <a:prstGeom prst="rect">
            <a:avLst/>
          </a:prstGeom>
        </p:spPr>
      </p:pic>
      <p:pic>
        <p:nvPicPr>
          <p:cNvPr id="7" name="Picture 6" descr="A dart hitting the target&#10;&#10;Description automatically generated">
            <a:extLst>
              <a:ext uri="{FF2B5EF4-FFF2-40B4-BE49-F238E27FC236}">
                <a16:creationId xmlns:a16="http://schemas.microsoft.com/office/drawing/2014/main" id="{3D66B0FC-2F6A-F8A5-AA87-F7FC7C149BF3}"/>
              </a:ext>
            </a:extLst>
          </p:cNvPr>
          <p:cNvPicPr>
            <a:picLocks noChangeAspect="1"/>
          </p:cNvPicPr>
          <p:nvPr/>
        </p:nvPicPr>
        <p:blipFill>
          <a:blip r:embed="rId4"/>
          <a:stretch>
            <a:fillRect/>
          </a:stretch>
        </p:blipFill>
        <p:spPr>
          <a:xfrm>
            <a:off x="9049200" y="179807"/>
            <a:ext cx="3007564" cy="2659632"/>
          </a:xfrm>
          <a:prstGeom prst="rect">
            <a:avLst/>
          </a:prstGeom>
        </p:spPr>
      </p:pic>
      <p:grpSp>
        <p:nvGrpSpPr>
          <p:cNvPr id="2" name="Group 1">
            <a:extLst>
              <a:ext uri="{FF2B5EF4-FFF2-40B4-BE49-F238E27FC236}">
                <a16:creationId xmlns:a16="http://schemas.microsoft.com/office/drawing/2014/main" id="{71139960-5435-9A45-EB4A-CAC92A8E906D}"/>
              </a:ext>
            </a:extLst>
          </p:cNvPr>
          <p:cNvGrpSpPr>
            <a:grpSpLocks noChangeAspect="1"/>
          </p:cNvGrpSpPr>
          <p:nvPr/>
        </p:nvGrpSpPr>
        <p:grpSpPr>
          <a:xfrm>
            <a:off x="243920" y="6301427"/>
            <a:ext cx="4456418" cy="425437"/>
            <a:chOff x="1767919" y="5379869"/>
            <a:chExt cx="9286425" cy="886538"/>
          </a:xfrm>
        </p:grpSpPr>
        <p:pic>
          <p:nvPicPr>
            <p:cNvPr id="6" name="Picture 5" descr="A blue square with white text&#10;&#10;Description automatically generated">
              <a:extLst>
                <a:ext uri="{FF2B5EF4-FFF2-40B4-BE49-F238E27FC236}">
                  <a16:creationId xmlns:a16="http://schemas.microsoft.com/office/drawing/2014/main" id="{EE58C417-BC16-E3F8-09F8-5747019493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8" name="Picture 7" descr="A logo for a company&#10;&#10;Description automatically generated">
              <a:extLst>
                <a:ext uri="{FF2B5EF4-FFF2-40B4-BE49-F238E27FC236}">
                  <a16:creationId xmlns:a16="http://schemas.microsoft.com/office/drawing/2014/main" id="{8BC1989C-1A63-DF3E-FFF0-0761C26812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9" name="Picture 8" descr="A sign with black and yellow text&#10;&#10;Description automatically generated">
              <a:extLst>
                <a:ext uri="{FF2B5EF4-FFF2-40B4-BE49-F238E27FC236}">
                  <a16:creationId xmlns:a16="http://schemas.microsoft.com/office/drawing/2014/main" id="{37813062-6ED1-17D1-203D-EA11BD548B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0" name="Graphic 9">
              <a:extLst>
                <a:ext uri="{FF2B5EF4-FFF2-40B4-BE49-F238E27FC236}">
                  <a16:creationId xmlns:a16="http://schemas.microsoft.com/office/drawing/2014/main" id="{6F2BA4E6-B568-2A4F-EEAC-451463760D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772946" y="5851270"/>
              <a:ext cx="1361003" cy="332518"/>
            </a:xfrm>
            <a:prstGeom prst="rect">
              <a:avLst/>
            </a:prstGeom>
          </p:spPr>
        </p:pic>
        <p:pic>
          <p:nvPicPr>
            <p:cNvPr id="11" name="Picture 10" descr="A logo for a school property matters&#10;&#10;Description automatically generated">
              <a:extLst>
                <a:ext uri="{FF2B5EF4-FFF2-40B4-BE49-F238E27FC236}">
                  <a16:creationId xmlns:a16="http://schemas.microsoft.com/office/drawing/2014/main" id="{2877874B-5F93-AAD9-B7C6-4C66F534FF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2" name="Picture 11" descr="BM_Logo_72 ppi">
              <a:extLst>
                <a:ext uri="{FF2B5EF4-FFF2-40B4-BE49-F238E27FC236}">
                  <a16:creationId xmlns:a16="http://schemas.microsoft.com/office/drawing/2014/main" id="{A05DB5F9-36E8-B4FC-576C-3A1400BE2554}"/>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3" name="Picture 12" descr="A logo with white text&#10;&#10;Description automatically generated">
              <a:extLst>
                <a:ext uri="{FF2B5EF4-FFF2-40B4-BE49-F238E27FC236}">
                  <a16:creationId xmlns:a16="http://schemas.microsoft.com/office/drawing/2014/main" id="{F6E3BECE-A031-C4BA-75A3-25370AAF25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5408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B1531-65F0-1149-9808-DF234BDE4185}"/>
              </a:ext>
            </a:extLst>
          </p:cNvPr>
          <p:cNvSpPr>
            <a:spLocks noGrp="1"/>
          </p:cNvSpPr>
          <p:nvPr>
            <p:ph type="title"/>
          </p:nvPr>
        </p:nvSpPr>
        <p:spPr/>
        <p:txBody>
          <a:bodyPr>
            <a:normAutofit/>
          </a:bodyPr>
          <a:lstStyle/>
          <a:p>
            <a:pPr>
              <a:spcBef>
                <a:spcPts val="1000"/>
              </a:spcBef>
            </a:pPr>
            <a:r>
              <a:rPr lang="en-GB" sz="4000" b="0">
                <a:solidFill>
                  <a:schemeClr val="accent1">
                    <a:lumMod val="50000"/>
                  </a:schemeClr>
                </a:solidFill>
                <a:latin typeface="+mj-lt"/>
                <a:ea typeface="Open Sans"/>
                <a:cs typeface="Calibri"/>
              </a:rPr>
              <a:t>Abbey Road Primary, Midlands</a:t>
            </a:r>
            <a:endParaRPr lang="en-US" sz="4000" b="0">
              <a:solidFill>
                <a:schemeClr val="accent1">
                  <a:lumMod val="50000"/>
                </a:schemeClr>
              </a:solidFill>
              <a:latin typeface="+mj-lt"/>
              <a:ea typeface="Open Sans"/>
              <a:cs typeface="Calibri"/>
            </a:endParaRPr>
          </a:p>
          <a:p>
            <a:pPr>
              <a:spcBef>
                <a:spcPts val="1000"/>
              </a:spcBef>
            </a:pPr>
            <a:r>
              <a:rPr lang="en-GB" sz="4000" b="0">
                <a:solidFill>
                  <a:schemeClr val="accent1">
                    <a:lumMod val="50000"/>
                  </a:schemeClr>
                </a:solidFill>
                <a:latin typeface="+mj-lt"/>
                <a:ea typeface="Open Sans"/>
                <a:cs typeface="Calibri"/>
              </a:rPr>
              <a:t>£1,600 (£2,160)</a:t>
            </a:r>
            <a:endParaRPr lang="en-US" sz="4000">
              <a:solidFill>
                <a:schemeClr val="accent1">
                  <a:lumMod val="50000"/>
                </a:schemeClr>
              </a:solidFill>
              <a:latin typeface="+mj-lt"/>
              <a:ea typeface="Open Sans"/>
            </a:endParaRPr>
          </a:p>
        </p:txBody>
      </p:sp>
      <p:pic>
        <p:nvPicPr>
          <p:cNvPr id="4" name="Picture 3">
            <a:extLst>
              <a:ext uri="{FF2B5EF4-FFF2-40B4-BE49-F238E27FC236}">
                <a16:creationId xmlns:a16="http://schemas.microsoft.com/office/drawing/2014/main" id="{AE38A2B1-D56D-D6AA-6441-DDBB8BEF512E}"/>
              </a:ext>
            </a:extLst>
          </p:cNvPr>
          <p:cNvPicPr>
            <a:picLocks noChangeAspect="1"/>
          </p:cNvPicPr>
          <p:nvPr/>
        </p:nvPicPr>
        <p:blipFill>
          <a:blip r:embed="rId2"/>
          <a:stretch>
            <a:fillRect/>
          </a:stretch>
        </p:blipFill>
        <p:spPr>
          <a:xfrm>
            <a:off x="2867665" y="1712663"/>
            <a:ext cx="6018115" cy="4387355"/>
          </a:xfrm>
          <a:prstGeom prst="rect">
            <a:avLst/>
          </a:prstGeom>
        </p:spPr>
      </p:pic>
      <p:grpSp>
        <p:nvGrpSpPr>
          <p:cNvPr id="3" name="Group 2">
            <a:extLst>
              <a:ext uri="{FF2B5EF4-FFF2-40B4-BE49-F238E27FC236}">
                <a16:creationId xmlns:a16="http://schemas.microsoft.com/office/drawing/2014/main" id="{6AC18046-789C-44BC-4442-A499D31066B7}"/>
              </a:ext>
            </a:extLst>
          </p:cNvPr>
          <p:cNvGrpSpPr>
            <a:grpSpLocks noChangeAspect="1"/>
          </p:cNvGrpSpPr>
          <p:nvPr/>
        </p:nvGrpSpPr>
        <p:grpSpPr>
          <a:xfrm>
            <a:off x="243919" y="6084533"/>
            <a:ext cx="6728381" cy="642332"/>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D173669F-76E4-BC10-D7FD-694E60084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A3D59A7B-F534-C86B-3671-97B7EEBEB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1D1E023F-3857-6109-26D5-DC0561C90F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C3300B98-175D-6DC4-0A3D-29C2AD34A6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29ED0DE7-AF6E-8DEA-450D-B998EF0614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9B3F9E78-0FB9-CF20-7088-FE4BB298041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C7196A03-613F-3A6F-1756-84D9AA46C0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
        <p:nvSpPr>
          <p:cNvPr id="12" name="Arrow: Down 11">
            <a:extLst>
              <a:ext uri="{FF2B5EF4-FFF2-40B4-BE49-F238E27FC236}">
                <a16:creationId xmlns:a16="http://schemas.microsoft.com/office/drawing/2014/main" id="{82861369-51FD-2372-1687-0D29D8EDB6D1}"/>
              </a:ext>
            </a:extLst>
          </p:cNvPr>
          <p:cNvSpPr/>
          <p:nvPr/>
        </p:nvSpPr>
        <p:spPr>
          <a:xfrm>
            <a:off x="5103394" y="3990473"/>
            <a:ext cx="80210" cy="3910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083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E071A-46FC-0C18-5034-96E42E24D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26EDA6-FF14-F29B-CDCF-38FBEFA8C64E}"/>
              </a:ext>
            </a:extLst>
          </p:cNvPr>
          <p:cNvSpPr txBox="1">
            <a:spLocks/>
          </p:cNvSpPr>
          <p:nvPr/>
        </p:nvSpPr>
        <p:spPr>
          <a:xfrm>
            <a:off x="1002922" y="313948"/>
            <a:ext cx="8949704" cy="1111764"/>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1">
                    <a:lumMod val="50000"/>
                  </a:schemeClr>
                </a:solidFill>
                <a:ea typeface="Calibri"/>
                <a:cs typeface="Calibri"/>
              </a:rPr>
              <a:t>Finding actions to build your Climate Action Plan</a:t>
            </a:r>
          </a:p>
        </p:txBody>
      </p:sp>
      <p:grpSp>
        <p:nvGrpSpPr>
          <p:cNvPr id="3" name="Group 2">
            <a:extLst>
              <a:ext uri="{FF2B5EF4-FFF2-40B4-BE49-F238E27FC236}">
                <a16:creationId xmlns:a16="http://schemas.microsoft.com/office/drawing/2014/main" id="{39761E5D-0161-3125-218E-DB803CBCFCA0}"/>
              </a:ext>
            </a:extLst>
          </p:cNvPr>
          <p:cNvGrpSpPr>
            <a:grpSpLocks noChangeAspect="1"/>
          </p:cNvGrpSpPr>
          <p:nvPr/>
        </p:nvGrpSpPr>
        <p:grpSpPr>
          <a:xfrm>
            <a:off x="243920" y="6084533"/>
            <a:ext cx="6728383" cy="642332"/>
            <a:chOff x="1767919" y="5379869"/>
            <a:chExt cx="9286425" cy="886538"/>
          </a:xfrm>
        </p:grpSpPr>
        <p:pic>
          <p:nvPicPr>
            <p:cNvPr id="4" name="Picture 3" descr="A blue square with white text&#10;&#10;Description automatically generated">
              <a:extLst>
                <a:ext uri="{FF2B5EF4-FFF2-40B4-BE49-F238E27FC236}">
                  <a16:creationId xmlns:a16="http://schemas.microsoft.com/office/drawing/2014/main" id="{BF18B4DA-8C65-CBB8-527E-B53C5B26B2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5" name="Picture 4" descr="A logo for a company&#10;&#10;Description automatically generated">
              <a:extLst>
                <a:ext uri="{FF2B5EF4-FFF2-40B4-BE49-F238E27FC236}">
                  <a16:creationId xmlns:a16="http://schemas.microsoft.com/office/drawing/2014/main" id="{29552C91-46F1-85D9-A709-47B958F69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6" name="Picture 5" descr="A sign with black and yellow text&#10;&#10;Description automatically generated">
              <a:extLst>
                <a:ext uri="{FF2B5EF4-FFF2-40B4-BE49-F238E27FC236}">
                  <a16:creationId xmlns:a16="http://schemas.microsoft.com/office/drawing/2014/main" id="{3F4A2AF6-77E5-C176-82F6-283346DF2D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7" name="Graphic 6">
              <a:extLst>
                <a:ext uri="{FF2B5EF4-FFF2-40B4-BE49-F238E27FC236}">
                  <a16:creationId xmlns:a16="http://schemas.microsoft.com/office/drawing/2014/main" id="{2BCCB496-D022-F318-265B-AD1D144EB6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8" name="Picture 7" descr="A logo for a school property matters&#10;&#10;Description automatically generated">
              <a:extLst>
                <a:ext uri="{FF2B5EF4-FFF2-40B4-BE49-F238E27FC236}">
                  <a16:creationId xmlns:a16="http://schemas.microsoft.com/office/drawing/2014/main" id="{8B26B9A5-6E57-B597-D41D-902CCA3C5E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9" name="Picture 8" descr="BM_Logo_72 ppi">
              <a:extLst>
                <a:ext uri="{FF2B5EF4-FFF2-40B4-BE49-F238E27FC236}">
                  <a16:creationId xmlns:a16="http://schemas.microsoft.com/office/drawing/2014/main" id="{DB176C36-A3C0-D891-92E7-4F649A2000E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0" name="Picture 9" descr="A logo with white text&#10;&#10;Description automatically generated">
              <a:extLst>
                <a:ext uri="{FF2B5EF4-FFF2-40B4-BE49-F238E27FC236}">
                  <a16:creationId xmlns:a16="http://schemas.microsoft.com/office/drawing/2014/main" id="{32BAF81C-C2E6-54CF-10DF-F75E208C55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pic>
        <p:nvPicPr>
          <p:cNvPr id="11" name="Picture 10" descr="A screenshot of a computer&#10;&#10;Description automatically generated">
            <a:extLst>
              <a:ext uri="{FF2B5EF4-FFF2-40B4-BE49-F238E27FC236}">
                <a16:creationId xmlns:a16="http://schemas.microsoft.com/office/drawing/2014/main" id="{5D9A52F1-460A-4591-E8E8-53C92CC8B1BA}"/>
              </a:ext>
            </a:extLst>
          </p:cNvPr>
          <p:cNvPicPr>
            <a:picLocks noChangeAspect="1"/>
          </p:cNvPicPr>
          <p:nvPr/>
        </p:nvPicPr>
        <p:blipFill>
          <a:blip r:embed="rId11"/>
          <a:srcRect l="2676" t="83" r="141" b="459"/>
          <a:stretch/>
        </p:blipFill>
        <p:spPr>
          <a:xfrm>
            <a:off x="1279585" y="1712348"/>
            <a:ext cx="9906417" cy="4365714"/>
          </a:xfrm>
          <a:prstGeom prst="rect">
            <a:avLst/>
          </a:prstGeom>
        </p:spPr>
      </p:pic>
    </p:spTree>
    <p:extLst>
      <p:ext uri="{BB962C8B-B14F-4D97-AF65-F5344CB8AC3E}">
        <p14:creationId xmlns:p14="http://schemas.microsoft.com/office/powerpoint/2010/main" val="409474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216338" y="2902504"/>
            <a:ext cx="11759323" cy="707886"/>
          </a:xfrm>
          <a:prstGeom prst="rect">
            <a:avLst/>
          </a:prstGeom>
          <a:noFill/>
        </p:spPr>
        <p:txBody>
          <a:bodyPr wrap="square" rtlCol="0">
            <a:spAutoFit/>
          </a:bodyPr>
          <a:lstStyle/>
          <a:p>
            <a:pPr algn="ctr"/>
            <a:r>
              <a:rPr lang="en-US" sz="4000" b="1">
                <a:solidFill>
                  <a:schemeClr val="accent1">
                    <a:lumMod val="50000"/>
                  </a:schemeClr>
                </a:solidFill>
                <a:latin typeface="+mj-lt"/>
                <a:ea typeface="La unica" panose="02000000000000000000" pitchFamily="2" charset="0"/>
                <a:cs typeface="Aharoni" panose="02010803020104030203" pitchFamily="2" charset="-79"/>
              </a:rPr>
              <a:t>Questions?</a:t>
            </a:r>
          </a:p>
        </p:txBody>
      </p:sp>
      <p:grpSp>
        <p:nvGrpSpPr>
          <p:cNvPr id="3" name="Group 2">
            <a:extLst>
              <a:ext uri="{FF2B5EF4-FFF2-40B4-BE49-F238E27FC236}">
                <a16:creationId xmlns:a16="http://schemas.microsoft.com/office/drawing/2014/main" id="{BB164810-391D-E243-1618-41276C7BA387}"/>
              </a:ext>
            </a:extLst>
          </p:cNvPr>
          <p:cNvGrpSpPr>
            <a:grpSpLocks noChangeAspect="1"/>
          </p:cNvGrpSpPr>
          <p:nvPr/>
        </p:nvGrpSpPr>
        <p:grpSpPr>
          <a:xfrm>
            <a:off x="243919" y="6084533"/>
            <a:ext cx="6728381" cy="642332"/>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B8AFA858-F993-47D5-93B5-B31CA96C7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BD59B9A3-0BB1-D345-C3E2-1E6F4C4A3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BB104F06-BD5A-6C0E-0F15-F5682D499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4F901510-7F5C-D52B-D389-B96EE5768E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ACB25774-D559-9F5A-C2EC-1A1BFA64CF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3C24DCD0-029C-F069-0619-DC11466DF30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1A62718F-A7A2-98E5-FF60-7944149DC1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71960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B47FC-14DD-A4EC-51C8-EDE98E523F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0F13B4-7F0E-9BCD-07CE-0F731E967264}"/>
              </a:ext>
            </a:extLst>
          </p:cNvPr>
          <p:cNvSpPr>
            <a:spLocks noGrp="1"/>
          </p:cNvSpPr>
          <p:nvPr>
            <p:ph type="title"/>
          </p:nvPr>
        </p:nvSpPr>
        <p:spPr/>
        <p:txBody>
          <a:bodyPr/>
          <a:lstStyle/>
          <a:p>
            <a:r>
              <a:rPr lang="en-US"/>
              <a:t>Workshops</a:t>
            </a:r>
            <a:endParaRPr lang="en-GB"/>
          </a:p>
        </p:txBody>
      </p:sp>
      <p:sp>
        <p:nvSpPr>
          <p:cNvPr id="7" name="Content Placeholder 2">
            <a:extLst>
              <a:ext uri="{FF2B5EF4-FFF2-40B4-BE49-F238E27FC236}">
                <a16:creationId xmlns:a16="http://schemas.microsoft.com/office/drawing/2014/main" id="{01C5BEE1-9D33-B7CB-FE98-AFE78BBA85DF}"/>
              </a:ext>
            </a:extLst>
          </p:cNvPr>
          <p:cNvSpPr txBox="1">
            <a:spLocks/>
          </p:cNvSpPr>
          <p:nvPr/>
        </p:nvSpPr>
        <p:spPr>
          <a:xfrm>
            <a:off x="540773" y="1799303"/>
            <a:ext cx="11431771" cy="4454030"/>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dirty="0">
                <a:solidFill>
                  <a:srgbClr val="2C2E8D"/>
                </a:solidFill>
                <a:latin typeface="Open Sans"/>
                <a:ea typeface="Open Sans"/>
                <a:cs typeface="Open Sans"/>
              </a:rPr>
              <a:t>Workshop One; Getting started, carbon </a:t>
            </a:r>
            <a:r>
              <a:rPr lang="en-US" sz="2000" dirty="0" err="1">
                <a:solidFill>
                  <a:srgbClr val="2C2E8D"/>
                </a:solidFill>
                <a:latin typeface="Open Sans"/>
                <a:ea typeface="Open Sans"/>
                <a:cs typeface="Open Sans"/>
              </a:rPr>
              <a:t>footprinting</a:t>
            </a:r>
            <a:r>
              <a:rPr lang="en-US" sz="2000" dirty="0">
                <a:solidFill>
                  <a:srgbClr val="2C2E8D"/>
                </a:solidFill>
                <a:latin typeface="Open Sans"/>
                <a:ea typeface="Open Sans"/>
                <a:cs typeface="Open Sans"/>
              </a:rPr>
              <a:t> and saving energy:</a:t>
            </a:r>
          </a:p>
          <a:p>
            <a:pPr marL="999490" lvl="1" indent="-542925">
              <a:lnSpc>
                <a:spcPct val="100000"/>
              </a:lnSpc>
              <a:buBlip>
                <a:blip r:embed="rId3"/>
              </a:buBlip>
            </a:pPr>
            <a:r>
              <a:rPr lang="en-US" sz="1600" dirty="0">
                <a:solidFill>
                  <a:srgbClr val="2C2E8D"/>
                </a:solidFill>
                <a:latin typeface="Open Sans"/>
                <a:ea typeface="Open Sans"/>
                <a:cs typeface="Open Sans"/>
              </a:rPr>
              <a:t>LIFT and Plymouth Cast – Tuesday 26 November 3:30 – 5pm</a:t>
            </a:r>
          </a:p>
          <a:p>
            <a:pPr marL="999490" lvl="1" indent="-542925">
              <a:lnSpc>
                <a:spcPct val="100000"/>
              </a:lnSpc>
              <a:buBlip>
                <a:blip r:embed="rId3"/>
              </a:buBlip>
            </a:pPr>
            <a:r>
              <a:rPr lang="en-US" sz="1600" dirty="0">
                <a:solidFill>
                  <a:srgbClr val="2C2E8D"/>
                </a:solidFill>
                <a:latin typeface="Open Sans"/>
                <a:ea typeface="Open Sans"/>
                <a:cs typeface="Open Sans"/>
              </a:rPr>
              <a:t>BPET – Wednesday 11th December 4 – 5:30pm</a:t>
            </a:r>
          </a:p>
          <a:p>
            <a:pPr marL="0" indent="0">
              <a:lnSpc>
                <a:spcPct val="100000"/>
              </a:lnSpc>
              <a:buNone/>
            </a:pPr>
            <a:r>
              <a:rPr lang="en-US" sz="2000" dirty="0">
                <a:solidFill>
                  <a:srgbClr val="2C2E8D"/>
                </a:solidFill>
                <a:latin typeface="Open Sans"/>
                <a:ea typeface="Open Sans"/>
                <a:cs typeface="Open Sans"/>
              </a:rPr>
              <a:t>Workshop Two; The Science : Tuesday 21 January 2025; 3:30 – 5:30pm</a:t>
            </a:r>
          </a:p>
          <a:p>
            <a:pPr marL="999490" lvl="1" indent="-542925">
              <a:lnSpc>
                <a:spcPct val="100000"/>
              </a:lnSpc>
              <a:buBlip>
                <a:blip r:embed="rId3"/>
              </a:buBlip>
            </a:pPr>
            <a:r>
              <a:rPr lang="en-US" sz="1600" dirty="0">
                <a:solidFill>
                  <a:srgbClr val="2C2E8D"/>
                </a:solidFill>
                <a:latin typeface="Open Sans"/>
                <a:ea typeface="Open Sans"/>
                <a:cs typeface="Open Sans"/>
              </a:rPr>
              <a:t>Climate science 101, talking climate</a:t>
            </a:r>
          </a:p>
          <a:p>
            <a:pPr marL="0" indent="0">
              <a:lnSpc>
                <a:spcPct val="100000"/>
              </a:lnSpc>
              <a:buNone/>
            </a:pPr>
            <a:r>
              <a:rPr lang="en-US" sz="2000" dirty="0">
                <a:solidFill>
                  <a:srgbClr val="2C2E8D"/>
                </a:solidFill>
                <a:latin typeface="Open Sans"/>
                <a:ea typeface="Open Sans"/>
                <a:cs typeface="Open Sans"/>
              </a:rPr>
              <a:t>Workshop Three; The Impact : Wednesday 5 February 2025; 3:30 – 5:30pm</a:t>
            </a:r>
          </a:p>
          <a:p>
            <a:pPr marL="999490" lvl="1" indent="-542925">
              <a:lnSpc>
                <a:spcPct val="100000"/>
              </a:lnSpc>
              <a:buBlip>
                <a:blip r:embed="rId3"/>
              </a:buBlip>
            </a:pPr>
            <a:r>
              <a:rPr lang="en-US" sz="1600" dirty="0">
                <a:solidFill>
                  <a:srgbClr val="2C2E8D"/>
                </a:solidFill>
                <a:latin typeface="Open Sans"/>
                <a:ea typeface="Open Sans"/>
                <a:cs typeface="Open Sans"/>
              </a:rPr>
              <a:t>Climate impact​, adaptation and risk, carbon footprints</a:t>
            </a:r>
          </a:p>
          <a:p>
            <a:pPr marL="0" indent="0">
              <a:lnSpc>
                <a:spcPct val="100000"/>
              </a:lnSpc>
              <a:buNone/>
            </a:pPr>
            <a:r>
              <a:rPr lang="en-US" sz="2000" dirty="0">
                <a:solidFill>
                  <a:srgbClr val="2C2E8D"/>
                </a:solidFill>
                <a:latin typeface="Open Sans"/>
                <a:ea typeface="Open Sans"/>
                <a:cs typeface="Open Sans"/>
              </a:rPr>
              <a:t>Workshop Four; The Future : Thursday 13 March; 3:30 – 5:30pm</a:t>
            </a:r>
          </a:p>
          <a:p>
            <a:pPr marL="999490" lvl="1" indent="-542925">
              <a:lnSpc>
                <a:spcPct val="100000"/>
              </a:lnSpc>
              <a:buBlip>
                <a:blip r:embed="rId3"/>
              </a:buBlip>
            </a:pPr>
            <a:r>
              <a:rPr lang="en-US" sz="1600" dirty="0">
                <a:solidFill>
                  <a:srgbClr val="2C2E8D"/>
                </a:solidFill>
                <a:latin typeface="Open Sans"/>
                <a:ea typeface="Open Sans"/>
                <a:cs typeface="Open Sans"/>
              </a:rPr>
              <a:t>What action has been taken, looking ahead, climate action</a:t>
            </a:r>
          </a:p>
          <a:p>
            <a:pPr marL="999490" lvl="1" indent="-542925">
              <a:lnSpc>
                <a:spcPct val="100000"/>
              </a:lnSpc>
              <a:buBlip>
                <a:blip r:embed="rId3"/>
              </a:buBlip>
            </a:pPr>
            <a:r>
              <a:rPr lang="en-US" sz="1600" dirty="0">
                <a:solidFill>
                  <a:srgbClr val="2C2E8D"/>
                </a:solidFill>
                <a:latin typeface="Open Sans"/>
                <a:ea typeface="Open Sans"/>
                <a:cs typeface="Open Sans"/>
              </a:rPr>
              <a:t>Carbon Literacy pledges</a:t>
            </a:r>
            <a:endParaRPr lang="en-GB" sz="1600" dirty="0">
              <a:solidFill>
                <a:srgbClr val="2C2E8D"/>
              </a:solidFill>
              <a:latin typeface="Open Sans"/>
              <a:ea typeface="Open Sans"/>
              <a:cs typeface="Open Sans"/>
            </a:endParaRPr>
          </a:p>
        </p:txBody>
      </p:sp>
      <p:grpSp>
        <p:nvGrpSpPr>
          <p:cNvPr id="8" name="Group 7">
            <a:extLst>
              <a:ext uri="{FF2B5EF4-FFF2-40B4-BE49-F238E27FC236}">
                <a16:creationId xmlns:a16="http://schemas.microsoft.com/office/drawing/2014/main" id="{57D69AA2-3286-0589-D767-3854B953DE1B}"/>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EADA648D-E6CD-2F0D-2D46-D5BAF1A91F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7EA2FBEA-D4F4-BE75-BC82-83C4198D3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15B6D7C6-8ED9-B086-8F9F-1C9943FBEF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C5B0617A-C004-54BF-6CE7-6CCB761C97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0DEF98A8-D6E2-1CA0-F4BE-ABF2D095DE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38746B97-3F25-75EE-867D-7CFD3FAFEA9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6D8B3B13-ED3C-2246-438F-03FDD6493A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107825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57099-D8CB-C654-82AE-A56F8F1EB76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4C4E62-AB6E-53EB-DF21-920B16873757}"/>
              </a:ext>
            </a:extLst>
          </p:cNvPr>
          <p:cNvSpPr txBox="1"/>
          <p:nvPr/>
        </p:nvSpPr>
        <p:spPr>
          <a:xfrm>
            <a:off x="630270" y="1316353"/>
            <a:ext cx="6751678" cy="5632311"/>
          </a:xfrm>
          <a:prstGeom prst="rect">
            <a:avLst/>
          </a:prstGeom>
          <a:noFill/>
        </p:spPr>
        <p:txBody>
          <a:bodyPr wrap="square" rtlCol="0">
            <a:spAutoFit/>
          </a:bodyPr>
          <a:lstStyle/>
          <a:p>
            <a:r>
              <a:rPr lang="en-US" sz="2400">
                <a:solidFill>
                  <a:schemeClr val="accent1">
                    <a:lumMod val="50000"/>
                  </a:schemeClr>
                </a:solidFill>
                <a:latin typeface="+mj-lt"/>
              </a:rPr>
              <a:t>1. Start reducing energy use in your school!</a:t>
            </a:r>
          </a:p>
          <a:p>
            <a:endParaRPr lang="en-US" sz="2400">
              <a:solidFill>
                <a:schemeClr val="accent1">
                  <a:lumMod val="50000"/>
                </a:schemeClr>
              </a:solidFill>
              <a:latin typeface="+mj-lt"/>
            </a:endParaRPr>
          </a:p>
          <a:p>
            <a:pPr marL="342900" indent="-342900">
              <a:buFont typeface="Arial" panose="020B0604020202020204" pitchFamily="34" charset="0"/>
              <a:buChar char="•"/>
            </a:pPr>
            <a:r>
              <a:rPr lang="en-US" sz="2400">
                <a:solidFill>
                  <a:schemeClr val="accent1">
                    <a:lumMod val="50000"/>
                  </a:schemeClr>
                </a:solidFill>
                <a:latin typeface="+mj-lt"/>
              </a:rPr>
              <a:t>Choose at least one activity we’ve discussed today.</a:t>
            </a:r>
          </a:p>
          <a:p>
            <a:pPr marL="342900" indent="-342900">
              <a:buFont typeface="Arial" panose="020B0604020202020204" pitchFamily="34" charset="0"/>
              <a:buChar char="•"/>
            </a:pPr>
            <a:r>
              <a:rPr lang="en-US" sz="2400">
                <a:solidFill>
                  <a:schemeClr val="accent1">
                    <a:lumMod val="50000"/>
                  </a:schemeClr>
                </a:solidFill>
                <a:latin typeface="+mj-lt"/>
              </a:rPr>
              <a:t>Think about who in your school you need to involve? Students, staff, SLT?</a:t>
            </a:r>
          </a:p>
          <a:p>
            <a:pPr marL="342900" indent="-342900">
              <a:buFontTx/>
              <a:buChar char="-"/>
            </a:pPr>
            <a:endParaRPr lang="en-US" sz="2400">
              <a:solidFill>
                <a:schemeClr val="accent1">
                  <a:lumMod val="50000"/>
                </a:schemeClr>
              </a:solidFill>
              <a:latin typeface="+mj-lt"/>
            </a:endParaRPr>
          </a:p>
          <a:p>
            <a:r>
              <a:rPr lang="en-US" sz="2400">
                <a:solidFill>
                  <a:schemeClr val="accent1">
                    <a:lumMod val="50000"/>
                  </a:schemeClr>
                </a:solidFill>
                <a:latin typeface="+mj-lt"/>
              </a:rPr>
              <a:t>2. Collect the data required to complete Count Your Carbon.</a:t>
            </a:r>
          </a:p>
          <a:p>
            <a:endParaRPr lang="en-US" sz="2400">
              <a:solidFill>
                <a:schemeClr val="accent1">
                  <a:lumMod val="50000"/>
                </a:schemeClr>
              </a:solidFill>
              <a:latin typeface="+mj-lt"/>
            </a:endParaRPr>
          </a:p>
          <a:p>
            <a:pPr marL="342900" indent="-342900">
              <a:buFont typeface="Arial" panose="020B0604020202020204" pitchFamily="34" charset="0"/>
              <a:buChar char="•"/>
            </a:pPr>
            <a:r>
              <a:rPr lang="en-US" sz="2400">
                <a:solidFill>
                  <a:schemeClr val="accent1">
                    <a:lumMod val="50000"/>
                  </a:schemeClr>
                </a:solidFill>
                <a:latin typeface="+mj-lt"/>
              </a:rPr>
              <a:t>Use the Count Your Carbon Let’s Go Guide.</a:t>
            </a:r>
          </a:p>
          <a:p>
            <a:pPr marL="342900" indent="-342900">
              <a:buFont typeface="Arial" panose="020B0604020202020204" pitchFamily="34" charset="0"/>
              <a:buChar char="•"/>
            </a:pPr>
            <a:r>
              <a:rPr lang="en-US" sz="2400">
                <a:solidFill>
                  <a:schemeClr val="accent1">
                    <a:lumMod val="50000"/>
                  </a:schemeClr>
                </a:solidFill>
                <a:latin typeface="+mj-lt"/>
              </a:rPr>
              <a:t>Have it ready for your school visit from our advisor. </a:t>
            </a:r>
          </a:p>
          <a:p>
            <a:r>
              <a:rPr lang="en-US" sz="2400">
                <a:latin typeface="Overpass" panose="00000500000000000000" pitchFamily="50" charset="0"/>
              </a:rPr>
              <a:t> </a:t>
            </a:r>
            <a:br>
              <a:rPr lang="en-US" sz="2400">
                <a:latin typeface="Overpass" panose="00000500000000000000" pitchFamily="50" charset="0"/>
              </a:rPr>
            </a:br>
            <a:endParaRPr lang="en-US" sz="2400">
              <a:latin typeface="Overpass" panose="00000500000000000000" pitchFamily="50" charset="0"/>
            </a:endParaRPr>
          </a:p>
        </p:txBody>
      </p:sp>
      <p:sp>
        <p:nvSpPr>
          <p:cNvPr id="6" name="TextBox 24">
            <a:extLst>
              <a:ext uri="{FF2B5EF4-FFF2-40B4-BE49-F238E27FC236}">
                <a16:creationId xmlns:a16="http://schemas.microsoft.com/office/drawing/2014/main" id="{9A3CD535-BEE8-6731-F251-A34C01F44114}"/>
              </a:ext>
            </a:extLst>
          </p:cNvPr>
          <p:cNvSpPr txBox="1"/>
          <p:nvPr/>
        </p:nvSpPr>
        <p:spPr>
          <a:xfrm>
            <a:off x="630270" y="357916"/>
            <a:ext cx="8266842" cy="1323439"/>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4000" b="1">
                <a:solidFill>
                  <a:schemeClr val="accent1">
                    <a:lumMod val="50000"/>
                  </a:schemeClr>
                </a:solidFill>
                <a:latin typeface="+mj-lt"/>
              </a:rPr>
              <a:t>Don’t forget! Homework </a:t>
            </a:r>
            <a:br>
              <a:rPr lang="en-GB" sz="4000" b="1">
                <a:solidFill>
                  <a:schemeClr val="accent1">
                    <a:lumMod val="50000"/>
                  </a:schemeClr>
                </a:solidFill>
                <a:latin typeface="+mj-lt"/>
              </a:rPr>
            </a:br>
            <a:endParaRPr lang="en-GB" sz="4000" b="1">
              <a:solidFill>
                <a:schemeClr val="accent1">
                  <a:lumMod val="50000"/>
                </a:schemeClr>
              </a:solidFill>
              <a:latin typeface="+mj-lt"/>
            </a:endParaRPr>
          </a:p>
        </p:txBody>
      </p:sp>
      <p:pic>
        <p:nvPicPr>
          <p:cNvPr id="4" name="Picture 3">
            <a:extLst>
              <a:ext uri="{FF2B5EF4-FFF2-40B4-BE49-F238E27FC236}">
                <a16:creationId xmlns:a16="http://schemas.microsoft.com/office/drawing/2014/main" id="{2C657792-F11A-1A97-98ED-E1CFC898E5D9}"/>
              </a:ext>
            </a:extLst>
          </p:cNvPr>
          <p:cNvPicPr>
            <a:picLocks noChangeAspect="1"/>
          </p:cNvPicPr>
          <p:nvPr/>
        </p:nvPicPr>
        <p:blipFill>
          <a:blip r:embed="rId3"/>
          <a:stretch>
            <a:fillRect/>
          </a:stretch>
        </p:blipFill>
        <p:spPr>
          <a:xfrm>
            <a:off x="7270104" y="1019636"/>
            <a:ext cx="4528330" cy="4065711"/>
          </a:xfrm>
          <a:prstGeom prst="rect">
            <a:avLst/>
          </a:prstGeom>
        </p:spPr>
      </p:pic>
      <p:grpSp>
        <p:nvGrpSpPr>
          <p:cNvPr id="3" name="Group 2">
            <a:extLst>
              <a:ext uri="{FF2B5EF4-FFF2-40B4-BE49-F238E27FC236}">
                <a16:creationId xmlns:a16="http://schemas.microsoft.com/office/drawing/2014/main" id="{66E86B58-A831-EBEE-46E7-EA665869572A}"/>
              </a:ext>
            </a:extLst>
          </p:cNvPr>
          <p:cNvGrpSpPr>
            <a:grpSpLocks noChangeAspect="1"/>
          </p:cNvGrpSpPr>
          <p:nvPr/>
        </p:nvGrpSpPr>
        <p:grpSpPr>
          <a:xfrm>
            <a:off x="243919" y="6084533"/>
            <a:ext cx="6728381" cy="642332"/>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8A60EEA4-07F6-F684-5277-20E6A6BCA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8" name="Picture 7" descr="A logo for a company&#10;&#10;Description automatically generated">
              <a:extLst>
                <a:ext uri="{FF2B5EF4-FFF2-40B4-BE49-F238E27FC236}">
                  <a16:creationId xmlns:a16="http://schemas.microsoft.com/office/drawing/2014/main" id="{B5CAC287-7689-8D9C-42E4-614E33791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9" name="Picture 8" descr="A sign with black and yellow text&#10;&#10;Description automatically generated">
              <a:extLst>
                <a:ext uri="{FF2B5EF4-FFF2-40B4-BE49-F238E27FC236}">
                  <a16:creationId xmlns:a16="http://schemas.microsoft.com/office/drawing/2014/main" id="{6180FA6D-4C33-8E9D-1328-8C8367021B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0" name="Graphic 9">
              <a:extLst>
                <a:ext uri="{FF2B5EF4-FFF2-40B4-BE49-F238E27FC236}">
                  <a16:creationId xmlns:a16="http://schemas.microsoft.com/office/drawing/2014/main" id="{F8453ED6-7D47-6E24-107D-8E96EA428C4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72946" y="5851270"/>
              <a:ext cx="1361003" cy="332518"/>
            </a:xfrm>
            <a:prstGeom prst="rect">
              <a:avLst/>
            </a:prstGeom>
          </p:spPr>
        </p:pic>
        <p:pic>
          <p:nvPicPr>
            <p:cNvPr id="11" name="Picture 10" descr="A logo for a school property matters&#10;&#10;Description automatically generated">
              <a:extLst>
                <a:ext uri="{FF2B5EF4-FFF2-40B4-BE49-F238E27FC236}">
                  <a16:creationId xmlns:a16="http://schemas.microsoft.com/office/drawing/2014/main" id="{F376F38A-BF86-D851-B067-350150ED6A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2" name="Picture 11" descr="BM_Logo_72 ppi">
              <a:extLst>
                <a:ext uri="{FF2B5EF4-FFF2-40B4-BE49-F238E27FC236}">
                  <a16:creationId xmlns:a16="http://schemas.microsoft.com/office/drawing/2014/main" id="{8E92163B-9DC5-E86E-291B-A72DB6A278B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3" name="Picture 12" descr="A logo with white text&#10;&#10;Description automatically generated">
              <a:extLst>
                <a:ext uri="{FF2B5EF4-FFF2-40B4-BE49-F238E27FC236}">
                  <a16:creationId xmlns:a16="http://schemas.microsoft.com/office/drawing/2014/main" id="{BE6832F1-A128-6D8D-5C24-DEBF41FD63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748174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B13858-D76E-0C0F-096D-587DE2835BE9}"/>
              </a:ext>
            </a:extLst>
          </p:cNvPr>
          <p:cNvSpPr txBox="1"/>
          <p:nvPr/>
        </p:nvSpPr>
        <p:spPr>
          <a:xfrm>
            <a:off x="216338" y="2902504"/>
            <a:ext cx="11759323" cy="707886"/>
          </a:xfrm>
          <a:prstGeom prst="rect">
            <a:avLst/>
          </a:prstGeom>
          <a:noFill/>
        </p:spPr>
        <p:txBody>
          <a:bodyPr wrap="square" rtlCol="0">
            <a:spAutoFit/>
          </a:bodyPr>
          <a:lstStyle/>
          <a:p>
            <a:pPr algn="ctr"/>
            <a:r>
              <a:rPr lang="en-US" sz="4000" b="1">
                <a:solidFill>
                  <a:schemeClr val="accent1">
                    <a:lumMod val="50000"/>
                  </a:schemeClr>
                </a:solidFill>
                <a:latin typeface="+mj-lt"/>
                <a:ea typeface="La unica" panose="02000000000000000000" pitchFamily="2" charset="0"/>
                <a:cs typeface="Aharoni" panose="02010803020104030203" pitchFamily="2" charset="-79"/>
              </a:rPr>
              <a:t>Questions?</a:t>
            </a:r>
          </a:p>
        </p:txBody>
      </p:sp>
      <p:grpSp>
        <p:nvGrpSpPr>
          <p:cNvPr id="3" name="Group 2">
            <a:extLst>
              <a:ext uri="{FF2B5EF4-FFF2-40B4-BE49-F238E27FC236}">
                <a16:creationId xmlns:a16="http://schemas.microsoft.com/office/drawing/2014/main" id="{BB164810-391D-E243-1618-41276C7BA387}"/>
              </a:ext>
            </a:extLst>
          </p:cNvPr>
          <p:cNvGrpSpPr>
            <a:grpSpLocks noChangeAspect="1"/>
          </p:cNvGrpSpPr>
          <p:nvPr/>
        </p:nvGrpSpPr>
        <p:grpSpPr>
          <a:xfrm>
            <a:off x="243919" y="6084533"/>
            <a:ext cx="6728381" cy="642332"/>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B8AFA858-F993-47D5-93B5-B31CA96C7E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BD59B9A3-0BB1-D345-C3E2-1E6F4C4A3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BB104F06-BD5A-6C0E-0F15-F5682D4990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4F901510-7F5C-D52B-D389-B96EE5768E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ACB25774-D559-9F5A-C2EC-1A1BFA64CF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3C24DCD0-029C-F069-0619-DC11466DF30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1A62718F-A7A2-98E5-FF60-7944149DC10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742454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8AFDD-2728-BA04-10FB-7A5DACA289BF}"/>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230F33B-D784-0635-5B23-C965D84FC1E6}"/>
              </a:ext>
            </a:extLst>
          </p:cNvPr>
          <p:cNvPicPr>
            <a:picLocks noChangeAspect="1"/>
          </p:cNvPicPr>
          <p:nvPr/>
        </p:nvPicPr>
        <p:blipFill>
          <a:blip r:embed="rId2">
            <a:alphaModFix/>
            <a:extLst>
              <a:ext uri="{28A0092B-C50C-407E-A947-70E740481C1C}">
                <a14:useLocalDpi xmlns:a14="http://schemas.microsoft.com/office/drawing/2010/main" val="0"/>
              </a:ext>
            </a:extLst>
          </a:blip>
          <a:srcRect l="-164" t="-555" r="-30" b="21388"/>
          <a:stretch/>
        </p:blipFill>
        <p:spPr>
          <a:xfrm>
            <a:off x="-8965" y="-35009"/>
            <a:ext cx="12215812" cy="5429250"/>
          </a:xfrm>
          <a:prstGeom prst="rect">
            <a:avLst/>
          </a:prstGeom>
        </p:spPr>
      </p:pic>
      <p:grpSp>
        <p:nvGrpSpPr>
          <p:cNvPr id="16" name="Group 15">
            <a:extLst>
              <a:ext uri="{FF2B5EF4-FFF2-40B4-BE49-F238E27FC236}">
                <a16:creationId xmlns:a16="http://schemas.microsoft.com/office/drawing/2014/main" id="{19B5BC90-1C94-589C-2064-9A19C8A96B4E}"/>
              </a:ext>
            </a:extLst>
          </p:cNvPr>
          <p:cNvGrpSpPr/>
          <p:nvPr/>
        </p:nvGrpSpPr>
        <p:grpSpPr>
          <a:xfrm>
            <a:off x="1767919" y="5602202"/>
            <a:ext cx="9286425" cy="886538"/>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24FF19F2-3601-E385-6255-0D5D4AADB4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A4CF6247-03DB-F0F0-EE9D-CE6C62EBAA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F534BA39-3DAD-809F-EA5F-DBCD9EEEDB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38F186B1-97AB-5490-5503-5E39E2F4F8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3AAC422D-3BC9-82CA-3E27-0C9B2C89D0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CEFF99DF-5523-B529-6912-5BDFE27D2CC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22A6BA36-18E7-9E4D-7E5C-3D2B03DF98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pic>
        <p:nvPicPr>
          <p:cNvPr id="20" name="Picture 19" descr="A blue square with white text&#10;&#10;Description automatically generated">
            <a:extLst>
              <a:ext uri="{FF2B5EF4-FFF2-40B4-BE49-F238E27FC236}">
                <a16:creationId xmlns:a16="http://schemas.microsoft.com/office/drawing/2014/main" id="{A2031A68-E57A-E385-FD07-CBC2683FA4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6887" y="1463759"/>
            <a:ext cx="2098225" cy="2115857"/>
          </a:xfrm>
          <a:prstGeom prst="rect">
            <a:avLst/>
          </a:prstGeom>
        </p:spPr>
      </p:pic>
    </p:spTree>
    <p:extLst>
      <p:ext uri="{BB962C8B-B14F-4D97-AF65-F5344CB8AC3E}">
        <p14:creationId xmlns:p14="http://schemas.microsoft.com/office/powerpoint/2010/main" val="303907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C4496-9FB2-5016-7B27-679EE51A9A20}"/>
              </a:ext>
            </a:extLst>
          </p:cNvPr>
          <p:cNvSpPr>
            <a:spLocks noGrp="1"/>
          </p:cNvSpPr>
          <p:nvPr>
            <p:ph type="title"/>
          </p:nvPr>
        </p:nvSpPr>
        <p:spPr/>
        <p:txBody>
          <a:bodyPr/>
          <a:lstStyle/>
          <a:p>
            <a:r>
              <a:rPr lang="en-US" sz="4400" b="1">
                <a:latin typeface="Overpass"/>
                <a:cs typeface="Aharoni"/>
              </a:rPr>
              <a:t>Net Zero Accelerator </a:t>
            </a:r>
            <a:r>
              <a:rPr lang="en-US" sz="4400" b="1" err="1">
                <a:latin typeface="Overpass"/>
                <a:cs typeface="Aharoni"/>
              </a:rPr>
              <a:t>Programme</a:t>
            </a:r>
            <a:endParaRPr lang="en-US" sz="2800">
              <a:latin typeface="Overpass" panose="00000500000000000000" pitchFamily="50" charset="0"/>
            </a:endParaRPr>
          </a:p>
        </p:txBody>
      </p:sp>
      <p:sp>
        <p:nvSpPr>
          <p:cNvPr id="3" name="Content Placeholder 2">
            <a:extLst>
              <a:ext uri="{FF2B5EF4-FFF2-40B4-BE49-F238E27FC236}">
                <a16:creationId xmlns:a16="http://schemas.microsoft.com/office/drawing/2014/main" id="{9E73DA18-3B23-A4F6-556F-E3346B13EF6A}"/>
              </a:ext>
            </a:extLst>
          </p:cNvPr>
          <p:cNvSpPr>
            <a:spLocks noGrp="1"/>
          </p:cNvSpPr>
          <p:nvPr>
            <p:ph idx="1"/>
          </p:nvPr>
        </p:nvSpPr>
        <p:spPr>
          <a:xfrm>
            <a:off x="821325" y="1901995"/>
            <a:ext cx="10515600" cy="4001230"/>
          </a:xfrm>
        </p:spPr>
        <p:txBody>
          <a:bodyPr>
            <a:normAutofit/>
          </a:bodyPr>
          <a:lstStyle/>
          <a:p>
            <a:pPr marL="0" indent="0">
              <a:lnSpc>
                <a:spcPct val="100000"/>
              </a:lnSpc>
              <a:buNone/>
            </a:pPr>
            <a:r>
              <a:rPr lang="en-US" sz="2400">
                <a:solidFill>
                  <a:srgbClr val="2C2E8D"/>
                </a:solidFill>
              </a:rPr>
              <a:t>We are on a mission to support schools to meet the net zero challenge and help the next generation to lead the way in climate change action.</a:t>
            </a:r>
          </a:p>
          <a:p>
            <a:pPr marL="0" indent="0">
              <a:lnSpc>
                <a:spcPct val="100000"/>
              </a:lnSpc>
              <a:buNone/>
            </a:pPr>
            <a:endParaRPr lang="en-US" sz="2400">
              <a:solidFill>
                <a:srgbClr val="2C2E8D"/>
              </a:solidFill>
            </a:endParaRPr>
          </a:p>
          <a:p>
            <a:pPr marL="0" indent="0">
              <a:lnSpc>
                <a:spcPct val="100000"/>
              </a:lnSpc>
              <a:buNone/>
            </a:pPr>
            <a:r>
              <a:rPr lang="en-US" sz="2400">
                <a:solidFill>
                  <a:srgbClr val="2C2E8D"/>
                </a:solidFill>
              </a:rPr>
              <a:t>The Department for Education is investing in the first stage of this journey and has selected the Barker Consortium of net zero experts to work with 25 partner schools to deliver a pathfinder project which will create an exemplar model for all schools.</a:t>
            </a:r>
          </a:p>
          <a:p>
            <a:pPr marL="0" indent="0">
              <a:lnSpc>
                <a:spcPct val="100000"/>
              </a:lnSpc>
              <a:buNone/>
            </a:pPr>
            <a:endParaRPr lang="en-US" sz="2400">
              <a:solidFill>
                <a:srgbClr val="2C2E8D"/>
              </a:solidFill>
            </a:endParaRPr>
          </a:p>
          <a:p>
            <a:pPr marL="0" indent="0">
              <a:lnSpc>
                <a:spcPct val="100000"/>
              </a:lnSpc>
              <a:buNone/>
            </a:pPr>
            <a:r>
              <a:rPr lang="en-US" sz="2400">
                <a:solidFill>
                  <a:srgbClr val="2C2E8D"/>
                </a:solidFill>
              </a:rPr>
              <a:t>Your school has been selected to participate in this pathfinder project.</a:t>
            </a:r>
          </a:p>
          <a:p>
            <a:pPr marL="0" indent="0">
              <a:lnSpc>
                <a:spcPct val="100000"/>
              </a:lnSpc>
              <a:buNone/>
            </a:pPr>
            <a:endParaRPr lang="en-GB" sz="2400">
              <a:solidFill>
                <a:srgbClr val="2C2E8D"/>
              </a:solidFill>
            </a:endParaRPr>
          </a:p>
        </p:txBody>
      </p:sp>
      <p:grpSp>
        <p:nvGrpSpPr>
          <p:cNvPr id="4" name="Group 3">
            <a:extLst>
              <a:ext uri="{FF2B5EF4-FFF2-40B4-BE49-F238E27FC236}">
                <a16:creationId xmlns:a16="http://schemas.microsoft.com/office/drawing/2014/main" id="{38A97A2C-8577-FA6D-7BB3-CAC3E2E1CC0F}"/>
              </a:ext>
            </a:extLst>
          </p:cNvPr>
          <p:cNvGrpSpPr>
            <a:grpSpLocks noChangeAspect="1"/>
          </p:cNvGrpSpPr>
          <p:nvPr/>
        </p:nvGrpSpPr>
        <p:grpSpPr>
          <a:xfrm>
            <a:off x="243919" y="6084533"/>
            <a:ext cx="6728381" cy="642332"/>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91B34A63-BBB6-FC53-779F-90DEAA3FD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7F80E21F-BF80-5DA6-EE75-B56B42B3B1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AA9885C5-95EE-E1B1-A4A4-38837D3F0A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085DB699-1757-A4CE-0F7C-FF8BE8F021A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496D9A32-FD51-41ED-5D49-D3B6495842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29024035-90C4-987F-C66A-EFC00823129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652ED9A2-06C3-D454-3569-A83F5D3052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24550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32D6F-18B0-AED6-E555-F49C91D2CA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488D316-847D-B22E-5151-35FEC4290088}"/>
              </a:ext>
            </a:extLst>
          </p:cNvPr>
          <p:cNvSpPr>
            <a:spLocks noGrp="1"/>
          </p:cNvSpPr>
          <p:nvPr>
            <p:ph type="title"/>
          </p:nvPr>
        </p:nvSpPr>
        <p:spPr/>
        <p:txBody>
          <a:bodyPr/>
          <a:lstStyle/>
          <a:p>
            <a:r>
              <a:rPr lang="en-US" sz="4400" b="1">
                <a:latin typeface="Overpass"/>
                <a:cs typeface="Aharoni"/>
              </a:rPr>
              <a:t>Net Zero Accelerator </a:t>
            </a:r>
            <a:r>
              <a:rPr lang="en-US" sz="4400" b="1" err="1">
                <a:latin typeface="Overpass"/>
                <a:cs typeface="Aharoni"/>
              </a:rPr>
              <a:t>Programme</a:t>
            </a:r>
            <a:r>
              <a:rPr lang="en-US" sz="4400" b="1">
                <a:latin typeface="Overpass"/>
                <a:cs typeface="Aharoni"/>
              </a:rPr>
              <a:t> – </a:t>
            </a:r>
            <a:br>
              <a:rPr lang="en-US" sz="2800">
                <a:latin typeface="Overpass" panose="00000500000000000000" pitchFamily="50" charset="0"/>
                <a:cs typeface="Aharoni"/>
              </a:rPr>
            </a:br>
            <a:r>
              <a:rPr lang="en-US" sz="4400" b="1">
                <a:latin typeface="Overpass"/>
                <a:cs typeface="Aharoni"/>
              </a:rPr>
              <a:t>What to expect?</a:t>
            </a:r>
            <a:endParaRPr lang="en-US" sz="2800">
              <a:latin typeface="Overpass" panose="00000500000000000000" pitchFamily="50" charset="0"/>
            </a:endParaRPr>
          </a:p>
        </p:txBody>
      </p:sp>
      <p:sp>
        <p:nvSpPr>
          <p:cNvPr id="3" name="Content Placeholder 2">
            <a:extLst>
              <a:ext uri="{FF2B5EF4-FFF2-40B4-BE49-F238E27FC236}">
                <a16:creationId xmlns:a16="http://schemas.microsoft.com/office/drawing/2014/main" id="{C0F2E5D7-FD0D-47F1-9425-53B6F4CC8653}"/>
              </a:ext>
            </a:extLst>
          </p:cNvPr>
          <p:cNvSpPr>
            <a:spLocks noGrp="1"/>
          </p:cNvSpPr>
          <p:nvPr>
            <p:ph idx="1"/>
          </p:nvPr>
        </p:nvSpPr>
        <p:spPr>
          <a:xfrm>
            <a:off x="759542" y="1825583"/>
            <a:ext cx="10515600" cy="4351338"/>
          </a:xfrm>
        </p:spPr>
        <p:txBody>
          <a:bodyPr vert="horz" lIns="91440" tIns="45720" rIns="91440" bIns="45720" rtlCol="0" anchor="t">
            <a:normAutofit fontScale="92500" lnSpcReduction="20000"/>
          </a:bodyPr>
          <a:lstStyle/>
          <a:p>
            <a:pPr marL="0" indent="0">
              <a:lnSpc>
                <a:spcPct val="100000"/>
              </a:lnSpc>
              <a:buNone/>
            </a:pPr>
            <a:r>
              <a:rPr lang="en-US" sz="2400">
                <a:solidFill>
                  <a:srgbClr val="2C2E8D"/>
                </a:solidFill>
              </a:rPr>
              <a:t>Our experts will be on site to:</a:t>
            </a:r>
          </a:p>
          <a:p>
            <a:pPr marL="227965" indent="-227965">
              <a:lnSpc>
                <a:spcPct val="100000"/>
              </a:lnSpc>
            </a:pPr>
            <a:r>
              <a:rPr lang="en-US" sz="2400">
                <a:solidFill>
                  <a:srgbClr val="2C2E8D"/>
                </a:solidFill>
              </a:rPr>
              <a:t>survey the school buildings, </a:t>
            </a:r>
          </a:p>
          <a:p>
            <a:pPr marL="227965" indent="-227965">
              <a:lnSpc>
                <a:spcPct val="100000"/>
              </a:lnSpc>
            </a:pPr>
            <a:r>
              <a:rPr lang="en-US" sz="2400">
                <a:solidFill>
                  <a:srgbClr val="2C2E8D"/>
                </a:solidFill>
              </a:rPr>
              <a:t>capture a range of data,</a:t>
            </a:r>
          </a:p>
          <a:p>
            <a:pPr marL="227965" indent="-227965">
              <a:lnSpc>
                <a:spcPct val="100000"/>
              </a:lnSpc>
            </a:pPr>
            <a:r>
              <a:rPr lang="en-US" sz="2400">
                <a:solidFill>
                  <a:srgbClr val="2C2E8D"/>
                </a:solidFill>
              </a:rPr>
              <a:t>test energy efficiency,</a:t>
            </a:r>
          </a:p>
          <a:p>
            <a:pPr marL="227965" indent="-227965">
              <a:lnSpc>
                <a:spcPct val="100000"/>
              </a:lnSpc>
            </a:pPr>
            <a:r>
              <a:rPr lang="en-US" sz="2400">
                <a:solidFill>
                  <a:srgbClr val="2C2E8D"/>
                </a:solidFill>
              </a:rPr>
              <a:t>develop solutions that will accelerate the reduction of carbon emissions and lowering energy costs. </a:t>
            </a:r>
          </a:p>
          <a:p>
            <a:pPr marL="0" indent="0">
              <a:lnSpc>
                <a:spcPct val="100000"/>
              </a:lnSpc>
              <a:buNone/>
            </a:pPr>
            <a:endParaRPr lang="en-US" sz="2400">
              <a:solidFill>
                <a:srgbClr val="2C2E8D"/>
              </a:solidFill>
            </a:endParaRPr>
          </a:p>
          <a:p>
            <a:pPr marL="0" indent="0">
              <a:lnSpc>
                <a:spcPct val="100000"/>
              </a:lnSpc>
              <a:buNone/>
            </a:pPr>
            <a:r>
              <a:rPr lang="en-US" sz="2400">
                <a:solidFill>
                  <a:srgbClr val="2C2E8D"/>
                </a:solidFill>
                <a:latin typeface="Open Sans"/>
                <a:ea typeface="Open Sans"/>
                <a:cs typeface="Open Sans"/>
              </a:rPr>
              <a:t>Alongside this, our Climate Action Advisors from Let’s Go Zero will:</a:t>
            </a:r>
          </a:p>
          <a:p>
            <a:pPr marL="227965" indent="-227965">
              <a:lnSpc>
                <a:spcPct val="100000"/>
              </a:lnSpc>
            </a:pPr>
            <a:r>
              <a:rPr lang="en-US" sz="2400">
                <a:solidFill>
                  <a:srgbClr val="2C2E8D"/>
                </a:solidFill>
              </a:rPr>
              <a:t>demonstrate how your school building wastes energy using thermal cameras, </a:t>
            </a:r>
          </a:p>
          <a:p>
            <a:pPr marL="227965" indent="-227965">
              <a:lnSpc>
                <a:spcPct val="100000"/>
              </a:lnSpc>
            </a:pPr>
            <a:r>
              <a:rPr lang="en-US" sz="2400">
                <a:solidFill>
                  <a:srgbClr val="2C2E8D"/>
                </a:solidFill>
              </a:rPr>
              <a:t>show you how to Count Your Carbon to reduce your carbon footprint, and </a:t>
            </a:r>
          </a:p>
          <a:p>
            <a:pPr marL="227965" indent="-227965">
              <a:lnSpc>
                <a:spcPct val="100000"/>
              </a:lnSpc>
            </a:pPr>
            <a:r>
              <a:rPr lang="en-US" sz="2400">
                <a:solidFill>
                  <a:srgbClr val="2C2E8D"/>
                </a:solidFill>
              </a:rPr>
              <a:t>help you create your school’s Climate Action Plan. </a:t>
            </a:r>
          </a:p>
          <a:p>
            <a:pPr marL="0" indent="0">
              <a:lnSpc>
                <a:spcPct val="100000"/>
              </a:lnSpc>
              <a:buNone/>
            </a:pPr>
            <a:endParaRPr lang="en-GB" sz="2400">
              <a:solidFill>
                <a:srgbClr val="2C2E8D"/>
              </a:solidFill>
            </a:endParaRPr>
          </a:p>
        </p:txBody>
      </p:sp>
      <p:grpSp>
        <p:nvGrpSpPr>
          <p:cNvPr id="4" name="Group 3">
            <a:extLst>
              <a:ext uri="{FF2B5EF4-FFF2-40B4-BE49-F238E27FC236}">
                <a16:creationId xmlns:a16="http://schemas.microsoft.com/office/drawing/2014/main" id="{A14F52F3-8EA0-61B3-B86A-5D820D0ACF5F}"/>
              </a:ext>
            </a:extLst>
          </p:cNvPr>
          <p:cNvGrpSpPr>
            <a:grpSpLocks noChangeAspect="1"/>
          </p:cNvGrpSpPr>
          <p:nvPr/>
        </p:nvGrpSpPr>
        <p:grpSpPr>
          <a:xfrm>
            <a:off x="243919" y="6084533"/>
            <a:ext cx="6728381" cy="642332"/>
            <a:chOff x="1767919" y="5379869"/>
            <a:chExt cx="9286425" cy="886538"/>
          </a:xfrm>
        </p:grpSpPr>
        <p:pic>
          <p:nvPicPr>
            <p:cNvPr id="5" name="Picture 4" descr="A blue square with white text&#10;&#10;Description automatically generated">
              <a:extLst>
                <a:ext uri="{FF2B5EF4-FFF2-40B4-BE49-F238E27FC236}">
                  <a16:creationId xmlns:a16="http://schemas.microsoft.com/office/drawing/2014/main" id="{72096E1B-1504-747A-A8BF-F69FCC0ECB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6" name="Picture 5" descr="A logo for a company&#10;&#10;Description automatically generated">
              <a:extLst>
                <a:ext uri="{FF2B5EF4-FFF2-40B4-BE49-F238E27FC236}">
                  <a16:creationId xmlns:a16="http://schemas.microsoft.com/office/drawing/2014/main" id="{95E6A212-F353-277B-6AB3-4F7EE9939D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7" name="Picture 6" descr="A sign with black and yellow text&#10;&#10;Description automatically generated">
              <a:extLst>
                <a:ext uri="{FF2B5EF4-FFF2-40B4-BE49-F238E27FC236}">
                  <a16:creationId xmlns:a16="http://schemas.microsoft.com/office/drawing/2014/main" id="{8F24980A-B926-157A-5760-75F2E5609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8" name="Graphic 7">
              <a:extLst>
                <a:ext uri="{FF2B5EF4-FFF2-40B4-BE49-F238E27FC236}">
                  <a16:creationId xmlns:a16="http://schemas.microsoft.com/office/drawing/2014/main" id="{E4E839E6-BEBA-F999-4D5E-A990B726A6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2946" y="5851270"/>
              <a:ext cx="1361003" cy="332518"/>
            </a:xfrm>
            <a:prstGeom prst="rect">
              <a:avLst/>
            </a:prstGeom>
          </p:spPr>
        </p:pic>
        <p:pic>
          <p:nvPicPr>
            <p:cNvPr id="9" name="Picture 8" descr="A logo for a school property matters&#10;&#10;Description automatically generated">
              <a:extLst>
                <a:ext uri="{FF2B5EF4-FFF2-40B4-BE49-F238E27FC236}">
                  <a16:creationId xmlns:a16="http://schemas.microsoft.com/office/drawing/2014/main" id="{92D4A785-1C6F-D012-FB6A-1952ECED0C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0" name="Picture 9" descr="BM_Logo_72 ppi">
              <a:extLst>
                <a:ext uri="{FF2B5EF4-FFF2-40B4-BE49-F238E27FC236}">
                  <a16:creationId xmlns:a16="http://schemas.microsoft.com/office/drawing/2014/main" id="{2BACD87A-5B0F-C6E2-AEB2-BE86E51149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1" name="Picture 10" descr="A logo with white text&#10;&#10;Description automatically generated">
              <a:extLst>
                <a:ext uri="{FF2B5EF4-FFF2-40B4-BE49-F238E27FC236}">
                  <a16:creationId xmlns:a16="http://schemas.microsoft.com/office/drawing/2014/main" id="{1796FFC6-7B7E-ED36-986B-2B696418FA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3063154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9CDFA-CCC7-A6BF-8C39-42E8AB0BBD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C20807-1A2C-499E-0DCA-6E1B6F79FC82}"/>
              </a:ext>
            </a:extLst>
          </p:cNvPr>
          <p:cNvSpPr>
            <a:spLocks noGrp="1"/>
          </p:cNvSpPr>
          <p:nvPr>
            <p:ph type="title"/>
          </p:nvPr>
        </p:nvSpPr>
        <p:spPr/>
        <p:txBody>
          <a:bodyPr/>
          <a:lstStyle/>
          <a:p>
            <a:r>
              <a:rPr lang="en-US"/>
              <a:t>M</a:t>
            </a:r>
            <a:r>
              <a:rPr lang="en-GB" err="1"/>
              <a:t>eet</a:t>
            </a:r>
            <a:r>
              <a:rPr lang="en-GB"/>
              <a:t> the Team – Advisors  </a:t>
            </a:r>
          </a:p>
        </p:txBody>
      </p:sp>
      <p:grpSp>
        <p:nvGrpSpPr>
          <p:cNvPr id="8" name="Group 7">
            <a:extLst>
              <a:ext uri="{FF2B5EF4-FFF2-40B4-BE49-F238E27FC236}">
                <a16:creationId xmlns:a16="http://schemas.microsoft.com/office/drawing/2014/main" id="{244C9B19-9F75-CF7B-57F3-5594798E1454}"/>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4E6A9BA6-BE71-42E6-A76D-484D7A758F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4B544E77-0D58-D630-5A38-D26E30BCE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25DA2FDA-D927-0CCF-7FAE-CD0F78C8BF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D842EDE7-653C-FE0C-7C73-1B9C7FE4FD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20B9EE9C-9F23-D583-C3FC-3EC26DEF09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CB3EF0FD-6059-A53E-B8CD-6DA2DC5FA2D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63045454-332E-4E8D-11DB-1F1732EB6C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
        <p:nvSpPr>
          <p:cNvPr id="5" name="Content Placeholder 2">
            <a:extLst>
              <a:ext uri="{FF2B5EF4-FFF2-40B4-BE49-F238E27FC236}">
                <a16:creationId xmlns:a16="http://schemas.microsoft.com/office/drawing/2014/main" id="{526DD604-C5A6-391B-F195-10ADF28F2A37}"/>
              </a:ext>
            </a:extLst>
          </p:cNvPr>
          <p:cNvSpPr txBox="1">
            <a:spLocks/>
          </p:cNvSpPr>
          <p:nvPr/>
        </p:nvSpPr>
        <p:spPr>
          <a:xfrm>
            <a:off x="244189" y="5301731"/>
            <a:ext cx="2676780" cy="75397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rgbClr val="2C2E8D"/>
                </a:solidFill>
              </a:rPr>
              <a:t>Jasmine Newhouse</a:t>
            </a:r>
          </a:p>
          <a:p>
            <a:pPr marL="0" indent="0">
              <a:lnSpc>
                <a:spcPct val="100000"/>
              </a:lnSpc>
              <a:buNone/>
            </a:pPr>
            <a:r>
              <a:rPr lang="en-US" sz="1600">
                <a:solidFill>
                  <a:srgbClr val="2C2E8D"/>
                </a:solidFill>
              </a:rPr>
              <a:t>Climate Action Advisor (Southeast Team)</a:t>
            </a:r>
            <a:endParaRPr lang="en-GB" sz="1600">
              <a:solidFill>
                <a:srgbClr val="2C2E8D"/>
              </a:solidFill>
            </a:endParaRPr>
          </a:p>
        </p:txBody>
      </p:sp>
      <p:sp>
        <p:nvSpPr>
          <p:cNvPr id="6" name="Content Placeholder 2">
            <a:extLst>
              <a:ext uri="{FF2B5EF4-FFF2-40B4-BE49-F238E27FC236}">
                <a16:creationId xmlns:a16="http://schemas.microsoft.com/office/drawing/2014/main" id="{6EF7FF92-07C2-F135-4A09-D331E5422889}"/>
              </a:ext>
            </a:extLst>
          </p:cNvPr>
          <p:cNvSpPr txBox="1">
            <a:spLocks/>
          </p:cNvSpPr>
          <p:nvPr/>
        </p:nvSpPr>
        <p:spPr>
          <a:xfrm>
            <a:off x="4668719" y="5209474"/>
            <a:ext cx="2323886" cy="75397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rgbClr val="2C2E8D"/>
                </a:solidFill>
              </a:rPr>
              <a:t>Jeremy Williams </a:t>
            </a:r>
          </a:p>
          <a:p>
            <a:pPr marL="0" indent="0">
              <a:lnSpc>
                <a:spcPct val="100000"/>
              </a:lnSpc>
              <a:buNone/>
            </a:pPr>
            <a:r>
              <a:rPr lang="en-US" sz="1600">
                <a:solidFill>
                  <a:srgbClr val="2C2E8D"/>
                </a:solidFill>
              </a:rPr>
              <a:t>Climate Action Advisor (East Team)</a:t>
            </a:r>
            <a:endParaRPr lang="en-GB" sz="1600">
              <a:solidFill>
                <a:srgbClr val="2C2E8D"/>
              </a:solidFill>
            </a:endParaRPr>
          </a:p>
        </p:txBody>
      </p:sp>
      <p:sp>
        <p:nvSpPr>
          <p:cNvPr id="16" name="Content Placeholder 2">
            <a:extLst>
              <a:ext uri="{FF2B5EF4-FFF2-40B4-BE49-F238E27FC236}">
                <a16:creationId xmlns:a16="http://schemas.microsoft.com/office/drawing/2014/main" id="{2430CC77-DFBF-BBE4-3612-8798B55F07DC}"/>
              </a:ext>
            </a:extLst>
          </p:cNvPr>
          <p:cNvSpPr txBox="1">
            <a:spLocks/>
          </p:cNvSpPr>
          <p:nvPr/>
        </p:nvSpPr>
        <p:spPr>
          <a:xfrm>
            <a:off x="6972300" y="5209474"/>
            <a:ext cx="2545227" cy="75397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rgbClr val="2C2E8D"/>
                </a:solidFill>
              </a:rPr>
              <a:t>Matt Keyse</a:t>
            </a:r>
          </a:p>
          <a:p>
            <a:pPr marL="0" indent="0">
              <a:lnSpc>
                <a:spcPct val="100000"/>
              </a:lnSpc>
              <a:buNone/>
            </a:pPr>
            <a:r>
              <a:rPr lang="en-US" sz="1600">
                <a:solidFill>
                  <a:srgbClr val="2C2E8D"/>
                </a:solidFill>
              </a:rPr>
              <a:t>Climate Action Advisor (Northeast Team)</a:t>
            </a:r>
            <a:endParaRPr lang="en-GB" sz="1600">
              <a:solidFill>
                <a:srgbClr val="2C2E8D"/>
              </a:solidFill>
            </a:endParaRPr>
          </a:p>
        </p:txBody>
      </p:sp>
      <p:sp>
        <p:nvSpPr>
          <p:cNvPr id="17" name="Content Placeholder 2">
            <a:extLst>
              <a:ext uri="{FF2B5EF4-FFF2-40B4-BE49-F238E27FC236}">
                <a16:creationId xmlns:a16="http://schemas.microsoft.com/office/drawing/2014/main" id="{449E1753-60B3-39A3-8AC6-277575258C32}"/>
              </a:ext>
            </a:extLst>
          </p:cNvPr>
          <p:cNvSpPr txBox="1">
            <a:spLocks/>
          </p:cNvSpPr>
          <p:nvPr/>
        </p:nvSpPr>
        <p:spPr>
          <a:xfrm>
            <a:off x="2495717" y="5262704"/>
            <a:ext cx="2323886" cy="75397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rgbClr val="2C2E8D"/>
                </a:solidFill>
              </a:rPr>
              <a:t>Holly Campbell</a:t>
            </a:r>
          </a:p>
          <a:p>
            <a:pPr marL="0" indent="0">
              <a:lnSpc>
                <a:spcPct val="100000"/>
              </a:lnSpc>
              <a:buNone/>
            </a:pPr>
            <a:r>
              <a:rPr lang="en-US" sz="1600">
                <a:solidFill>
                  <a:srgbClr val="2C2E8D"/>
                </a:solidFill>
              </a:rPr>
              <a:t>Climate Action Advisor (London Team)</a:t>
            </a:r>
            <a:endParaRPr lang="en-GB" sz="1600">
              <a:solidFill>
                <a:srgbClr val="2C2E8D"/>
              </a:solidFill>
            </a:endParaRPr>
          </a:p>
        </p:txBody>
      </p:sp>
      <p:sp>
        <p:nvSpPr>
          <p:cNvPr id="18" name="Content Placeholder 2">
            <a:extLst>
              <a:ext uri="{FF2B5EF4-FFF2-40B4-BE49-F238E27FC236}">
                <a16:creationId xmlns:a16="http://schemas.microsoft.com/office/drawing/2014/main" id="{63C6CEF1-7DC3-83A7-3E65-13AF6EAB5587}"/>
              </a:ext>
            </a:extLst>
          </p:cNvPr>
          <p:cNvSpPr txBox="1">
            <a:spLocks/>
          </p:cNvSpPr>
          <p:nvPr/>
        </p:nvSpPr>
        <p:spPr>
          <a:xfrm>
            <a:off x="9296186" y="5209474"/>
            <a:ext cx="2545227" cy="753979"/>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rgbClr val="2C2E8D"/>
                </a:solidFill>
              </a:rPr>
              <a:t>Rosie </a:t>
            </a:r>
            <a:r>
              <a:rPr lang="en-US" sz="1600" err="1">
                <a:solidFill>
                  <a:srgbClr val="2C2E8D"/>
                </a:solidFill>
              </a:rPr>
              <a:t>Pincott</a:t>
            </a:r>
            <a:endParaRPr lang="en-US" sz="1600">
              <a:solidFill>
                <a:srgbClr val="2C2E8D"/>
              </a:solidFill>
            </a:endParaRPr>
          </a:p>
          <a:p>
            <a:pPr marL="0" indent="0">
              <a:lnSpc>
                <a:spcPct val="100000"/>
              </a:lnSpc>
              <a:buNone/>
            </a:pPr>
            <a:r>
              <a:rPr lang="en-US" sz="1600">
                <a:solidFill>
                  <a:srgbClr val="2C2E8D"/>
                </a:solidFill>
              </a:rPr>
              <a:t>Climate Action Advisor (Midlands Team)</a:t>
            </a:r>
            <a:endParaRPr lang="en-GB" sz="1600">
              <a:solidFill>
                <a:srgbClr val="2C2E8D"/>
              </a:solidFill>
            </a:endParaRPr>
          </a:p>
        </p:txBody>
      </p:sp>
      <p:pic>
        <p:nvPicPr>
          <p:cNvPr id="19" name="Picture 18">
            <a:extLst>
              <a:ext uri="{FF2B5EF4-FFF2-40B4-BE49-F238E27FC236}">
                <a16:creationId xmlns:a16="http://schemas.microsoft.com/office/drawing/2014/main" id="{B085A775-05FA-51AD-BC8F-6DA528033ABB}"/>
              </a:ext>
            </a:extLst>
          </p:cNvPr>
          <p:cNvPicPr>
            <a:picLocks noChangeAspect="1"/>
          </p:cNvPicPr>
          <p:nvPr/>
        </p:nvPicPr>
        <p:blipFill>
          <a:blip r:embed="rId10"/>
          <a:srcRect l="26525" t="1590"/>
          <a:stretch/>
        </p:blipFill>
        <p:spPr>
          <a:xfrm>
            <a:off x="2495717" y="2803664"/>
            <a:ext cx="1973645" cy="2227380"/>
          </a:xfrm>
          <a:prstGeom prst="rect">
            <a:avLst/>
          </a:prstGeom>
        </p:spPr>
      </p:pic>
      <p:pic>
        <p:nvPicPr>
          <p:cNvPr id="21" name="Picture 20">
            <a:extLst>
              <a:ext uri="{FF2B5EF4-FFF2-40B4-BE49-F238E27FC236}">
                <a16:creationId xmlns:a16="http://schemas.microsoft.com/office/drawing/2014/main" id="{2E6FFD93-42F6-4709-17E8-7A77DC0D35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50580" y="2395709"/>
            <a:ext cx="1760164" cy="2638926"/>
          </a:xfrm>
          <a:prstGeom prst="rect">
            <a:avLst/>
          </a:prstGeom>
        </p:spPr>
      </p:pic>
      <p:pic>
        <p:nvPicPr>
          <p:cNvPr id="23" name="Picture 22" descr="A person smiling for a picture&#10;&#10;Description automatically generated">
            <a:extLst>
              <a:ext uri="{FF2B5EF4-FFF2-40B4-BE49-F238E27FC236}">
                <a16:creationId xmlns:a16="http://schemas.microsoft.com/office/drawing/2014/main" id="{4D36EC35-D39D-A129-E6F9-D999482E69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72300" y="2919662"/>
            <a:ext cx="2114973" cy="2114973"/>
          </a:xfrm>
          <a:prstGeom prst="rect">
            <a:avLst/>
          </a:prstGeom>
        </p:spPr>
      </p:pic>
      <p:pic>
        <p:nvPicPr>
          <p:cNvPr id="25" name="Picture 24" descr="A person smiling at camera&#10;&#10;Description automatically generated">
            <a:extLst>
              <a:ext uri="{FF2B5EF4-FFF2-40B4-BE49-F238E27FC236}">
                <a16:creationId xmlns:a16="http://schemas.microsoft.com/office/drawing/2014/main" id="{6878C2E3-68C0-EB37-9254-177FC0AA934E}"/>
              </a:ext>
            </a:extLst>
          </p:cNvPr>
          <p:cNvPicPr>
            <a:picLocks noChangeAspect="1"/>
          </p:cNvPicPr>
          <p:nvPr/>
        </p:nvPicPr>
        <p:blipFill>
          <a:blip r:embed="rId13">
            <a:extLst>
              <a:ext uri="{28A0092B-C50C-407E-A947-70E740481C1C}">
                <a14:useLocalDpi xmlns:a14="http://schemas.microsoft.com/office/drawing/2010/main" val="0"/>
              </a:ext>
            </a:extLst>
          </a:blip>
          <a:srcRect r="25635" b="30784"/>
          <a:stretch/>
        </p:blipFill>
        <p:spPr>
          <a:xfrm>
            <a:off x="243919" y="2476048"/>
            <a:ext cx="1835433" cy="2569581"/>
          </a:xfrm>
          <a:prstGeom prst="rect">
            <a:avLst/>
          </a:prstGeom>
        </p:spPr>
      </p:pic>
      <p:pic>
        <p:nvPicPr>
          <p:cNvPr id="27" name="Picture 26" descr="A person smiling at camera&#10;&#10;Description automatically generated">
            <a:extLst>
              <a:ext uri="{FF2B5EF4-FFF2-40B4-BE49-F238E27FC236}">
                <a16:creationId xmlns:a16="http://schemas.microsoft.com/office/drawing/2014/main" id="{1C9350E6-9069-0FF9-D393-4964CEFEB5E1}"/>
              </a:ext>
            </a:extLst>
          </p:cNvPr>
          <p:cNvPicPr>
            <a:picLocks noChangeAspect="1"/>
          </p:cNvPicPr>
          <p:nvPr/>
        </p:nvPicPr>
        <p:blipFill>
          <a:blip r:embed="rId14">
            <a:extLst>
              <a:ext uri="{28A0092B-C50C-407E-A947-70E740481C1C}">
                <a14:useLocalDpi xmlns:a14="http://schemas.microsoft.com/office/drawing/2010/main" val="0"/>
              </a:ext>
            </a:extLst>
          </a:blip>
          <a:srcRect l="6326" t="6073" r="4554" b="24937"/>
          <a:stretch/>
        </p:blipFill>
        <p:spPr>
          <a:xfrm>
            <a:off x="9517528" y="2461613"/>
            <a:ext cx="2225294" cy="2584015"/>
          </a:xfrm>
          <a:prstGeom prst="rect">
            <a:avLst/>
          </a:prstGeom>
        </p:spPr>
      </p:pic>
    </p:spTree>
    <p:extLst>
      <p:ext uri="{BB962C8B-B14F-4D97-AF65-F5344CB8AC3E}">
        <p14:creationId xmlns:p14="http://schemas.microsoft.com/office/powerpoint/2010/main" val="97394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0670D-9BA6-893E-9BF9-A347AF148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B76778-D62C-8FD4-68E8-61274DFE01E2}"/>
              </a:ext>
            </a:extLst>
          </p:cNvPr>
          <p:cNvSpPr>
            <a:spLocks noGrp="1"/>
          </p:cNvSpPr>
          <p:nvPr>
            <p:ph type="title"/>
          </p:nvPr>
        </p:nvSpPr>
        <p:spPr>
          <a:xfrm>
            <a:off x="838200" y="2766218"/>
            <a:ext cx="10515600" cy="1325563"/>
          </a:xfrm>
        </p:spPr>
        <p:txBody>
          <a:bodyPr>
            <a:normAutofit fontScale="90000"/>
          </a:bodyPr>
          <a:lstStyle/>
          <a:p>
            <a:pPr algn="ctr"/>
            <a:r>
              <a:rPr lang="en-US"/>
              <a:t>What is the requirement of schools in terms of sustainability and climate change?</a:t>
            </a:r>
            <a:endParaRPr lang="en-GB"/>
          </a:p>
        </p:txBody>
      </p:sp>
      <p:grpSp>
        <p:nvGrpSpPr>
          <p:cNvPr id="8" name="Group 7">
            <a:extLst>
              <a:ext uri="{FF2B5EF4-FFF2-40B4-BE49-F238E27FC236}">
                <a16:creationId xmlns:a16="http://schemas.microsoft.com/office/drawing/2014/main" id="{0EFCF82E-F3D0-FB74-9C35-77C387BD795B}"/>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06F4ADEA-3625-DF0A-1E2D-1839AD273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A79C4249-9DC9-2AF6-052C-1885E4CB22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0C3616C8-AA9E-FA63-E511-C54A5AB40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44426EA7-A263-F6BC-78B6-061125C8F7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C5EA0428-5544-BB3E-9B5A-65ECCEE1A1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911F63D9-E17B-F4C8-5DCB-36D7C55BF96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4BDB4406-2326-F286-B333-C173ED5F4F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Tree>
    <p:extLst>
      <p:ext uri="{BB962C8B-B14F-4D97-AF65-F5344CB8AC3E}">
        <p14:creationId xmlns:p14="http://schemas.microsoft.com/office/powerpoint/2010/main" val="295521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7BD396-C969-41ED-6EAF-A43411FB51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1AED0B-F0CB-A779-E63A-2CC43D08BF68}"/>
              </a:ext>
            </a:extLst>
          </p:cNvPr>
          <p:cNvSpPr>
            <a:spLocks noGrp="1"/>
          </p:cNvSpPr>
          <p:nvPr>
            <p:ph type="title"/>
          </p:nvPr>
        </p:nvSpPr>
        <p:spPr/>
        <p:txBody>
          <a:bodyPr/>
          <a:lstStyle/>
          <a:p>
            <a:r>
              <a:rPr lang="en-US"/>
              <a:t>DfE Policy Paper - 2022</a:t>
            </a:r>
            <a:endParaRPr lang="en-GB"/>
          </a:p>
        </p:txBody>
      </p:sp>
      <p:sp>
        <p:nvSpPr>
          <p:cNvPr id="7" name="Content Placeholder 2">
            <a:extLst>
              <a:ext uri="{FF2B5EF4-FFF2-40B4-BE49-F238E27FC236}">
                <a16:creationId xmlns:a16="http://schemas.microsoft.com/office/drawing/2014/main" id="{717E90ED-D446-CEE6-A93A-87338FDE17C0}"/>
              </a:ext>
            </a:extLst>
          </p:cNvPr>
          <p:cNvSpPr txBox="1">
            <a:spLocks/>
          </p:cNvSpPr>
          <p:nvPr/>
        </p:nvSpPr>
        <p:spPr>
          <a:xfrm>
            <a:off x="540773" y="1799303"/>
            <a:ext cx="11250174" cy="845111"/>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000" b="1">
                <a:solidFill>
                  <a:srgbClr val="2C2E8D"/>
                </a:solidFill>
                <a:latin typeface="Open Sans"/>
                <a:ea typeface="Open Sans"/>
                <a:cs typeface="Open Sans"/>
              </a:rPr>
              <a:t>Sustainability and climate change: a strategy for the education and children’s services systems</a:t>
            </a:r>
          </a:p>
        </p:txBody>
      </p:sp>
      <p:grpSp>
        <p:nvGrpSpPr>
          <p:cNvPr id="8" name="Group 7">
            <a:extLst>
              <a:ext uri="{FF2B5EF4-FFF2-40B4-BE49-F238E27FC236}">
                <a16:creationId xmlns:a16="http://schemas.microsoft.com/office/drawing/2014/main" id="{C0EB369E-5D59-0BC6-B3DC-17D4BF734D83}"/>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4578A3D4-1E78-181C-0400-144A02672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94F657D1-6055-1F64-502D-3B1F8F58D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820BC5BD-21DE-3DBA-C11D-95E1A6396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4AB2297B-BB78-88E2-9851-D0CA61D8340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894757E9-4D3B-503C-3855-C9A3B47C65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F898E59C-2B5B-DBE5-9E75-1CF50EBDA10C}"/>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46E1DE0E-F464-F726-EE59-1D824424A0F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
        <p:nvSpPr>
          <p:cNvPr id="5" name="Content Placeholder 2">
            <a:extLst>
              <a:ext uri="{FF2B5EF4-FFF2-40B4-BE49-F238E27FC236}">
                <a16:creationId xmlns:a16="http://schemas.microsoft.com/office/drawing/2014/main" id="{D2972279-49A6-26A7-CB37-D04F4653BC81}"/>
              </a:ext>
            </a:extLst>
          </p:cNvPr>
          <p:cNvSpPr txBox="1">
            <a:spLocks/>
          </p:cNvSpPr>
          <p:nvPr/>
        </p:nvSpPr>
        <p:spPr>
          <a:xfrm>
            <a:off x="542174" y="2644414"/>
            <a:ext cx="10077447" cy="2748268"/>
          </a:xfrm>
          <a:prstGeom prst="rect">
            <a:avLst/>
          </a:prstGeom>
        </p:spPr>
        <p:txBody>
          <a:bodyPr vert="horz" lIns="91440" tIns="45720" rIns="91440" bIns="45720" rtlCol="0" anchor="t">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600">
                <a:solidFill>
                  <a:srgbClr val="2C2E8D"/>
                </a:solidFill>
                <a:latin typeface="Open Sans"/>
                <a:ea typeface="Open Sans"/>
                <a:cs typeface="Open Sans"/>
              </a:rPr>
              <a:t>“With the campaign Let’s Go Zero, we will set targets for schools between 2025 and 2035.”</a:t>
            </a:r>
            <a:br>
              <a:rPr lang="en-US" sz="1600">
                <a:solidFill>
                  <a:srgbClr val="2C2E8D"/>
                </a:solidFill>
                <a:latin typeface="Open Sans"/>
                <a:ea typeface="Open Sans"/>
                <a:cs typeface="Open Sans"/>
              </a:rPr>
            </a:br>
            <a:br>
              <a:rPr lang="en-US" sz="1600">
                <a:solidFill>
                  <a:srgbClr val="2C2E8D"/>
                </a:solidFill>
                <a:latin typeface="Open Sans"/>
                <a:ea typeface="Open Sans"/>
                <a:cs typeface="Open Sans"/>
              </a:rPr>
            </a:br>
            <a:r>
              <a:rPr lang="en-US" sz="1600">
                <a:solidFill>
                  <a:srgbClr val="2C2E8D"/>
                </a:solidFill>
                <a:latin typeface="Open Sans"/>
                <a:ea typeface="Open Sans"/>
                <a:cs typeface="Open Sans"/>
              </a:rPr>
              <a:t>“By 2025: All education settings will have a designated sustainability lead and a climate action plan.”</a:t>
            </a:r>
            <a:br>
              <a:rPr lang="en-US" sz="1600">
                <a:solidFill>
                  <a:srgbClr val="2C2E8D"/>
                </a:solidFill>
                <a:latin typeface="Open Sans"/>
                <a:ea typeface="Open Sans"/>
                <a:cs typeface="Open Sans"/>
              </a:rPr>
            </a:br>
            <a:endParaRPr lang="en-US" sz="1600">
              <a:solidFill>
                <a:srgbClr val="2C2E8D"/>
              </a:solidFill>
              <a:latin typeface="Open Sans"/>
              <a:ea typeface="Open Sans"/>
              <a:cs typeface="Open Sans"/>
            </a:endParaRPr>
          </a:p>
          <a:p>
            <a:pPr marL="0" indent="0">
              <a:lnSpc>
                <a:spcPct val="100000"/>
              </a:lnSpc>
              <a:buNone/>
            </a:pPr>
            <a:r>
              <a:rPr lang="en-US" sz="1600">
                <a:solidFill>
                  <a:srgbClr val="2C2E8D"/>
                </a:solidFill>
                <a:latin typeface="Open Sans"/>
                <a:ea typeface="Open Sans"/>
                <a:cs typeface="Open Sans"/>
              </a:rPr>
              <a:t>“A climate action plan should typically cover the following four areas:</a:t>
            </a:r>
            <a:br>
              <a:rPr lang="en-US" sz="1600">
                <a:solidFill>
                  <a:srgbClr val="2C2E8D"/>
                </a:solidFill>
                <a:latin typeface="Open Sans"/>
                <a:ea typeface="Open Sans"/>
                <a:cs typeface="Open Sans"/>
              </a:rPr>
            </a:br>
            <a:endParaRPr lang="en-US" sz="1600">
              <a:solidFill>
                <a:srgbClr val="2C2E8D"/>
              </a:solidFill>
              <a:latin typeface="Open Sans"/>
              <a:ea typeface="Open Sans"/>
              <a:cs typeface="Open Sans"/>
            </a:endParaRPr>
          </a:p>
          <a:p>
            <a:pPr marL="227965" indent="-227965">
              <a:lnSpc>
                <a:spcPct val="100000"/>
              </a:lnSpc>
            </a:pPr>
            <a:r>
              <a:rPr lang="en-US" sz="1600" err="1">
                <a:solidFill>
                  <a:srgbClr val="2C2E8D"/>
                </a:solidFill>
                <a:highlight>
                  <a:srgbClr val="FFFF00"/>
                </a:highlight>
                <a:latin typeface="Open Sans"/>
                <a:ea typeface="Open Sans"/>
                <a:cs typeface="Open Sans"/>
              </a:rPr>
              <a:t>Decarbonisation</a:t>
            </a:r>
            <a:r>
              <a:rPr lang="en-US" sz="1600">
                <a:solidFill>
                  <a:srgbClr val="2C2E8D"/>
                </a:solidFill>
                <a:latin typeface="Open Sans"/>
                <a:ea typeface="Open Sans"/>
                <a:cs typeface="Open Sans"/>
              </a:rPr>
              <a:t> - calculating and taking actions to reduce carbon emissions</a:t>
            </a:r>
          </a:p>
          <a:p>
            <a:pPr marL="227965" indent="-227965">
              <a:lnSpc>
                <a:spcPct val="100000"/>
              </a:lnSpc>
            </a:pPr>
            <a:r>
              <a:rPr lang="en-US" sz="1600">
                <a:solidFill>
                  <a:srgbClr val="2C2E8D"/>
                </a:solidFill>
                <a:highlight>
                  <a:srgbClr val="FFFF00"/>
                </a:highlight>
                <a:latin typeface="Open Sans"/>
                <a:ea typeface="Open Sans"/>
                <a:cs typeface="Open Sans"/>
              </a:rPr>
              <a:t>Adaptation and Resilience  </a:t>
            </a:r>
            <a:r>
              <a:rPr lang="en-US" sz="1600">
                <a:solidFill>
                  <a:srgbClr val="2C2E8D"/>
                </a:solidFill>
                <a:latin typeface="Open Sans"/>
                <a:ea typeface="Open Sans"/>
                <a:cs typeface="Open Sans"/>
              </a:rPr>
              <a:t>- taking actions to reduce the risk of flooding and overheating</a:t>
            </a:r>
          </a:p>
          <a:p>
            <a:pPr marL="227965" indent="-227965">
              <a:lnSpc>
                <a:spcPct val="100000"/>
              </a:lnSpc>
            </a:pPr>
            <a:r>
              <a:rPr lang="en-US" sz="1600">
                <a:solidFill>
                  <a:srgbClr val="2C2E8D"/>
                </a:solidFill>
                <a:highlight>
                  <a:srgbClr val="FFFF00"/>
                </a:highlight>
                <a:latin typeface="Open Sans"/>
                <a:ea typeface="Open Sans"/>
                <a:cs typeface="Open Sans"/>
              </a:rPr>
              <a:t>Biodiversity and Green Infrastructure</a:t>
            </a:r>
            <a:r>
              <a:rPr lang="en-US" sz="1600">
                <a:solidFill>
                  <a:srgbClr val="2C2E8D"/>
                </a:solidFill>
                <a:latin typeface="Open Sans"/>
                <a:ea typeface="Open Sans"/>
                <a:cs typeface="Open Sans"/>
              </a:rPr>
              <a:t> - e.g. engaging with the National Education Nature Park </a:t>
            </a:r>
          </a:p>
          <a:p>
            <a:pPr marL="227965" indent="-227965">
              <a:lnSpc>
                <a:spcPct val="100000"/>
              </a:lnSpc>
            </a:pPr>
            <a:r>
              <a:rPr lang="en-US" sz="1600">
                <a:solidFill>
                  <a:srgbClr val="2C2E8D"/>
                </a:solidFill>
                <a:highlight>
                  <a:srgbClr val="FFFF00"/>
                </a:highlight>
                <a:latin typeface="Open Sans"/>
                <a:ea typeface="Open Sans"/>
                <a:cs typeface="Open Sans"/>
              </a:rPr>
              <a:t>Climate Education and Green Careers </a:t>
            </a:r>
            <a:r>
              <a:rPr lang="en-US" sz="1600">
                <a:solidFill>
                  <a:srgbClr val="2C2E8D"/>
                </a:solidFill>
                <a:latin typeface="Open Sans"/>
                <a:ea typeface="Open Sans"/>
                <a:cs typeface="Open Sans"/>
              </a:rPr>
              <a:t>- ensuring education provided gives comprehensive teaching about climate change, and teaching staff feel supported to offer this”</a:t>
            </a:r>
          </a:p>
        </p:txBody>
      </p:sp>
      <p:sp>
        <p:nvSpPr>
          <p:cNvPr id="6" name="Arrow: Right 5">
            <a:extLst>
              <a:ext uri="{FF2B5EF4-FFF2-40B4-BE49-F238E27FC236}">
                <a16:creationId xmlns:a16="http://schemas.microsoft.com/office/drawing/2014/main" id="{87366695-FA4D-BF46-D164-4BBD1F58422E}"/>
              </a:ext>
            </a:extLst>
          </p:cNvPr>
          <p:cNvSpPr/>
          <p:nvPr/>
        </p:nvSpPr>
        <p:spPr>
          <a:xfrm rot="10800000">
            <a:off x="8489913" y="4391662"/>
            <a:ext cx="961534" cy="320511"/>
          </a:xfrm>
          <a:prstGeom prst="rightArrow">
            <a:avLst/>
          </a:prstGeom>
          <a:solidFill>
            <a:srgbClr val="FF5327"/>
          </a:solidFill>
          <a:ln>
            <a:solidFill>
              <a:srgbClr val="FF5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5327"/>
                </a:solidFill>
              </a:ln>
              <a:solidFill>
                <a:srgbClr val="FF5327"/>
              </a:solidFill>
            </a:endParaRPr>
          </a:p>
        </p:txBody>
      </p:sp>
      <p:sp>
        <p:nvSpPr>
          <p:cNvPr id="16" name="Arrow: Right 15">
            <a:extLst>
              <a:ext uri="{FF2B5EF4-FFF2-40B4-BE49-F238E27FC236}">
                <a16:creationId xmlns:a16="http://schemas.microsoft.com/office/drawing/2014/main" id="{C93B5BFC-7688-BB00-8F75-8CEE7D96745A}"/>
              </a:ext>
            </a:extLst>
          </p:cNvPr>
          <p:cNvSpPr/>
          <p:nvPr/>
        </p:nvSpPr>
        <p:spPr>
          <a:xfrm rot="10800000">
            <a:off x="8009146" y="5764022"/>
            <a:ext cx="961534" cy="320511"/>
          </a:xfrm>
          <a:prstGeom prst="rightArrow">
            <a:avLst/>
          </a:prstGeom>
          <a:solidFill>
            <a:srgbClr val="FF5327"/>
          </a:solidFill>
          <a:ln>
            <a:solidFill>
              <a:srgbClr val="FF53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n>
                <a:solidFill>
                  <a:srgbClr val="FF5327"/>
                </a:solidFill>
              </a:ln>
              <a:solidFill>
                <a:srgbClr val="FF5327"/>
              </a:solidFill>
            </a:endParaRPr>
          </a:p>
        </p:txBody>
      </p:sp>
    </p:spTree>
    <p:extLst>
      <p:ext uri="{BB962C8B-B14F-4D97-AF65-F5344CB8AC3E}">
        <p14:creationId xmlns:p14="http://schemas.microsoft.com/office/powerpoint/2010/main" val="41691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BF3F4-F51B-FCD7-2FB9-FDD8F2BBA8DE}"/>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F1481FD-22A7-739A-CDA6-54F4A8DC1748}"/>
              </a:ext>
            </a:extLst>
          </p:cNvPr>
          <p:cNvGrpSpPr>
            <a:grpSpLocks noChangeAspect="1"/>
          </p:cNvGrpSpPr>
          <p:nvPr/>
        </p:nvGrpSpPr>
        <p:grpSpPr>
          <a:xfrm>
            <a:off x="243919" y="6084533"/>
            <a:ext cx="6728381" cy="642332"/>
            <a:chOff x="1767919" y="5379869"/>
            <a:chExt cx="9286425" cy="886538"/>
          </a:xfrm>
        </p:grpSpPr>
        <p:pic>
          <p:nvPicPr>
            <p:cNvPr id="9" name="Picture 8" descr="A blue square with white text&#10;&#10;Description automatically generated">
              <a:extLst>
                <a:ext uri="{FF2B5EF4-FFF2-40B4-BE49-F238E27FC236}">
                  <a16:creationId xmlns:a16="http://schemas.microsoft.com/office/drawing/2014/main" id="{ACCEBCE4-E78A-B091-65F5-75FDE9D8D4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11" y="5379869"/>
              <a:ext cx="822477" cy="829388"/>
            </a:xfrm>
            <a:prstGeom prst="rect">
              <a:avLst/>
            </a:prstGeom>
          </p:spPr>
        </p:pic>
        <p:pic>
          <p:nvPicPr>
            <p:cNvPr id="10" name="Picture 9" descr="A logo for a company&#10;&#10;Description automatically generated">
              <a:extLst>
                <a:ext uri="{FF2B5EF4-FFF2-40B4-BE49-F238E27FC236}">
                  <a16:creationId xmlns:a16="http://schemas.microsoft.com/office/drawing/2014/main" id="{5A3C0EF2-809B-EB60-FDE4-A4FE76006D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5549" y="5527378"/>
              <a:ext cx="897201" cy="739029"/>
            </a:xfrm>
            <a:prstGeom prst="rect">
              <a:avLst/>
            </a:prstGeom>
          </p:spPr>
        </p:pic>
        <p:pic>
          <p:nvPicPr>
            <p:cNvPr id="11" name="Picture 10" descr="A sign with black and yellow text&#10;&#10;Description automatically generated">
              <a:extLst>
                <a:ext uri="{FF2B5EF4-FFF2-40B4-BE49-F238E27FC236}">
                  <a16:creationId xmlns:a16="http://schemas.microsoft.com/office/drawing/2014/main" id="{2F58A991-8959-021F-DB54-4A6FEF31D5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0994" y="5693556"/>
              <a:ext cx="903314" cy="519406"/>
            </a:xfrm>
            <a:prstGeom prst="rect">
              <a:avLst/>
            </a:prstGeom>
          </p:spPr>
        </p:pic>
        <p:pic>
          <p:nvPicPr>
            <p:cNvPr id="12" name="Graphic 11">
              <a:extLst>
                <a:ext uri="{FF2B5EF4-FFF2-40B4-BE49-F238E27FC236}">
                  <a16:creationId xmlns:a16="http://schemas.microsoft.com/office/drawing/2014/main" id="{242499ED-DB51-E5A3-C060-DE7EE8E1E20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772946" y="5851270"/>
              <a:ext cx="1361003" cy="332518"/>
            </a:xfrm>
            <a:prstGeom prst="rect">
              <a:avLst/>
            </a:prstGeom>
          </p:spPr>
        </p:pic>
        <p:pic>
          <p:nvPicPr>
            <p:cNvPr id="13" name="Picture 12" descr="A logo for a school property matters&#10;&#10;Description automatically generated">
              <a:extLst>
                <a:ext uri="{FF2B5EF4-FFF2-40B4-BE49-F238E27FC236}">
                  <a16:creationId xmlns:a16="http://schemas.microsoft.com/office/drawing/2014/main" id="{69657C25-D1CE-2677-ED78-A6E4B5F9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67919" y="5670801"/>
              <a:ext cx="1187368" cy="519406"/>
            </a:xfrm>
            <a:prstGeom prst="rect">
              <a:avLst/>
            </a:prstGeom>
          </p:spPr>
        </p:pic>
        <p:pic>
          <p:nvPicPr>
            <p:cNvPr id="14" name="Picture 13" descr="BM_Logo_72 ppi">
              <a:extLst>
                <a:ext uri="{FF2B5EF4-FFF2-40B4-BE49-F238E27FC236}">
                  <a16:creationId xmlns:a16="http://schemas.microsoft.com/office/drawing/2014/main" id="{5063B8AA-5774-7168-4033-3C0C4E8F5C71}"/>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09096" y="5835254"/>
              <a:ext cx="1645248" cy="389399"/>
            </a:xfrm>
            <a:prstGeom prst="rect">
              <a:avLst/>
            </a:prstGeom>
            <a:noFill/>
            <a:ln>
              <a:noFill/>
            </a:ln>
          </p:spPr>
        </p:pic>
        <p:pic>
          <p:nvPicPr>
            <p:cNvPr id="15" name="Picture 14" descr="A logo with white text&#10;&#10;Description automatically generated">
              <a:extLst>
                <a:ext uri="{FF2B5EF4-FFF2-40B4-BE49-F238E27FC236}">
                  <a16:creationId xmlns:a16="http://schemas.microsoft.com/office/drawing/2014/main" id="{F566D672-1467-F8CD-3D7C-0233588609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7936" y="5612845"/>
              <a:ext cx="609043" cy="609043"/>
            </a:xfrm>
            <a:prstGeom prst="rect">
              <a:avLst/>
            </a:prstGeom>
          </p:spPr>
        </p:pic>
      </p:grpSp>
      <p:sp>
        <p:nvSpPr>
          <p:cNvPr id="2" name="Title 1">
            <a:extLst>
              <a:ext uri="{FF2B5EF4-FFF2-40B4-BE49-F238E27FC236}">
                <a16:creationId xmlns:a16="http://schemas.microsoft.com/office/drawing/2014/main" id="{82DED555-97E6-A4F6-C71A-8B890B5F7948}"/>
              </a:ext>
            </a:extLst>
          </p:cNvPr>
          <p:cNvSpPr>
            <a:spLocks noGrp="1"/>
          </p:cNvSpPr>
          <p:nvPr>
            <p:ph type="title"/>
          </p:nvPr>
        </p:nvSpPr>
        <p:spPr>
          <a:xfrm>
            <a:off x="4314" y="-8682"/>
            <a:ext cx="12168996" cy="2001298"/>
          </a:xfrm>
          <a:solidFill>
            <a:schemeClr val="bg1"/>
          </a:solidFill>
          <a:ln>
            <a:solidFill>
              <a:schemeClr val="bg1"/>
            </a:solidFill>
          </a:ln>
        </p:spPr>
        <p:txBody>
          <a:bodyPr vert="horz" lIns="91440" tIns="45720" rIns="91440" bIns="45720" rtlCol="0" anchor="t">
            <a:normAutofit/>
          </a:bodyPr>
          <a:lstStyle/>
          <a:p>
            <a:r>
              <a:rPr lang="en-US" sz="3500">
                <a:latin typeface="Open Sans"/>
                <a:ea typeface="Open Sans"/>
                <a:cs typeface="Open Sans"/>
              </a:rPr>
              <a:t>NZAP Climate Action Plan</a:t>
            </a:r>
            <a:br>
              <a:rPr lang="en-GB">
                <a:latin typeface="Open Sans"/>
                <a:ea typeface="Open Sans"/>
                <a:cs typeface="Open Sans"/>
              </a:rPr>
            </a:br>
            <a:endParaRPr lang="en-US">
              <a:latin typeface="Open Sans"/>
              <a:ea typeface="Open Sans"/>
              <a:cs typeface="Open Sans"/>
            </a:endParaRPr>
          </a:p>
        </p:txBody>
      </p:sp>
      <p:pic>
        <p:nvPicPr>
          <p:cNvPr id="3" name="Picture 2" descr="A yellow and white document with black text&#10;&#10;Description automatically generated">
            <a:extLst>
              <a:ext uri="{FF2B5EF4-FFF2-40B4-BE49-F238E27FC236}">
                <a16:creationId xmlns:a16="http://schemas.microsoft.com/office/drawing/2014/main" id="{EC49E45D-EAD0-FD97-5C56-B4BC5BFEAC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8902" y="765831"/>
            <a:ext cx="3626888" cy="2746625"/>
          </a:xfrm>
          <a:prstGeom prst="rect">
            <a:avLst/>
          </a:prstGeom>
        </p:spPr>
      </p:pic>
      <p:pic>
        <p:nvPicPr>
          <p:cNvPr id="5" name="Picture 4" descr="A yellow and red chart&#10;&#10;Description automatically generated">
            <a:extLst>
              <a:ext uri="{FF2B5EF4-FFF2-40B4-BE49-F238E27FC236}">
                <a16:creationId xmlns:a16="http://schemas.microsoft.com/office/drawing/2014/main" id="{A230BB70-2EF2-5EAE-E7CF-935675DAAEA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9913" y="3429145"/>
            <a:ext cx="3053298" cy="2411188"/>
          </a:xfrm>
          <a:prstGeom prst="rect">
            <a:avLst/>
          </a:prstGeom>
        </p:spPr>
      </p:pic>
      <p:pic>
        <p:nvPicPr>
          <p:cNvPr id="4" name="Picture 3" descr="A white sheet with red text&#10;&#10;Description automatically generated">
            <a:extLst>
              <a:ext uri="{FF2B5EF4-FFF2-40B4-BE49-F238E27FC236}">
                <a16:creationId xmlns:a16="http://schemas.microsoft.com/office/drawing/2014/main" id="{46F60B16-9687-B797-B931-3B71BA6172A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81403" y="1138058"/>
            <a:ext cx="2326467" cy="1714378"/>
          </a:xfrm>
          <a:prstGeom prst="rect">
            <a:avLst/>
          </a:prstGeom>
        </p:spPr>
      </p:pic>
      <p:sp>
        <p:nvSpPr>
          <p:cNvPr id="7" name="Content Placeholder 2">
            <a:extLst>
              <a:ext uri="{FF2B5EF4-FFF2-40B4-BE49-F238E27FC236}">
                <a16:creationId xmlns:a16="http://schemas.microsoft.com/office/drawing/2014/main" id="{15685A51-DED2-5605-B33F-FDCB9DE58F22}"/>
              </a:ext>
            </a:extLst>
          </p:cNvPr>
          <p:cNvSpPr txBox="1">
            <a:spLocks/>
          </p:cNvSpPr>
          <p:nvPr/>
        </p:nvSpPr>
        <p:spPr>
          <a:xfrm>
            <a:off x="540773" y="1799303"/>
            <a:ext cx="11159613" cy="4285230"/>
          </a:xfrm>
          <a:prstGeom prst="rect">
            <a:avLst/>
          </a:prstGeom>
        </p:spPr>
        <p:txBody>
          <a:bodyPr vert="horz" lIns="91440" tIns="45720" rIns="91440" bIns="45720" rtlCol="0">
            <a:no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2925" indent="-542925">
              <a:lnSpc>
                <a:spcPct val="100000"/>
              </a:lnSpc>
              <a:buFont typeface="Wingdings" panose="05000000000000000000" pitchFamily="2" charset="2"/>
              <a:buBlip>
                <a:blip r:embed="rId14"/>
              </a:buBlip>
            </a:pPr>
            <a:endParaRPr lang="en-GB" sz="2000">
              <a:solidFill>
                <a:srgbClr val="2C2E8D"/>
              </a:solidFill>
            </a:endParaRPr>
          </a:p>
        </p:txBody>
      </p:sp>
      <p:pic>
        <p:nvPicPr>
          <p:cNvPr id="19" name="Picture 18" descr="A screenshot of a computer&#10;&#10;Description automatically generated">
            <a:extLst>
              <a:ext uri="{FF2B5EF4-FFF2-40B4-BE49-F238E27FC236}">
                <a16:creationId xmlns:a16="http://schemas.microsoft.com/office/drawing/2014/main" id="{6C3A3051-4422-E327-47D1-9E26684EFCBB}"/>
              </a:ext>
            </a:extLst>
          </p:cNvPr>
          <p:cNvPicPr>
            <a:picLocks noChangeAspect="1"/>
          </p:cNvPicPr>
          <p:nvPr/>
        </p:nvPicPr>
        <p:blipFill>
          <a:blip r:embed="rId15"/>
          <a:srcRect l="8097" t="-937" r="7937" b="2438"/>
          <a:stretch/>
        </p:blipFill>
        <p:spPr>
          <a:xfrm>
            <a:off x="7665647" y="765760"/>
            <a:ext cx="4497556" cy="5320627"/>
          </a:xfrm>
          <a:prstGeom prst="rect">
            <a:avLst/>
          </a:prstGeom>
        </p:spPr>
      </p:pic>
      <p:pic>
        <p:nvPicPr>
          <p:cNvPr id="6" name="Picture 5" descr="A screen shot of a school schedule&#10;&#10;Description automatically generated">
            <a:extLst>
              <a:ext uri="{FF2B5EF4-FFF2-40B4-BE49-F238E27FC236}">
                <a16:creationId xmlns:a16="http://schemas.microsoft.com/office/drawing/2014/main" id="{9447CE0F-0DF9-4C16-2990-B4E4DA46821A}"/>
              </a:ext>
            </a:extLst>
          </p:cNvPr>
          <p:cNvPicPr>
            <a:picLocks noChangeAspect="1"/>
          </p:cNvPicPr>
          <p:nvPr/>
        </p:nvPicPr>
        <p:blipFill>
          <a:blip r:embed="rId16"/>
          <a:srcRect l="2632" t="334" r="5315" b="4755"/>
          <a:stretch/>
        </p:blipFill>
        <p:spPr>
          <a:xfrm>
            <a:off x="3371939" y="3609515"/>
            <a:ext cx="4298412" cy="2602083"/>
          </a:xfrm>
          <a:prstGeom prst="rect">
            <a:avLst/>
          </a:prstGeom>
        </p:spPr>
      </p:pic>
      <p:pic>
        <p:nvPicPr>
          <p:cNvPr id="16" name="Picture 15" descr="A screenshot of a computer&#10;&#10;Description automatically generated">
            <a:extLst>
              <a:ext uri="{FF2B5EF4-FFF2-40B4-BE49-F238E27FC236}">
                <a16:creationId xmlns:a16="http://schemas.microsoft.com/office/drawing/2014/main" id="{A82DFB1D-3F7F-E8C7-C115-B302BF804AE7}"/>
              </a:ext>
            </a:extLst>
          </p:cNvPr>
          <p:cNvPicPr>
            <a:picLocks noChangeAspect="1"/>
          </p:cNvPicPr>
          <p:nvPr/>
        </p:nvPicPr>
        <p:blipFill>
          <a:blip r:embed="rId17"/>
          <a:srcRect l="2667" t="9574" r="4000" b="6383"/>
          <a:stretch/>
        </p:blipFill>
        <p:spPr>
          <a:xfrm>
            <a:off x="5887018" y="301164"/>
            <a:ext cx="2005125" cy="3405928"/>
          </a:xfrm>
          <a:prstGeom prst="rect">
            <a:avLst/>
          </a:prstGeom>
          <a:effectLst>
            <a:outerShdw blurRad="50800" dist="38100" dir="6840000">
              <a:srgbClr val="000000">
                <a:alpha val="40000"/>
              </a:srgbClr>
            </a:outerShdw>
          </a:effectLst>
        </p:spPr>
      </p:pic>
    </p:spTree>
    <p:extLst>
      <p:ext uri="{BB962C8B-B14F-4D97-AF65-F5344CB8AC3E}">
        <p14:creationId xmlns:p14="http://schemas.microsoft.com/office/powerpoint/2010/main" val="3917354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8  - Powerpoint Presentation Blank" id="{A44FBFD4-8DAB-454C-9534-EE6229CDE5B7}" vid="{5B804718-FA11-4F50-8E74-08E778F0DACC}"/>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8  - Powerpoint Presentation Blank" id="{A44FBFD4-8DAB-454C-9534-EE6229CDE5B7}" vid="{B0EDD945-1D35-494E-9DE1-17BF5DA5162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384fed1-c3ba-43a0-8c67-759151b1b94e">
      <Terms xmlns="http://schemas.microsoft.com/office/infopath/2007/PartnerControls"/>
    </lcf76f155ced4ddcb4097134ff3c332f>
    <TaxCatchAll xmlns="1027e2d9-f3db-4123-a4ca-9efeae4eefb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082084BA7AC842A1E03FD4DA97FD05" ma:contentTypeVersion="18" ma:contentTypeDescription="Create a new document." ma:contentTypeScope="" ma:versionID="d46224729d82bacc1e1d3fa82188bd7a">
  <xsd:schema xmlns:xsd="http://www.w3.org/2001/XMLSchema" xmlns:xs="http://www.w3.org/2001/XMLSchema" xmlns:p="http://schemas.microsoft.com/office/2006/metadata/properties" xmlns:ns2="1027e2d9-f3db-4123-a4ca-9efeae4eefb7" xmlns:ns3="1384fed1-c3ba-43a0-8c67-759151b1b94e" targetNamespace="http://schemas.microsoft.com/office/2006/metadata/properties" ma:root="true" ma:fieldsID="dc7724ec1830ca8f95143a639f0c1c9e" ns2:_="" ns3:_="">
    <xsd:import namespace="1027e2d9-f3db-4123-a4ca-9efeae4eefb7"/>
    <xsd:import namespace="1384fed1-c3ba-43a0-8c67-759151b1b9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27e2d9-f3db-4123-a4ca-9efeae4eefb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948fdee9-6fbd-431f-92c5-dbc8eb9d979f}" ma:internalName="TaxCatchAll" ma:showField="CatchAllData" ma:web="1027e2d9-f3db-4123-a4ca-9efeae4eefb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84fed1-c3ba-43a0-8c67-759151b1b94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6b0f069-ed43-4f64-94a3-d42d5451333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43DC23-788A-4E38-A945-82045A77597F}">
  <ds:schemaRefs>
    <ds:schemaRef ds:uri="0429627a-a0b0-46b7-9ac2-5189ba1952b1"/>
    <ds:schemaRef ds:uri="6625c291-bb86-48f6-9103-6a3685a61ded"/>
    <ds:schemaRef ds:uri="7af9c5ea-4c79-49d9-b0a5-ee775c07aa70"/>
    <ds:schemaRef ds:uri="b33c47bb-4bac-4fed-8418-8d57776e8de3"/>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7E91434-597F-4B0C-A516-6F2541C9B41D}">
  <ds:schemaRefs>
    <ds:schemaRef ds:uri="http://schemas.microsoft.com/sharepoint/v3/contenttype/forms"/>
  </ds:schemaRefs>
</ds:datastoreItem>
</file>

<file path=customXml/itemProps3.xml><?xml version="1.0" encoding="utf-8"?>
<ds:datastoreItem xmlns:ds="http://schemas.openxmlformats.org/officeDocument/2006/customXml" ds:itemID="{89E11C6F-5A67-4703-8790-D18BB1F5180D}"/>
</file>

<file path=docProps/app.xml><?xml version="1.0" encoding="utf-8"?>
<Properties xmlns="http://schemas.openxmlformats.org/officeDocument/2006/extended-properties" xmlns:vt="http://schemas.openxmlformats.org/officeDocument/2006/docPropsVTypes">
  <TotalTime>0</TotalTime>
  <Words>5389</Words>
  <Application>Microsoft Office PowerPoint</Application>
  <PresentationFormat>Widescreen</PresentationFormat>
  <Paragraphs>471</Paragraphs>
  <Slides>39</Slides>
  <Notes>31</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1_Office Theme</vt:lpstr>
      <vt:lpstr>Custom Design</vt:lpstr>
      <vt:lpstr>Net Zero Accelerator</vt:lpstr>
      <vt:lpstr>Housekeeping</vt:lpstr>
      <vt:lpstr>Meet the Team </vt:lpstr>
      <vt:lpstr>Net Zero Accelerator Programme</vt:lpstr>
      <vt:lpstr>Net Zero Accelerator Programme –  What to expect?</vt:lpstr>
      <vt:lpstr>Meet the Team – Advisors  </vt:lpstr>
      <vt:lpstr>What is the requirement of schools in terms of sustainability and climate change?</vt:lpstr>
      <vt:lpstr>DfE Policy Paper - 2022</vt:lpstr>
      <vt:lpstr>NZAP Climate Action Plan </vt:lpstr>
      <vt:lpstr>Remember -this is a group effort!</vt:lpstr>
      <vt:lpstr>School Carbon Footprint</vt:lpstr>
      <vt:lpstr>DfE Policy Paper - 2022</vt:lpstr>
      <vt:lpstr>Understand your school’s carbon footprint</vt:lpstr>
      <vt:lpstr>PowerPoint Presentation</vt:lpstr>
      <vt:lpstr>Carbon Footprints: Spot the difference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Abbey Road Primary, Midlands £1,600 (£2,160)</vt:lpstr>
      <vt:lpstr>PowerPoint Presentation</vt:lpstr>
      <vt:lpstr>PowerPoint Presentation</vt:lpstr>
      <vt:lpstr>Workshops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Deacon</dc:creator>
  <cp:lastModifiedBy>Suzanne Gibbon</cp:lastModifiedBy>
  <cp:revision>39</cp:revision>
  <dcterms:created xsi:type="dcterms:W3CDTF">2024-11-08T11:20:39Z</dcterms:created>
  <dcterms:modified xsi:type="dcterms:W3CDTF">2024-12-16T09:51:04Z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0x010100E4082084BA7AC842A1E03FD4DA97FD05</vt:lpwstr>
  </property>
  <property fmtid="{D5CDD505-2E9C-101B-9397-08002B2CF9AE}" pid="3" name="MediaServiceImageTags">
    <vt:lpwstr/>
  </property>
</Properties>
</file>