
<file path=[Content_Types].xml><?xml version="1.0" encoding="utf-8"?>
<Types xmlns="http://schemas.openxmlformats.org/package/2006/content-types">
  <Default Extension="jpeg" ContentType="image/jpeg"/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  <p:sldMasterId id="2147483672" r:id="rId6"/>
  </p:sldMasterIdLst>
  <p:notesMasterIdLst>
    <p:notesMasterId r:id="rId29"/>
  </p:notesMasterIdLst>
  <p:sldIdLst>
    <p:sldId id="2147478900" r:id="rId7"/>
    <p:sldId id="2147478864" r:id="rId8"/>
    <p:sldId id="256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041" r:id="rId27"/>
    <p:sldId id="2147478899" r:id="rId28"/>
  </p:sldIdLst>
  <p:sldSz cx="12192000" cy="6858000"/>
  <p:notesSz cx="10018713" cy="68865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F2"/>
    <a:srgbClr val="2C2E8D"/>
    <a:srgbClr val="2E247A"/>
    <a:srgbClr val="00B0F0"/>
    <a:srgbClr val="D9D9D9"/>
    <a:srgbClr val="D86ECC"/>
    <a:srgbClr val="156082"/>
    <a:srgbClr val="4472C4"/>
    <a:srgbClr val="FFFFFF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87EE04-7871-4F72-BF9A-A0AED118417D}" v="3" dt="2026-01-21T17:19:51.544"/>
    <p1510:client id="{BF6E3606-9AE1-477D-A8B4-D1CCD9F4F909}" v="16" dt="2026-01-21T17:15:03.2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4" autoAdjust="0"/>
    <p:restoredTop sz="70494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954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microsoft.com/office/2015/10/relationships/revisionInfo" Target="revisionInfo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presProps" Target="presProps.xml"/><Relationship Id="rId8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41442" cy="345525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74952" y="0"/>
            <a:ext cx="4341442" cy="345525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r">
              <a:defRPr sz="1300"/>
            </a:lvl1pPr>
          </a:lstStyle>
          <a:p>
            <a:fld id="{9F9CC8EE-FEB9-45DD-92A5-AA96AF4C1E0D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43225" y="474663"/>
            <a:ext cx="4132263" cy="2324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597" tIns="48299" rIns="96597" bIns="48299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01872" y="2927988"/>
            <a:ext cx="8014970" cy="3358219"/>
          </a:xfrm>
          <a:prstGeom prst="rect">
            <a:avLst/>
          </a:prstGeom>
        </p:spPr>
        <p:txBody>
          <a:bodyPr vert="horz" lIns="96597" tIns="48299" rIns="96597" bIns="4829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41051"/>
            <a:ext cx="4341442" cy="345524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74952" y="6541051"/>
            <a:ext cx="4341442" cy="345524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r">
              <a:defRPr sz="1300"/>
            </a:lvl1pPr>
          </a:lstStyle>
          <a:p>
            <a:fld id="{48F9AA37-63BB-4576-891D-76C53E9B7E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109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>
                <a:solidFill>
                  <a:srgbClr val="002060"/>
                </a:solidFill>
                <a:ea typeface="Open Sans"/>
                <a:cs typeface="Open Sans"/>
              </a:rPr>
              <a:t>How to advise/communicate about multiple suppliers/stakeholders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err="1">
                <a:solidFill>
                  <a:srgbClr val="002060"/>
                </a:solidFill>
                <a:ea typeface="Open Sans"/>
                <a:cs typeface="Open Sans"/>
              </a:rPr>
              <a:t>ie</a:t>
            </a:r>
            <a:r>
              <a:rPr lang="en-GB" sz="1200" b="1">
                <a:solidFill>
                  <a:srgbClr val="002060"/>
                </a:solidFill>
                <a:ea typeface="Open Sans"/>
                <a:cs typeface="Open Sans"/>
              </a:rPr>
              <a:t> </a:t>
            </a:r>
            <a:endParaRPr lang="en-GB" sz="1200">
              <a:solidFill>
                <a:srgbClr val="002060"/>
              </a:solidFill>
              <a:ea typeface="Open Sans"/>
              <a:cs typeface="Open Sans"/>
            </a:endParaRPr>
          </a:p>
          <a:p>
            <a:r>
              <a:rPr lang="en-GB"/>
              <a:t>LGZ</a:t>
            </a:r>
          </a:p>
          <a:p>
            <a:r>
              <a:rPr lang="en-GB"/>
              <a:t>Eco schools</a:t>
            </a:r>
          </a:p>
          <a:p>
            <a:r>
              <a:rPr lang="en-GB"/>
              <a:t>UKSSN</a:t>
            </a:r>
          </a:p>
          <a:p>
            <a:r>
              <a:rPr lang="en-GB"/>
              <a:t>STEM Learning</a:t>
            </a:r>
          </a:p>
          <a:p>
            <a:r>
              <a:rPr lang="en-GB"/>
              <a:t>Lloyds Bank Green Buildings Toolkit</a:t>
            </a:r>
          </a:p>
          <a:p>
            <a:r>
              <a:rPr lang="en-GB"/>
              <a:t>Sharing best practice – feedback from you!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F9AA37-63BB-4576-891D-76C53E9B7E3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3620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FAD07-213D-4E83-AC86-4AFACDF4A5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3A1765-F9CE-448B-BA1C-571650054F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F368AE-7262-4408-BF93-55D9A512D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BCDBD-E2DC-44EF-A953-8E471476367C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6A1730-10D7-4A04-8988-D510D6B5E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84D1E-5B01-426C-890F-B9D7728DA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4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40DBF-4582-49F5-B80A-D40AB8796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9A24D-99BF-4BFD-8C99-2D5A4FE4B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27547-A526-4C8F-A0D3-983EEAB1E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F81E-BBDB-467C-9559-B94B4F6AC077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063C4-EA66-40EB-BF3F-6363320DD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883D6-0E3C-4826-BCB7-BA32E332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3F97CA8-BB3F-41AD-B66C-0EF21711879D}"/>
              </a:ext>
            </a:extLst>
          </p:cNvPr>
          <p:cNvCxnSpPr/>
          <p:nvPr userDrawn="1"/>
        </p:nvCxnSpPr>
        <p:spPr>
          <a:xfrm>
            <a:off x="0" y="1690692"/>
            <a:ext cx="12192000" cy="0"/>
          </a:xfrm>
          <a:prstGeom prst="line">
            <a:avLst/>
          </a:prstGeom>
          <a:ln w="31750">
            <a:solidFill>
              <a:srgbClr val="2C2E8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639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39554-46C7-4A0C-8F48-9529597AC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2"/>
            <a:ext cx="10515600" cy="2852737"/>
          </a:xfrm>
        </p:spPr>
        <p:txBody>
          <a:bodyPr anchor="b"/>
          <a:lstStyle>
            <a:lvl1pPr>
              <a:defRPr sz="6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447A1A-8DE8-41CC-81D1-8E2439F29E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7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BD39C-0370-4AFE-AFFC-E776E2969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4F9EA-A41A-4CA9-A1A6-9B2D0E1C344A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8E7F8-5402-4DEE-B446-5D4769E3D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988B5-E59C-49A7-A56D-7EDA231FD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17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9D22-BB74-44E5-9D01-D437F7255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C64AB-AA7B-41A4-9212-8AB613572F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8CC0F-C539-421B-B535-4874C014D5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76FCF2-1C2A-48FE-96EA-F50E55665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91653-E299-45E9-982B-7CAA910EECB1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B66B05-8112-4A3F-8666-89508D012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39F9EC-B3C4-41A2-82AD-1D69380F1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978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F4D69-59C5-45B7-A731-260A6A9CB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7886F-437B-420F-9459-F4728FA169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4B305B-7797-400F-8084-99F476FA71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75B5A1-6764-4F15-A7D2-5DFABD312E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31E01B-EA4B-459E-BB18-E05F5CB6CD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992CC0-18F8-4014-A0F9-447B02B90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57700-CB54-41E1-8C44-2A48874D88AE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6EAA16-0251-4F54-A18B-8FAB116D6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FD6AB4-5ECD-4BBC-AA19-2567E1E69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54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41B78-24FB-4C98-83C2-FB6724842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060F33-ED89-4AA0-9F6A-EE96A45F0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1CCC-AFE1-4AEF-BD69-46B12085B00B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632D47-156F-4AC6-8EE7-A14AB6819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2C74C0-0754-4BC8-B007-2A1735FEE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71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D5EA6D-81D5-4851-9183-C89E16A7A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A1419-79C3-4759-9182-CC10ECF5BC49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B2D28E-2B90-4546-88B6-4473FA0B9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90EA21-BF51-41DB-897C-69B333DFA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4776609-7671-3355-E167-614DA70CD38F}"/>
              </a:ext>
            </a:extLst>
          </p:cNvPr>
          <p:cNvSpPr/>
          <p:nvPr userDrawn="1"/>
        </p:nvSpPr>
        <p:spPr>
          <a:xfrm>
            <a:off x="10424160" y="148590"/>
            <a:ext cx="1588770" cy="12915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30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5BD4B-BBC1-4A93-8710-0EC3DF6D0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70AB8-903C-4CDF-A957-53707E259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C51CC9-8492-42DE-830C-94F71A3D8E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582C-7318-4B80-A0A3-D36F316DF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53E15-593B-460A-94E5-02F992C5CD13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3FC89-24E4-4341-B92B-D641FEF63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8EA822-F7B9-4E55-A21C-D7FCAD511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93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EE43C-7789-439D-A8C6-29D85C947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202B6B-89CA-4AF4-BC85-6C178B4B1E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C8FD66-4FA8-4704-8098-24C38380D0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390C43-33AB-4294-AF42-64F787256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D9B32-2409-4C2F-A37C-25E917C3B5D4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B9C8F5-BAEE-49B8-B08C-9591950A8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18E8A-F427-4395-A7BC-D84FE4045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55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CBEC6-100E-4C3C-A71B-EB3A64755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FAB3DB-B5E5-4BA6-9C85-B302713E9E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E17A7-4374-4BB7-B394-BDEB53984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FF309-FB9B-49B4-A0F3-4B1320BD33DE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4BB28D-78C2-4ED3-926D-1B84D3C4B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EF35B-469E-4122-96BC-B0D15FCBC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527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0CE506-AB25-41F1-8EA2-79BD37DF29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1D1C5-01B2-4EB8-B44A-C18DB6D891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EF121-EA53-418D-BF21-187E89CC2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F6303-18F3-46DD-801C-CAE8BA9AA554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1B589-9C6C-491E-9E83-B71EFF430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7DEB5D-3C37-467D-A7FD-80D5BBA9C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175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FF858-D373-4ECF-852A-5B75670DDD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2E61CD-C29A-49B6-A703-8A6017DAF2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33748-4721-4EA9-964C-E7DE94BC9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49A92-07C5-439E-8738-458583A8A19B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4389A-54DA-4FA3-92E1-4A2442651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5E026-9C49-4193-9458-9DDA0CC0D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54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BEB60-5E38-49AF-9882-B7541D2DB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75F78-01D5-4F57-A081-F55926329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070BB-320D-49C2-B7F3-658F71C57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851A-730B-4BBA-91D8-11C8F33D8968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03844-5F6D-46A0-9699-9597011D1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D33DD-5DDB-484F-88AD-90E99792E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1878058-1F30-420E-8241-82FA1052E021}"/>
              </a:ext>
            </a:extLst>
          </p:cNvPr>
          <p:cNvCxnSpPr/>
          <p:nvPr userDrawn="1"/>
        </p:nvCxnSpPr>
        <p:spPr>
          <a:xfrm>
            <a:off x="0" y="1690692"/>
            <a:ext cx="12192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85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0C467-F31E-4547-87A3-8D69E3DF6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987B51-EA7A-41DD-A73B-83C287A036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CEAF7-9E36-41A1-9910-A06757080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64E3-71F0-4C1D-AA1C-998705C443AB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470B9-102E-4967-BE0C-5107D1E32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5F814-D580-49AC-A07C-405A16B8F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89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4A803-D42A-4DD9-A880-4F39D80E6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CC86C-8EEC-4B1B-A385-984B1643B5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1A70FC-925D-48CF-B01A-35CBEFF9FE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371C61-E816-45F6-9A7A-4203D03D5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2E16-40E2-4B19-8152-0FFAF54F0D81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C37A9B-859F-4CB7-A8F4-D8EE88136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3FB642-CCB0-4A95-8C9E-515CD328A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881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EA950-6E69-4905-94D5-3CCE77DA6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A82D57-16C5-4596-9F56-D7DAF4D82F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2C48C-67F4-409B-93CB-0D0979727A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5CA13C-B220-4B6C-9057-0B7EE11FD3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500A98-B46B-45E0-84B1-5402EDF7F2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8CA266-35B4-477C-978F-BAE6B2775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046DE-481F-47F7-9EF2-8633FF69D022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1D0E42-5994-4A20-8099-5A3CAD561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8CAE9E-C0D8-4199-A2E8-362BB6608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82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1A0-E182-4E42-84E9-66FD9D633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A139B7-6977-46FA-B7E5-5625A9AC7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3057-FF64-4C25-8669-1D837886108A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94BAA7-C0FC-4B7C-A63A-F33B13EEB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8AEF6D-7CF0-481C-9ECB-8ECC3D5B0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6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6F16E6-B184-4AE5-95AC-2FE204D15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BD51F-EBE9-4F45-8F86-95CA4E73A5BA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692136-9FF6-43C9-B9C3-5A1F33170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0E84FB-D2DB-40C3-A942-8A1C856EB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65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62D1F-731E-4589-B683-082D96506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65098-9306-4204-929B-4CE09CC81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990B4A-0346-42CB-BB3E-0296EC7100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6EBD24-982B-42E2-9BE2-06BFC0C5D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9AE97-26D4-4C5E-AD5E-F661EF292D59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EAB439-2581-48B9-A8BC-BB5ACD6E6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3525E0-75D5-4C5F-9CB7-9CA15ABBC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458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172F8-EBE0-411E-BBB4-CEE0F9F4B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A4D053-5220-4A26-93DB-AEAF162F97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AF8713-F6D9-4F48-854C-21229C4871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991209-0927-4D72-8F0D-CDCECAD5B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AEF95-CD4D-4EE4-8774-3DC6CEAA176D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585602-DE49-4010-94A4-FAD8EF030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6401AD-90F2-4484-B890-82000974C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911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FD433-EF67-4103-A49B-278C26F10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C95090-0D84-4418-9DF0-6D79D406A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1A83E-E908-43A4-9978-209801E1B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0E62-5D17-4342-84A8-11593CEAFD91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39C79-6BED-49AB-AC39-27EE34220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8F46A-2F0A-4E43-9956-7752C2CAB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149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F4FE30-93B8-498E-9AC6-A59E260303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076166-597C-4A38-97FE-43B5EDB180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CAB8D-AEB0-4FB1-A659-012CF3879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4A98-1041-477D-9F71-1AC9B86D32D5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93115-FC75-4B59-B120-7039D424F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3D1D7-AA73-4221-9C33-A619E88CF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118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4621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920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5494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2651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3634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46170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8706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3203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9464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7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791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3BA521-C873-4AD4-8147-D5C3CD5A1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86FEB6-C268-4173-97D1-6E02414E4C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1EC2F-0ED9-4FB7-B74B-7269E417F3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9243D-97D6-4AB0-A3EA-C3B8BC7EEBAD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3F6E8-7791-4160-B304-008FF5FD09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2CF60-8E2C-4D89-A221-04F07EEEC2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0DDAAE65-49C5-4581-8A9D-B4146357138B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1542" y="230196"/>
            <a:ext cx="1024729" cy="1033340"/>
          </a:xfrm>
          <a:prstGeom prst="rect">
            <a:avLst/>
          </a:prstGeom>
        </p:spPr>
      </p:pic>
      <p:pic>
        <p:nvPicPr>
          <p:cNvPr id="10" name="Picture 9" descr="A picture containing screenshot, colorfulness, line, electric blue&#10;&#10;Description automatically generated">
            <a:extLst>
              <a:ext uri="{FF2B5EF4-FFF2-40B4-BE49-F238E27FC236}">
                <a16:creationId xmlns:a16="http://schemas.microsoft.com/office/drawing/2014/main" id="{16FBEE16-358B-A2FB-DB0C-4FD642B92CF7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2361" y="6088828"/>
            <a:ext cx="4269639" cy="769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101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rgbClr val="2C2E8D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2C2E8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75E0C4-D7BE-4F88-B5D1-E996451D7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CFAF86-EC8C-4E6A-9C08-E65546B1E2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66ABD-A2A8-4D9E-8561-0C86A44ADA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765B6B-9CC7-49B4-BDB1-789D97A99E75}" type="datetime1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F18CA-DEDC-48A6-B4DB-5D530D79C0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B4301-B4C4-4413-9F4E-260E5D8A76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9" name="Picture 8" descr="A picture containing fence&#10;&#10;Description automatically generated">
            <a:extLst>
              <a:ext uri="{FF2B5EF4-FFF2-40B4-BE49-F238E27FC236}">
                <a16:creationId xmlns:a16="http://schemas.microsoft.com/office/drawing/2014/main" id="{EF0CFFC1-F572-4EC9-BDAD-99C950B75A46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9331" y="365125"/>
            <a:ext cx="981537" cy="98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659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984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8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1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2.png"/><Relationship Id="rId7" Type="http://schemas.openxmlformats.org/officeDocument/2006/relationships/image" Target="../media/image4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12" Type="http://schemas.openxmlformats.org/officeDocument/2006/relationships/image" Target="../media/image1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jpe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E6AE1EB-B2BC-8B45-9A8A-D8553795F1C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1224915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4A418D9-CB74-3B60-8C47-B57FF6FC0053}"/>
              </a:ext>
            </a:extLst>
          </p:cNvPr>
          <p:cNvSpPr/>
          <p:nvPr/>
        </p:nvSpPr>
        <p:spPr>
          <a:xfrm>
            <a:off x="-1" y="5202238"/>
            <a:ext cx="12249150" cy="16557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448B7E1-7F77-F972-4C3F-80D495168DF8}"/>
              </a:ext>
            </a:extLst>
          </p:cNvPr>
          <p:cNvSpPr txBox="1"/>
          <p:nvPr/>
        </p:nvSpPr>
        <p:spPr>
          <a:xfrm>
            <a:off x="-981" y="3071137"/>
            <a:ext cx="12249149" cy="2000548"/>
          </a:xfrm>
          <a:prstGeom prst="rect">
            <a:avLst/>
          </a:prstGeom>
          <a:solidFill>
            <a:schemeClr val="accent1">
              <a:lumMod val="75000"/>
              <a:alpha val="32157"/>
            </a:schemeClr>
          </a:solidFill>
        </p:spPr>
        <p:txBody>
          <a:bodyPr wrap="square" rtlCol="0">
            <a:spAutoFit/>
          </a:bodyPr>
          <a:lstStyle/>
          <a:p>
            <a:pPr marL="179388"/>
            <a:r>
              <a:rPr lang="en-US" sz="4000" b="1" i="0" dirty="0"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GBESP</a:t>
            </a:r>
          </a:p>
          <a:p>
            <a:pPr marL="179388"/>
            <a:r>
              <a:rPr lang="en-US" sz="4000" b="1" i="0" dirty="0"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Green Skills and Careers</a:t>
            </a:r>
          </a:p>
          <a:p>
            <a:r>
              <a:rPr lang="en-US" sz="44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Cravenwood</a:t>
            </a:r>
            <a:r>
              <a:rPr lang="en-US" sz="44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Academy Assembly</a:t>
            </a:r>
            <a:endParaRPr lang="en-GB" sz="2800" i="1" dirty="0">
              <a:solidFill>
                <a:schemeClr val="bg1"/>
              </a:solidFill>
            </a:endParaRP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3150044A-9814-E4CB-9349-F11679852E0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61056" y="5997570"/>
            <a:ext cx="893189" cy="54922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6AB203D-907F-299E-1FB6-D83D682290B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1659" y="6056352"/>
            <a:ext cx="1085328" cy="490447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49A1FBBB-2CE9-F906-BD3F-C32FFCD53914}"/>
              </a:ext>
            </a:extLst>
          </p:cNvPr>
          <p:cNvGrpSpPr/>
          <p:nvPr/>
        </p:nvGrpSpPr>
        <p:grpSpPr>
          <a:xfrm>
            <a:off x="374397" y="5796278"/>
            <a:ext cx="8790733" cy="759915"/>
            <a:chOff x="374397" y="5796278"/>
            <a:chExt cx="8790733" cy="75991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335CEFA-5361-2389-F0E9-A7C737114157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74397" y="5796278"/>
              <a:ext cx="7219169" cy="759915"/>
              <a:chOff x="0" y="0"/>
              <a:chExt cx="5248276" cy="552453"/>
            </a:xfrm>
          </p:grpSpPr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081F6EBE-3923-76E9-DFEE-264537AAA79F}"/>
                  </a:ext>
                </a:extLst>
              </p:cNvPr>
              <p:cNvGrpSpPr/>
              <p:nvPr/>
            </p:nvGrpSpPr>
            <p:grpSpPr>
              <a:xfrm>
                <a:off x="817543" y="0"/>
                <a:ext cx="4430733" cy="552453"/>
                <a:chOff x="817543" y="0"/>
                <a:chExt cx="8045104" cy="996459"/>
              </a:xfrm>
            </p:grpSpPr>
            <p:pic>
              <p:nvPicPr>
                <p:cNvPr id="10" name="Picture 9" descr="A blue square with white text&#10;&#10;Description automatically generated">
                  <a:extLst>
                    <a:ext uri="{FF2B5EF4-FFF2-40B4-BE49-F238E27FC236}">
                      <a16:creationId xmlns:a16="http://schemas.microsoft.com/office/drawing/2014/main" id="{6FB44804-F20A-E035-D198-3408F59F03F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299971" y="0"/>
                  <a:ext cx="854528" cy="861709"/>
                </a:xfrm>
                <a:prstGeom prst="rect">
                  <a:avLst/>
                </a:prstGeom>
              </p:spPr>
            </p:pic>
            <p:pic>
              <p:nvPicPr>
                <p:cNvPr id="11" name="Picture 10" descr="A logo for a company&#10;&#10;Description automatically generated">
                  <a:extLst>
                    <a:ext uri="{FF2B5EF4-FFF2-40B4-BE49-F238E27FC236}">
                      <a16:creationId xmlns:a16="http://schemas.microsoft.com/office/drawing/2014/main" id="{792F464B-6E94-1EEB-567A-C59EF0C5561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061611" y="93880"/>
                  <a:ext cx="932164" cy="767829"/>
                </a:xfrm>
                <a:prstGeom prst="rect">
                  <a:avLst/>
                </a:prstGeom>
              </p:spPr>
            </p:pic>
            <p:pic>
              <p:nvPicPr>
                <p:cNvPr id="12" name="Picture 11" descr="A sign with black and yellow text&#10;&#10;Description automatically generated">
                  <a:extLst>
                    <a:ext uri="{FF2B5EF4-FFF2-40B4-BE49-F238E27FC236}">
                      <a16:creationId xmlns:a16="http://schemas.microsoft.com/office/drawing/2014/main" id="{E822B362-E116-1779-A68C-429023812DE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17543" y="286326"/>
                  <a:ext cx="938516" cy="539647"/>
                </a:xfrm>
                <a:prstGeom prst="rect">
                  <a:avLst/>
                </a:prstGeom>
              </p:spPr>
            </p:pic>
            <p:pic>
              <p:nvPicPr>
                <p:cNvPr id="13" name="Graphic 12">
                  <a:extLst>
                    <a:ext uri="{FF2B5EF4-FFF2-40B4-BE49-F238E27FC236}">
                      <a16:creationId xmlns:a16="http://schemas.microsoft.com/office/drawing/2014/main" id="{C40CC765-2941-DC70-2F32-497515827F2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453375" y="529356"/>
                  <a:ext cx="1414040" cy="345476"/>
                </a:xfrm>
                <a:prstGeom prst="rect">
                  <a:avLst/>
                </a:prstGeom>
              </p:spPr>
            </p:pic>
            <p:pic>
              <p:nvPicPr>
                <p:cNvPr id="14" name="Picture 13" descr="BM_Logo_72 ppi">
                  <a:extLst>
                    <a:ext uri="{FF2B5EF4-FFF2-40B4-BE49-F238E27FC236}">
                      <a16:creationId xmlns:a16="http://schemas.microsoft.com/office/drawing/2014/main" id="{8077B50E-7782-A472-4BD0-198EADDD842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153285" y="591885"/>
                  <a:ext cx="1709362" cy="404574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15" name="Picture 14" descr="A logo with white text&#10;&#10;Description automatically generated">
                  <a:extLst>
                    <a:ext uri="{FF2B5EF4-FFF2-40B4-BE49-F238E27FC236}">
                      <a16:creationId xmlns:a16="http://schemas.microsoft.com/office/drawing/2014/main" id="{65E73506-9EBC-27FB-D64E-98DD4B57141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440369" y="242055"/>
                  <a:ext cx="632777" cy="632777"/>
                </a:xfrm>
                <a:prstGeom prst="rect">
                  <a:avLst/>
                </a:prstGeom>
              </p:spPr>
            </p:pic>
          </p:grpSp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BC2773D5-5636-5883-F540-863171F07E2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0" y="207793"/>
                <a:ext cx="675107" cy="240038"/>
              </a:xfrm>
              <a:prstGeom prst="rect">
                <a:avLst/>
              </a:prstGeom>
            </p:spPr>
          </p:pic>
        </p:grpSp>
        <p:pic>
          <p:nvPicPr>
            <p:cNvPr id="1026" name="Picture 2" descr="Careers | Plowman Craven">
              <a:extLst>
                <a:ext uri="{FF2B5EF4-FFF2-40B4-BE49-F238E27FC236}">
                  <a16:creationId xmlns:a16="http://schemas.microsoft.com/office/drawing/2014/main" id="{E827BBC6-E327-4E29-26F4-D83B02C7FA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05872" y="6323319"/>
              <a:ext cx="1359258" cy="185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0563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CFEFDE-D3BA-D594-EF27-03646CAA5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11DEC6FB-7AD7-4CC0-90BB-24874D7AF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1599" y="6366987"/>
            <a:ext cx="2743200" cy="365125"/>
          </a:xfrm>
        </p:spPr>
        <p:txBody>
          <a:bodyPr/>
          <a:lstStyle/>
          <a:p>
            <a:fld id="{1CBB08B3-38D4-40D9-8853-E29D2A311736}" type="slidenum">
              <a:rPr lang="en-GB" smtClean="0">
                <a:solidFill>
                  <a:schemeClr val="tx1"/>
                </a:solidFill>
              </a:rPr>
              <a:t>2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83D154-1438-2260-9DC8-1D2EF1507AE6}"/>
              </a:ext>
            </a:extLst>
          </p:cNvPr>
          <p:cNvSpPr txBox="1"/>
          <p:nvPr/>
        </p:nvSpPr>
        <p:spPr>
          <a:xfrm>
            <a:off x="838201" y="2146294"/>
            <a:ext cx="856869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Aft>
                <a:spcPts val="1200"/>
              </a:spcAft>
            </a:pPr>
            <a:r>
              <a:rPr lang="en-GB" sz="2400" dirty="0">
                <a:solidFill>
                  <a:srgbClr val="2C2E8D"/>
                </a:solidFill>
              </a:rPr>
              <a:t>A group of green industry expert organisations have been working with selected schools in the region to reduce their energy bills and help them reach net zero.</a:t>
            </a:r>
          </a:p>
          <a:p>
            <a:pPr lvl="0">
              <a:spcAft>
                <a:spcPts val="1800"/>
              </a:spcAft>
            </a:pPr>
            <a:r>
              <a:rPr lang="en-GB" sz="2400" dirty="0">
                <a:solidFill>
                  <a:srgbClr val="2C2E8D"/>
                </a:solidFill>
              </a:rPr>
              <a:t>The green economy is booming, and we would like to share our experience of the types of jobs that young people can get in the future.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CDA0AAB-E7CF-3701-FA1E-69A1B87F0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2024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Green Skills and Careers</a:t>
            </a:r>
          </a:p>
        </p:txBody>
      </p:sp>
      <p:pic>
        <p:nvPicPr>
          <p:cNvPr id="3" name="Picture 2" descr="A blue square with white text&#10;&#10;AI-generated content may be incorrect.">
            <a:extLst>
              <a:ext uri="{FF2B5EF4-FFF2-40B4-BE49-F238E27FC236}">
                <a16:creationId xmlns:a16="http://schemas.microsoft.com/office/drawing/2014/main" id="{1494FB97-5361-0799-FCAF-ECD4C4D7F4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848" y="239241"/>
            <a:ext cx="1024951" cy="103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71536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60315" y="-437267"/>
            <a:ext cx="12872941" cy="7732535"/>
          </a:xfrm>
          <a:custGeom>
            <a:avLst/>
            <a:gdLst/>
            <a:ahLst/>
            <a:cxnLst/>
            <a:rect l="l" t="t" r="r" b="b"/>
            <a:pathLst>
              <a:path w="19309411" h="11598803">
                <a:moveTo>
                  <a:pt x="0" y="0"/>
                </a:moveTo>
                <a:lnTo>
                  <a:pt x="19309411" y="0"/>
                </a:lnTo>
                <a:lnTo>
                  <a:pt x="19309411" y="11598802"/>
                </a:lnTo>
                <a:lnTo>
                  <a:pt x="0" y="11598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12429" b="-12429"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3645573" y="1808469"/>
            <a:ext cx="4900854" cy="3241063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AutoShape 4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768CEA-DC28-89CA-FF33-FDCF5C45FB9E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090400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9" name="Picture 8" descr="A building with solar panels on the roof&#10;&#10;AI-generated content may be incorrect.">
            <a:extLst>
              <a:ext uri="{FF2B5EF4-FFF2-40B4-BE49-F238E27FC236}">
                <a16:creationId xmlns:a16="http://schemas.microsoft.com/office/drawing/2014/main" id="{241F3FCF-24B0-C826-05E7-1133B3970B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98600"/>
            <a:ext cx="12056529" cy="9042396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C91B4A68-3A35-1C9F-DA21-CFF038ADBF1D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2879388" y="212388"/>
            <a:ext cx="6433226" cy="6433226"/>
          </a:xfrm>
          <a:custGeom>
            <a:avLst/>
            <a:gdLst/>
            <a:ahLst/>
            <a:cxnLst/>
            <a:rect l="l" t="t" r="r" b="b"/>
            <a:pathLst>
              <a:path w="9649839" h="9649839">
                <a:moveTo>
                  <a:pt x="0" y="0"/>
                </a:moveTo>
                <a:lnTo>
                  <a:pt x="9649838" y="0"/>
                </a:lnTo>
                <a:lnTo>
                  <a:pt x="9649838" y="9649838"/>
                </a:lnTo>
                <a:lnTo>
                  <a:pt x="0" y="96498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3C956D9-AB3D-A8CB-BBEA-40AEA2AEEDFB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3857047" y="2148923"/>
            <a:ext cx="4477907" cy="4477907"/>
          </a:xfrm>
          <a:custGeom>
            <a:avLst/>
            <a:gdLst/>
            <a:ahLst/>
            <a:cxnLst/>
            <a:rect l="l" t="t" r="r" b="b"/>
            <a:pathLst>
              <a:path w="6716860" h="6716860">
                <a:moveTo>
                  <a:pt x="0" y="0"/>
                </a:moveTo>
                <a:lnTo>
                  <a:pt x="6716860" y="0"/>
                </a:lnTo>
                <a:lnTo>
                  <a:pt x="6716860" y="6716860"/>
                </a:lnTo>
                <a:lnTo>
                  <a:pt x="0" y="67168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01600" y="985981"/>
            <a:ext cx="11188801" cy="963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8197"/>
              </a:lnSpc>
              <a:spcBef>
                <a:spcPct val="0"/>
              </a:spcBef>
            </a:pPr>
            <a:r>
              <a:rPr lang="en-US" sz="6400" b="1" spc="529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What does sunshine do?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F1C036C-CBB2-F38A-B88C-A6C982F1F5B8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" name="My Movie.mp4">
            <a:hlinkClick r:id="" action="ppaction://media"/>
            <a:extLst>
              <a:ext uri="{FF2B5EF4-FFF2-40B4-BE49-F238E27FC236}">
                <a16:creationId xmlns:a16="http://schemas.microsoft.com/office/drawing/2014/main" id="{52C3258F-91BA-70A1-2BA1-D15D829C2A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373" y="85824"/>
            <a:ext cx="11886848" cy="66863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1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-1790032" y="-793375"/>
            <a:ext cx="13778163" cy="9136647"/>
          </a:xfrm>
          <a:custGeom>
            <a:avLst/>
            <a:gdLst/>
            <a:ahLst/>
            <a:cxnLst/>
            <a:rect l="l" t="t" r="r" b="b"/>
            <a:pathLst>
              <a:path w="20667244" h="13704971">
                <a:moveTo>
                  <a:pt x="0" y="0"/>
                </a:moveTo>
                <a:lnTo>
                  <a:pt x="20667244" y="0"/>
                </a:lnTo>
                <a:lnTo>
                  <a:pt x="20667244" y="13704970"/>
                </a:lnTo>
                <a:lnTo>
                  <a:pt x="0" y="137049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</a:blip>
            <a:stretch>
              <a:fillRect t="-381" b="-12719"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4891829" y="4184293"/>
            <a:ext cx="2408343" cy="2408343"/>
          </a:xfrm>
          <a:custGeom>
            <a:avLst/>
            <a:gdLst/>
            <a:ahLst/>
            <a:cxnLst/>
            <a:rect l="l" t="t" r="r" b="b"/>
            <a:pathLst>
              <a:path w="3612514" h="3612514">
                <a:moveTo>
                  <a:pt x="0" y="0"/>
                </a:moveTo>
                <a:lnTo>
                  <a:pt x="3612514" y="0"/>
                </a:lnTo>
                <a:lnTo>
                  <a:pt x="3612514" y="3612514"/>
                </a:lnTo>
                <a:lnTo>
                  <a:pt x="0" y="3612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2010842" y="814320"/>
            <a:ext cx="8170319" cy="3148731"/>
            <a:chOff x="0" y="-180975"/>
            <a:chExt cx="16340638" cy="6297462"/>
          </a:xfrm>
        </p:grpSpPr>
        <p:sp>
          <p:nvSpPr>
            <p:cNvPr id="6" name="TextBox 6"/>
            <p:cNvSpPr txBox="1"/>
            <p:nvPr/>
          </p:nvSpPr>
          <p:spPr>
            <a:xfrm>
              <a:off x="0" y="3496027"/>
              <a:ext cx="6083600" cy="21645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609630">
                <a:lnSpc>
                  <a:spcPts val="8960"/>
                </a:lnSpc>
              </a:pPr>
              <a:r>
                <a:rPr lang="en-US" sz="6400" b="1" spc="-159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8.76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5680471"/>
              <a:ext cx="6292748" cy="43601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 defTabSz="609630">
                <a:lnSpc>
                  <a:spcPts val="1701"/>
                </a:lnSpc>
              </a:pPr>
              <a:r>
                <a:rPr lang="en-US" sz="1466" b="1" spc="109" dirty="0">
                  <a:solidFill>
                    <a:srgbClr val="FFFFFF"/>
                  </a:solidFill>
                  <a:latin typeface="Lato" panose="020F0502020204030203" pitchFamily="34" charset="0"/>
                  <a:ea typeface="Lato" panose="020F0502020204030203" pitchFamily="34" charset="0"/>
                  <a:cs typeface="Lato" panose="020F0502020204030203" pitchFamily="34" charset="0"/>
                  <a:sym typeface="Lato Bold"/>
                </a:rPr>
                <a:t>TONNES CO2 SAVED PER YEAR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80975"/>
              <a:ext cx="6083600" cy="21645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609630">
                <a:lnSpc>
                  <a:spcPts val="8960"/>
                </a:lnSpc>
              </a:pPr>
              <a:r>
                <a:rPr lang="en-US" sz="6400" b="1" spc="-159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90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09306" y="1860127"/>
              <a:ext cx="5064988" cy="4360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609630">
                <a:lnSpc>
                  <a:spcPts val="1701"/>
                </a:lnSpc>
              </a:pPr>
              <a:r>
                <a:rPr lang="en-US" sz="1466" b="1" spc="109" dirty="0">
                  <a:solidFill>
                    <a:srgbClr val="FFFFFF"/>
                  </a:solidFill>
                  <a:latin typeface="Lato" panose="020F0502020204030203" pitchFamily="34" charset="0"/>
                  <a:ea typeface="Lato" panose="020F0502020204030203" pitchFamily="34" charset="0"/>
                  <a:cs typeface="Lato" panose="020F0502020204030203" pitchFamily="34" charset="0"/>
                  <a:sym typeface="Lato Bold"/>
                </a:rPr>
                <a:t>PANELS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455004" y="1942675"/>
              <a:ext cx="3823000" cy="4360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609630">
                <a:lnSpc>
                  <a:spcPts val="1701"/>
                </a:lnSpc>
              </a:pPr>
              <a:r>
                <a:rPr lang="en-US" sz="1466" b="1" spc="109" dirty="0">
                  <a:solidFill>
                    <a:srgbClr val="FFFFFF"/>
                  </a:solidFill>
                  <a:latin typeface="Lato" panose="020F0502020204030203" pitchFamily="34" charset="0"/>
                  <a:ea typeface="Lato" panose="020F0502020204030203" pitchFamily="34" charset="0"/>
                  <a:cs typeface="Lato" panose="020F0502020204030203" pitchFamily="34" charset="0"/>
                  <a:sym typeface="Lato Bold"/>
                </a:rPr>
                <a:t>SAVED PER YEAR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8392366" y="-180975"/>
              <a:ext cx="7948272" cy="21645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609630">
                <a:lnSpc>
                  <a:spcPts val="8960"/>
                </a:lnSpc>
              </a:pPr>
              <a:r>
                <a:rPr lang="en-US" sz="6400" b="1" spc="-159" dirty="0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£</a:t>
              </a:r>
              <a:r>
                <a:rPr lang="en-US" sz="5867" b="1" spc="-159" dirty="0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10,427.39</a:t>
              </a:r>
              <a:endParaRPr lang="en-US" sz="6400" b="1" spc="-159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9324704" y="3496029"/>
              <a:ext cx="6083600" cy="21645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609630">
                <a:lnSpc>
                  <a:spcPts val="8960"/>
                </a:lnSpc>
              </a:pPr>
              <a:r>
                <a:rPr lang="en-US" sz="6400" b="1" spc="-159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402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9324704" y="5680471"/>
              <a:ext cx="6083600" cy="4360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609630">
                <a:lnSpc>
                  <a:spcPts val="1701"/>
                </a:lnSpc>
              </a:pPr>
              <a:r>
                <a:rPr lang="en-US" sz="1466" b="1" spc="109" dirty="0">
                  <a:solidFill>
                    <a:srgbClr val="FFFFFF"/>
                  </a:solidFill>
                  <a:latin typeface="Lato" panose="020F0502020204030203" pitchFamily="34" charset="0"/>
                  <a:ea typeface="Lato" panose="020F0502020204030203" pitchFamily="34" charset="0"/>
                  <a:cs typeface="Lato" panose="020F0502020204030203" pitchFamily="34" charset="0"/>
                  <a:sym typeface="Lato Bold"/>
                </a:rPr>
                <a:t>TREES PLANTED PER YEAR</a:t>
              </a:r>
            </a:p>
          </p:txBody>
        </p:sp>
      </p:grpSp>
      <p:sp>
        <p:nvSpPr>
          <p:cNvPr id="14" name="Freeform 13">
            <a:extLst>
              <a:ext uri="{FF2B5EF4-FFF2-40B4-BE49-F238E27FC236}">
                <a16:creationId xmlns:a16="http://schemas.microsoft.com/office/drawing/2014/main" id="{D5767C2D-8198-8BFF-D8F3-F30B75FD7FE9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946719" y="1751345"/>
            <a:ext cx="1608452" cy="1677655"/>
          </a:xfrm>
          <a:custGeom>
            <a:avLst/>
            <a:gdLst/>
            <a:ahLst/>
            <a:cxnLst/>
            <a:rect l="l" t="t" r="r" b="b"/>
            <a:pathLst>
              <a:path w="2412678" h="2516483">
                <a:moveTo>
                  <a:pt x="0" y="0"/>
                </a:moveTo>
                <a:lnTo>
                  <a:pt x="2412678" y="0"/>
                </a:lnTo>
                <a:lnTo>
                  <a:pt x="2412678" y="2516483"/>
                </a:lnTo>
                <a:lnTo>
                  <a:pt x="0" y="25164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636830" y="3090922"/>
            <a:ext cx="1896853" cy="2078743"/>
          </a:xfrm>
          <a:custGeom>
            <a:avLst/>
            <a:gdLst/>
            <a:ahLst/>
            <a:cxnLst/>
            <a:rect l="l" t="t" r="r" b="b"/>
            <a:pathLst>
              <a:path w="2845280" h="3118115">
                <a:moveTo>
                  <a:pt x="0" y="0"/>
                </a:moveTo>
                <a:lnTo>
                  <a:pt x="2845280" y="0"/>
                </a:lnTo>
                <a:lnTo>
                  <a:pt x="2845280" y="3118114"/>
                </a:lnTo>
                <a:lnTo>
                  <a:pt x="0" y="31181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74955" y="5031008"/>
            <a:ext cx="2249779" cy="1372365"/>
          </a:xfrm>
          <a:custGeom>
            <a:avLst/>
            <a:gdLst/>
            <a:ahLst/>
            <a:cxnLst/>
            <a:rect l="l" t="t" r="r" b="b"/>
            <a:pathLst>
              <a:path w="3374669" h="2058548">
                <a:moveTo>
                  <a:pt x="0" y="0"/>
                </a:moveTo>
                <a:lnTo>
                  <a:pt x="3374670" y="0"/>
                </a:lnTo>
                <a:lnTo>
                  <a:pt x="3374670" y="2058548"/>
                </a:lnTo>
                <a:lnTo>
                  <a:pt x="0" y="205854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555171" y="2107435"/>
            <a:ext cx="7081659" cy="41036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</a:pPr>
            <a:r>
              <a:rPr lang="en-US" sz="5334" b="1" spc="41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Charging an </a:t>
            </a:r>
            <a:r>
              <a:rPr lang="en-US" sz="5334" b="1" spc="413" dirty="0" err="1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ipad</a:t>
            </a:r>
            <a:r>
              <a:rPr lang="en-US" sz="5334" b="1" spc="41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?</a:t>
            </a:r>
          </a:p>
          <a:p>
            <a:pPr algn="ctr" defTabSz="609630">
              <a:lnSpc>
                <a:spcPts val="6392"/>
              </a:lnSpc>
            </a:pPr>
            <a:endParaRPr lang="en-US" sz="5334" b="1" spc="413" dirty="0">
              <a:solidFill>
                <a:srgbClr val="FFFFFF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  <a:sym typeface="Lato Bold"/>
            </a:endParaRPr>
          </a:p>
          <a:p>
            <a:pPr algn="ctr" defTabSz="609630">
              <a:lnSpc>
                <a:spcPts val="6392"/>
              </a:lnSpc>
            </a:pPr>
            <a:r>
              <a:rPr lang="en-US" sz="5334" b="1" spc="41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Boiling a Kettle?</a:t>
            </a:r>
          </a:p>
          <a:p>
            <a:pPr algn="ctr" defTabSz="609630">
              <a:lnSpc>
                <a:spcPts val="6392"/>
              </a:lnSpc>
            </a:pPr>
            <a:endParaRPr lang="en-US" sz="5334" b="1" spc="413" dirty="0">
              <a:solidFill>
                <a:srgbClr val="FFFFFF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  <a:sym typeface="Lato Bold"/>
            </a:endParaRPr>
          </a:p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5334" b="1" spc="41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Using a microwave?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99845" y="583924"/>
            <a:ext cx="9592311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575"/>
              </a:lnSpc>
            </a:pPr>
            <a:r>
              <a:rPr lang="en-US" sz="5668" b="1" spc="425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Which uses more energy?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EF8DE976-D921-EC81-A219-B1DDE7FB7ECB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7983918" y="4038601"/>
            <a:ext cx="1896853" cy="2078743"/>
          </a:xfrm>
          <a:custGeom>
            <a:avLst/>
            <a:gdLst/>
            <a:ahLst/>
            <a:cxnLst/>
            <a:rect l="l" t="t" r="r" b="b"/>
            <a:pathLst>
              <a:path w="2845280" h="3118115">
                <a:moveTo>
                  <a:pt x="0" y="0"/>
                </a:moveTo>
                <a:lnTo>
                  <a:pt x="2845279" y="0"/>
                </a:lnTo>
                <a:lnTo>
                  <a:pt x="2845279" y="3118115"/>
                </a:lnTo>
                <a:lnTo>
                  <a:pt x="0" y="311811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422614" y="1907182"/>
            <a:ext cx="4477907" cy="4477907"/>
          </a:xfrm>
          <a:custGeom>
            <a:avLst/>
            <a:gdLst/>
            <a:ahLst/>
            <a:cxnLst/>
            <a:rect l="l" t="t" r="r" b="b"/>
            <a:pathLst>
              <a:path w="6716860" h="6716860">
                <a:moveTo>
                  <a:pt x="0" y="0"/>
                </a:moveTo>
                <a:lnTo>
                  <a:pt x="6716860" y="0"/>
                </a:lnTo>
                <a:lnTo>
                  <a:pt x="6716860" y="6716860"/>
                </a:lnTo>
                <a:lnTo>
                  <a:pt x="0" y="67168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194609" y="3028471"/>
            <a:ext cx="5578619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5334" b="1" spc="41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Boiling a Kettle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99845" y="583924"/>
            <a:ext cx="9592311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575"/>
              </a:lnSpc>
            </a:pPr>
            <a:r>
              <a:rPr lang="en-US" sz="5668" b="1" spc="425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Which uses more energy?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5D71EF9B-3EB3-4182-D857-3D6BCDD83E40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307027" y="3615048"/>
            <a:ext cx="3259043" cy="3259043"/>
          </a:xfrm>
          <a:custGeom>
            <a:avLst/>
            <a:gdLst/>
            <a:ahLst/>
            <a:cxnLst/>
            <a:rect l="l" t="t" r="r" b="b"/>
            <a:pathLst>
              <a:path w="4888564" h="4888564">
                <a:moveTo>
                  <a:pt x="0" y="0"/>
                </a:moveTo>
                <a:lnTo>
                  <a:pt x="4888564" y="0"/>
                </a:lnTo>
                <a:lnTo>
                  <a:pt x="4888564" y="4888564"/>
                </a:lnTo>
                <a:lnTo>
                  <a:pt x="0" y="48885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3317" y="294457"/>
            <a:ext cx="10705367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What can your school’s Solar Panels do?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500362" y="2799655"/>
            <a:ext cx="7191276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5510" b="1" spc="413" dirty="0" err="1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XBox</a:t>
            </a:r>
            <a:r>
              <a:rPr lang="en-US" sz="5510" b="1" spc="41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 </a:t>
            </a:r>
            <a:r>
              <a:rPr lang="en-US" sz="5334" b="1" spc="41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Gaming</a:t>
            </a:r>
            <a:r>
              <a:rPr lang="en-US" sz="5510" b="1" spc="41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 Hours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12779" y="4191974"/>
            <a:ext cx="2966442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5510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251,000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5B01BA17-82B6-7CA2-765D-FFDAFE3E37A8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43317" y="294457"/>
            <a:ext cx="10705367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What can your school’s Solar Panels do?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12926" y="2799655"/>
            <a:ext cx="7766149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4800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Hours</a:t>
            </a:r>
            <a:r>
              <a:rPr lang="en-US" sz="5510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 of TV watching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612779" y="4191974"/>
            <a:ext cx="2966442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5510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453,000</a:t>
            </a:r>
          </a:p>
        </p:txBody>
      </p:sp>
      <p:sp>
        <p:nvSpPr>
          <p:cNvPr id="6" name="Freeform 6"/>
          <p:cNvSpPr/>
          <p:nvPr/>
        </p:nvSpPr>
        <p:spPr>
          <a:xfrm>
            <a:off x="849707" y="3598957"/>
            <a:ext cx="3259043" cy="3259043"/>
          </a:xfrm>
          <a:custGeom>
            <a:avLst/>
            <a:gdLst/>
            <a:ahLst/>
            <a:cxnLst/>
            <a:rect l="l" t="t" r="r" b="b"/>
            <a:pathLst>
              <a:path w="4888564" h="4888564">
                <a:moveTo>
                  <a:pt x="0" y="0"/>
                </a:moveTo>
                <a:lnTo>
                  <a:pt x="4888564" y="0"/>
                </a:lnTo>
                <a:lnTo>
                  <a:pt x="4888564" y="4888564"/>
                </a:lnTo>
                <a:lnTo>
                  <a:pt x="0" y="48885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2248369-6DF2-6E90-7B4D-F68A420A7FA5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43317" y="294457"/>
            <a:ext cx="10705367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What can your school’s Solar Panels do?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56308" y="2799655"/>
            <a:ext cx="9679385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5510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Number </a:t>
            </a:r>
            <a:r>
              <a:rPr lang="en-US" sz="4800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of</a:t>
            </a:r>
            <a:r>
              <a:rPr lang="en-US" sz="5510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 phones charged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90306" y="4191974"/>
            <a:ext cx="3811389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5510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5.7 million</a:t>
            </a:r>
          </a:p>
        </p:txBody>
      </p:sp>
      <p:sp>
        <p:nvSpPr>
          <p:cNvPr id="6" name="Freeform 6"/>
          <p:cNvSpPr/>
          <p:nvPr/>
        </p:nvSpPr>
        <p:spPr>
          <a:xfrm>
            <a:off x="307027" y="3615048"/>
            <a:ext cx="3259043" cy="3259043"/>
          </a:xfrm>
          <a:custGeom>
            <a:avLst/>
            <a:gdLst/>
            <a:ahLst/>
            <a:cxnLst/>
            <a:rect l="l" t="t" r="r" b="b"/>
            <a:pathLst>
              <a:path w="4888564" h="4888564">
                <a:moveTo>
                  <a:pt x="0" y="0"/>
                </a:moveTo>
                <a:lnTo>
                  <a:pt x="4888564" y="0"/>
                </a:lnTo>
                <a:lnTo>
                  <a:pt x="4888564" y="4888564"/>
                </a:lnTo>
                <a:lnTo>
                  <a:pt x="0" y="48885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929A62B-CDE2-5AB5-90EC-7AF53889CB1C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43317" y="294457"/>
            <a:ext cx="10705367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What can your school’s Solar Panels do?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20194" y="2799655"/>
            <a:ext cx="7351613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5334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Teachers cups of tea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28840" y="4191974"/>
            <a:ext cx="3134320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392"/>
              </a:lnSpc>
              <a:spcBef>
                <a:spcPct val="0"/>
              </a:spcBef>
            </a:pPr>
            <a:r>
              <a:rPr lang="en-US" sz="5510" b="1" spc="41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1 million</a:t>
            </a:r>
          </a:p>
        </p:txBody>
      </p:sp>
      <p:sp>
        <p:nvSpPr>
          <p:cNvPr id="6" name="Freeform 6"/>
          <p:cNvSpPr/>
          <p:nvPr/>
        </p:nvSpPr>
        <p:spPr>
          <a:xfrm>
            <a:off x="1016000" y="3733800"/>
            <a:ext cx="3259043" cy="3259043"/>
          </a:xfrm>
          <a:custGeom>
            <a:avLst/>
            <a:gdLst/>
            <a:ahLst/>
            <a:cxnLst/>
            <a:rect l="l" t="t" r="r" b="b"/>
            <a:pathLst>
              <a:path w="4888564" h="4888564">
                <a:moveTo>
                  <a:pt x="0" y="0"/>
                </a:moveTo>
                <a:lnTo>
                  <a:pt x="4888564" y="0"/>
                </a:lnTo>
                <a:lnTo>
                  <a:pt x="4888564" y="4888564"/>
                </a:lnTo>
                <a:lnTo>
                  <a:pt x="0" y="48885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629C8074-EAE1-EC95-D5B6-5BFDC10FA899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3857047" y="1993547"/>
            <a:ext cx="4477907" cy="4477907"/>
          </a:xfrm>
          <a:custGeom>
            <a:avLst/>
            <a:gdLst/>
            <a:ahLst/>
            <a:cxnLst/>
            <a:rect l="l" t="t" r="r" b="b"/>
            <a:pathLst>
              <a:path w="6716860" h="6716860">
                <a:moveTo>
                  <a:pt x="0" y="0"/>
                </a:moveTo>
                <a:lnTo>
                  <a:pt x="6716860" y="0"/>
                </a:lnTo>
                <a:lnTo>
                  <a:pt x="6716860" y="6716859"/>
                </a:lnTo>
                <a:lnTo>
                  <a:pt x="0" y="67168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3317" y="294457"/>
            <a:ext cx="10705367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Why does Solar help the planet?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C68C6D3A-4A5A-7523-AEB7-9BE1CF2483E7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3522520" y="1444836"/>
            <a:ext cx="5146961" cy="5146961"/>
          </a:xfrm>
          <a:custGeom>
            <a:avLst/>
            <a:gdLst/>
            <a:ahLst/>
            <a:cxnLst/>
            <a:rect l="l" t="t" r="r" b="b"/>
            <a:pathLst>
              <a:path w="7720441" h="7720441">
                <a:moveTo>
                  <a:pt x="0" y="0"/>
                </a:moveTo>
                <a:lnTo>
                  <a:pt x="7720440" y="0"/>
                </a:lnTo>
                <a:lnTo>
                  <a:pt x="7720440" y="7720440"/>
                </a:lnTo>
                <a:lnTo>
                  <a:pt x="0" y="77204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773966" y="390779"/>
            <a:ext cx="8644069" cy="884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Solar Sams Super Quiz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B274E385-36E5-17EC-96CD-C7DDDC0A6F15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249234" y="4475946"/>
            <a:ext cx="2539434" cy="2539434"/>
          </a:xfrm>
          <a:custGeom>
            <a:avLst/>
            <a:gdLst/>
            <a:ahLst/>
            <a:cxnLst/>
            <a:rect l="l" t="t" r="r" b="b"/>
            <a:pathLst>
              <a:path w="3809151" h="3809151">
                <a:moveTo>
                  <a:pt x="0" y="0"/>
                </a:moveTo>
                <a:lnTo>
                  <a:pt x="3809151" y="0"/>
                </a:lnTo>
                <a:lnTo>
                  <a:pt x="3809151" y="3809151"/>
                </a:lnTo>
                <a:lnTo>
                  <a:pt x="0" y="38091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29883" y="390779"/>
            <a:ext cx="9732235" cy="884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 err="1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Cravenwood</a:t>
            </a: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 Core Values</a:t>
            </a:r>
          </a:p>
        </p:txBody>
      </p:sp>
      <p:sp>
        <p:nvSpPr>
          <p:cNvPr id="5" name="TextBox 5"/>
          <p:cNvSpPr txBox="1"/>
          <p:nvPr/>
        </p:nvSpPr>
        <p:spPr>
          <a:xfrm rot="-547142">
            <a:off x="1058012" y="1883648"/>
            <a:ext cx="3702456" cy="884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Ambition</a:t>
            </a:r>
          </a:p>
        </p:txBody>
      </p:sp>
      <p:sp>
        <p:nvSpPr>
          <p:cNvPr id="6" name="TextBox 6"/>
          <p:cNvSpPr txBox="1"/>
          <p:nvPr/>
        </p:nvSpPr>
        <p:spPr>
          <a:xfrm rot="521965">
            <a:off x="6470492" y="2227468"/>
            <a:ext cx="4449679" cy="884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Confidence</a:t>
            </a:r>
          </a:p>
        </p:txBody>
      </p:sp>
      <p:sp>
        <p:nvSpPr>
          <p:cNvPr id="7" name="TextBox 7"/>
          <p:cNvSpPr txBox="1"/>
          <p:nvPr/>
        </p:nvSpPr>
        <p:spPr>
          <a:xfrm rot="521965">
            <a:off x="3901018" y="3150103"/>
            <a:ext cx="3938436" cy="884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Creativity</a:t>
            </a:r>
          </a:p>
        </p:txBody>
      </p:sp>
      <p:sp>
        <p:nvSpPr>
          <p:cNvPr id="8" name="TextBox 8"/>
          <p:cNvSpPr txBox="1"/>
          <p:nvPr/>
        </p:nvSpPr>
        <p:spPr>
          <a:xfrm rot="1648856">
            <a:off x="1204962" y="4152282"/>
            <a:ext cx="3938436" cy="884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Respect</a:t>
            </a:r>
          </a:p>
        </p:txBody>
      </p:sp>
      <p:sp>
        <p:nvSpPr>
          <p:cNvPr id="9" name="TextBox 9"/>
          <p:cNvSpPr txBox="1"/>
          <p:nvPr/>
        </p:nvSpPr>
        <p:spPr>
          <a:xfrm rot="-529472">
            <a:off x="6726075" y="4153244"/>
            <a:ext cx="4435035" cy="884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Enthusiasm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1462" y="5628810"/>
            <a:ext cx="5768561" cy="884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Determination</a:t>
            </a: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A0A0941E-7E1B-9477-E8DD-6E7B0A3BF161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1347309" y="1593162"/>
            <a:ext cx="3639887" cy="2602519"/>
          </a:xfrm>
          <a:custGeom>
            <a:avLst/>
            <a:gdLst/>
            <a:ahLst/>
            <a:cxnLst/>
            <a:rect l="l" t="t" r="r" b="b"/>
            <a:pathLst>
              <a:path w="5459831" h="3903779">
                <a:moveTo>
                  <a:pt x="0" y="0"/>
                </a:moveTo>
                <a:lnTo>
                  <a:pt x="5459831" y="0"/>
                </a:lnTo>
                <a:lnTo>
                  <a:pt x="5459831" y="3903779"/>
                </a:lnTo>
                <a:lnTo>
                  <a:pt x="0" y="39037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7473409" y="1593162"/>
            <a:ext cx="2659024" cy="2602519"/>
          </a:xfrm>
          <a:custGeom>
            <a:avLst/>
            <a:gdLst/>
            <a:ahLst/>
            <a:cxnLst/>
            <a:rect l="l" t="t" r="r" b="b"/>
            <a:pathLst>
              <a:path w="3988536" h="3903779">
                <a:moveTo>
                  <a:pt x="0" y="0"/>
                </a:moveTo>
                <a:lnTo>
                  <a:pt x="3988536" y="0"/>
                </a:lnTo>
                <a:lnTo>
                  <a:pt x="3988536" y="3903779"/>
                </a:lnTo>
                <a:lnTo>
                  <a:pt x="0" y="390377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4475952" y="4195681"/>
            <a:ext cx="3240098" cy="2243767"/>
          </a:xfrm>
          <a:custGeom>
            <a:avLst/>
            <a:gdLst/>
            <a:ahLst/>
            <a:cxnLst/>
            <a:rect l="l" t="t" r="r" b="b"/>
            <a:pathLst>
              <a:path w="4860147" h="3365651">
                <a:moveTo>
                  <a:pt x="0" y="0"/>
                </a:moveTo>
                <a:lnTo>
                  <a:pt x="4860146" y="0"/>
                </a:lnTo>
                <a:lnTo>
                  <a:pt x="4860146" y="3365651"/>
                </a:lnTo>
                <a:lnTo>
                  <a:pt x="0" y="336565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405016" y="429308"/>
            <a:ext cx="7381969" cy="884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6853"/>
              </a:lnSpc>
            </a:pPr>
            <a:r>
              <a:rPr lang="en-US" sz="5908" b="1" spc="443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Bold"/>
              </a:rPr>
              <a:t>How can you help?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1A9D3649-8D16-AB52-6EF5-DEA6439B75CB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963407" y="177800"/>
            <a:ext cx="4205234" cy="8592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6675"/>
              </a:lnSpc>
            </a:pPr>
            <a:r>
              <a:rPr lang="en-US" sz="5754" b="1" spc="431" dirty="0">
                <a:solidFill>
                  <a:srgbClr val="FFFFFF"/>
                </a:solidFill>
                <a:latin typeface="Lato Bold"/>
                <a:ea typeface="Lato Bold"/>
                <a:cs typeface="Lato Bold"/>
                <a:sym typeface="Lato Bold"/>
              </a:rPr>
              <a:t>Questions?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0346858D-B002-5729-9D0A-A60CE23A746E}"/>
              </a:ext>
            </a:extLst>
          </p:cNvPr>
          <p:cNvSpPr/>
          <p:nvPr/>
        </p:nvSpPr>
        <p:spPr>
          <a:xfrm>
            <a:off x="10210800" y="5613400"/>
            <a:ext cx="1536027" cy="1010932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" name="Picture 5" descr="An aerial view of a building&#10;&#10;AI-generated content may be incorrect.">
            <a:extLst>
              <a:ext uri="{FF2B5EF4-FFF2-40B4-BE49-F238E27FC236}">
                <a16:creationId xmlns:a16="http://schemas.microsoft.com/office/drawing/2014/main" id="{1E315C19-F37B-F716-8D14-AA41EA3199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118" y="1193800"/>
            <a:ext cx="6991764" cy="524382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1F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60315" y="-437267"/>
            <a:ext cx="12872941" cy="7732535"/>
          </a:xfrm>
          <a:custGeom>
            <a:avLst/>
            <a:gdLst/>
            <a:ahLst/>
            <a:cxnLst/>
            <a:rect l="l" t="t" r="r" b="b"/>
            <a:pathLst>
              <a:path w="19309411" h="11598803">
                <a:moveTo>
                  <a:pt x="0" y="0"/>
                </a:moveTo>
                <a:lnTo>
                  <a:pt x="19309411" y="0"/>
                </a:lnTo>
                <a:lnTo>
                  <a:pt x="19309411" y="11598802"/>
                </a:lnTo>
                <a:lnTo>
                  <a:pt x="0" y="11598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12429" b="-12429"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3645573" y="1808469"/>
            <a:ext cx="4900854" cy="3241063"/>
          </a:xfrm>
          <a:custGeom>
            <a:avLst/>
            <a:gdLst/>
            <a:ahLst/>
            <a:cxnLst/>
            <a:rect l="l" t="t" r="r" b="b"/>
            <a:pathLst>
              <a:path w="7351281" h="4861595">
                <a:moveTo>
                  <a:pt x="0" y="0"/>
                </a:moveTo>
                <a:lnTo>
                  <a:pt x="7351282" y="0"/>
                </a:lnTo>
                <a:lnTo>
                  <a:pt x="7351282" y="4861596"/>
                </a:lnTo>
                <a:lnTo>
                  <a:pt x="0" y="48615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AutoShape 4"/>
          <p:cNvSpPr/>
          <p:nvPr/>
        </p:nvSpPr>
        <p:spPr>
          <a:xfrm flipH="1">
            <a:off x="12112625" y="0"/>
            <a:ext cx="0" cy="6858000"/>
          </a:xfrm>
          <a:prstGeom prst="line">
            <a:avLst/>
          </a:prstGeom>
          <a:ln w="333375" cap="flat">
            <a:solidFill>
              <a:srgbClr val="F68B1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creenshot, colorfulness, line, electric blue&#10;&#10;Description automatically generated">
            <a:extLst>
              <a:ext uri="{FF2B5EF4-FFF2-40B4-BE49-F238E27FC236}">
                <a16:creationId xmlns:a16="http://schemas.microsoft.com/office/drawing/2014/main" id="{996C5E3A-84B5-3E9D-4AA5-BA76D6E766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725" y="6103125"/>
            <a:ext cx="4190275" cy="754875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66DD43F-0098-45DC-82C2-9A7BA7B5252D}"/>
              </a:ext>
            </a:extLst>
          </p:cNvPr>
          <p:cNvSpPr txBox="1">
            <a:spLocks/>
          </p:cNvSpPr>
          <p:nvPr/>
        </p:nvSpPr>
        <p:spPr>
          <a:xfrm>
            <a:off x="3390520" y="3255702"/>
            <a:ext cx="8312972" cy="93151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594" indent="-228594" algn="l" defTabSz="914377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78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GB" sz="5400" b="1" dirty="0">
                <a:solidFill>
                  <a:srgbClr val="002060"/>
                </a:solidFill>
              </a:rPr>
              <a:t>Questions</a:t>
            </a:r>
            <a:endParaRPr lang="en-GB" sz="5400" dirty="0">
              <a:solidFill>
                <a:srgbClr val="002060"/>
              </a:solidFill>
              <a:ea typeface="Open Sans"/>
              <a:cs typeface="Open Sans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0645437-5E88-2ACE-E48B-63A54487B446}"/>
              </a:ext>
            </a:extLst>
          </p:cNvPr>
          <p:cNvGrpSpPr/>
          <p:nvPr/>
        </p:nvGrpSpPr>
        <p:grpSpPr>
          <a:xfrm>
            <a:off x="4930" y="4659915"/>
            <a:ext cx="12192000" cy="2198095"/>
            <a:chOff x="4930" y="4659915"/>
            <a:chExt cx="12192000" cy="2198095"/>
          </a:xfrm>
        </p:grpSpPr>
        <p:pic>
          <p:nvPicPr>
            <p:cNvPr id="6" name="object 7">
              <a:extLst>
                <a:ext uri="{FF2B5EF4-FFF2-40B4-BE49-F238E27FC236}">
                  <a16:creationId xmlns:a16="http://schemas.microsoft.com/office/drawing/2014/main" id="{32A8C920-099A-B10A-D5A9-2C93079A7C9F}"/>
                </a:ext>
              </a:extLst>
            </p:cNvPr>
            <p:cNvPicPr/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735191" y="4659915"/>
              <a:ext cx="1912983" cy="2198084"/>
            </a:xfrm>
            <a:prstGeom prst="rect">
              <a:avLst/>
            </a:prstGeom>
          </p:spPr>
        </p:pic>
        <p:pic>
          <p:nvPicPr>
            <p:cNvPr id="7" name="object 9">
              <a:extLst>
                <a:ext uri="{FF2B5EF4-FFF2-40B4-BE49-F238E27FC236}">
                  <a16:creationId xmlns:a16="http://schemas.microsoft.com/office/drawing/2014/main" id="{6F14B676-E1A5-9DC3-C658-C9374DE2D5D4}"/>
                </a:ext>
              </a:extLst>
            </p:cNvPr>
            <p:cNvPicPr/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27250" y="4659915"/>
              <a:ext cx="3809651" cy="2198084"/>
            </a:xfrm>
            <a:prstGeom prst="rect">
              <a:avLst/>
            </a:prstGeom>
          </p:spPr>
        </p:pic>
        <p:pic>
          <p:nvPicPr>
            <p:cNvPr id="8" name="object 10">
              <a:extLst>
                <a:ext uri="{FF2B5EF4-FFF2-40B4-BE49-F238E27FC236}">
                  <a16:creationId xmlns:a16="http://schemas.microsoft.com/office/drawing/2014/main" id="{81C09FC1-0E70-D0D6-8F4C-072ED9264DEE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746465" y="4659915"/>
              <a:ext cx="2450465" cy="2198086"/>
            </a:xfrm>
            <a:prstGeom prst="rect">
              <a:avLst/>
            </a:prstGeom>
          </p:spPr>
        </p:pic>
        <p:pic>
          <p:nvPicPr>
            <p:cNvPr id="9" name="object 11">
              <a:extLst>
                <a:ext uri="{FF2B5EF4-FFF2-40B4-BE49-F238E27FC236}">
                  <a16:creationId xmlns:a16="http://schemas.microsoft.com/office/drawing/2014/main" id="{2FA6BAC9-915E-91DC-C06F-2800E090ACC8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918269" y="4659915"/>
              <a:ext cx="1810691" cy="2198086"/>
            </a:xfrm>
            <a:prstGeom prst="rect">
              <a:avLst/>
            </a:prstGeom>
          </p:spPr>
        </p:pic>
        <p:pic>
          <p:nvPicPr>
            <p:cNvPr id="11" name="object 14">
              <a:extLst>
                <a:ext uri="{FF2B5EF4-FFF2-40B4-BE49-F238E27FC236}">
                  <a16:creationId xmlns:a16="http://schemas.microsoft.com/office/drawing/2014/main" id="{8B2B2EF8-C6EA-EA65-5ECD-8B3D78A0787A}"/>
                </a:ext>
              </a:extLst>
            </p:cNvPr>
            <p:cNvPicPr/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930" y="4659915"/>
              <a:ext cx="1815049" cy="219809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01222067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212A70-144D-5500-F53F-92BDF66B4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22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F6410-DCD2-21E8-3708-02D8573AFE2C}"/>
              </a:ext>
            </a:extLst>
          </p:cNvPr>
          <p:cNvSpPr txBox="1">
            <a:spLocks/>
          </p:cNvSpPr>
          <p:nvPr/>
        </p:nvSpPr>
        <p:spPr>
          <a:xfrm>
            <a:off x="2877670" y="2863553"/>
            <a:ext cx="6436659" cy="1513215"/>
          </a:xfrm>
          <a:prstGeom prst="rect">
            <a:avLst/>
          </a:prstGeom>
        </p:spPr>
        <p:txBody>
          <a:bodyPr>
            <a:normAutofit/>
          </a:bodyPr>
          <a:lstStyle>
            <a:lvl1pPr marL="228594" indent="-228594" algn="l" defTabSz="914377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78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anose="05000000000000000000" pitchFamily="2" charset="2"/>
              <a:buNone/>
            </a:pPr>
            <a:r>
              <a:rPr lang="en-GB" sz="5400" b="1" dirty="0">
                <a:solidFill>
                  <a:srgbClr val="002060"/>
                </a:solidFill>
              </a:rPr>
              <a:t>Thank you</a:t>
            </a:r>
          </a:p>
        </p:txBody>
      </p:sp>
      <p:pic>
        <p:nvPicPr>
          <p:cNvPr id="4" name="Picture 3" descr="A blue square with white text&#10;&#10;AI-generated content may be incorrect.">
            <a:extLst>
              <a:ext uri="{FF2B5EF4-FFF2-40B4-BE49-F238E27FC236}">
                <a16:creationId xmlns:a16="http://schemas.microsoft.com/office/drawing/2014/main" id="{C6686891-F70C-4511-644D-0DDF415E0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848" y="239241"/>
            <a:ext cx="1024951" cy="103356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0F6E4EA-6CA2-6381-6C2C-52C07CC8EBA8}"/>
              </a:ext>
            </a:extLst>
          </p:cNvPr>
          <p:cNvSpPr/>
          <p:nvPr/>
        </p:nvSpPr>
        <p:spPr>
          <a:xfrm>
            <a:off x="-1" y="5202238"/>
            <a:ext cx="12249150" cy="16557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78C248B-5D8E-F7FB-E7CC-414086A78E0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61056" y="5997570"/>
            <a:ext cx="893189" cy="5492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4AEE37-DF78-93AA-A42F-9186C29D778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1659" y="6056352"/>
            <a:ext cx="1085328" cy="490447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91544300-7683-FA0F-0167-1E7AF6C68D44}"/>
              </a:ext>
            </a:extLst>
          </p:cNvPr>
          <p:cNvGrpSpPr/>
          <p:nvPr/>
        </p:nvGrpSpPr>
        <p:grpSpPr>
          <a:xfrm>
            <a:off x="374397" y="5796278"/>
            <a:ext cx="8790733" cy="759915"/>
            <a:chOff x="374397" y="5796278"/>
            <a:chExt cx="8790733" cy="759915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AE2127C-8D6D-6B1E-90AA-90B6CE1A4D4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74397" y="5796278"/>
              <a:ext cx="7219169" cy="759915"/>
              <a:chOff x="0" y="0"/>
              <a:chExt cx="5248276" cy="552453"/>
            </a:xfrm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01F91A11-3DA1-D9CE-7D45-7F1BAA62484E}"/>
                  </a:ext>
                </a:extLst>
              </p:cNvPr>
              <p:cNvGrpSpPr/>
              <p:nvPr/>
            </p:nvGrpSpPr>
            <p:grpSpPr>
              <a:xfrm>
                <a:off x="817543" y="0"/>
                <a:ext cx="4430733" cy="552453"/>
                <a:chOff x="817543" y="0"/>
                <a:chExt cx="8045104" cy="996459"/>
              </a:xfrm>
            </p:grpSpPr>
            <p:pic>
              <p:nvPicPr>
                <p:cNvPr id="14" name="Picture 13" descr="A blue square with white text&#10;&#10;Description automatically generated">
                  <a:extLst>
                    <a:ext uri="{FF2B5EF4-FFF2-40B4-BE49-F238E27FC236}">
                      <a16:creationId xmlns:a16="http://schemas.microsoft.com/office/drawing/2014/main" id="{FCADACED-9ACD-6748-0378-E1AE955D8A3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299971" y="0"/>
                  <a:ext cx="854528" cy="861709"/>
                </a:xfrm>
                <a:prstGeom prst="rect">
                  <a:avLst/>
                </a:prstGeom>
              </p:spPr>
            </p:pic>
            <p:pic>
              <p:nvPicPr>
                <p:cNvPr id="15" name="Picture 14" descr="A logo for a company&#10;&#10;Description automatically generated">
                  <a:extLst>
                    <a:ext uri="{FF2B5EF4-FFF2-40B4-BE49-F238E27FC236}">
                      <a16:creationId xmlns:a16="http://schemas.microsoft.com/office/drawing/2014/main" id="{7B4679F2-44AA-C73B-07F6-9E29515715E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061611" y="93880"/>
                  <a:ext cx="932164" cy="767829"/>
                </a:xfrm>
                <a:prstGeom prst="rect">
                  <a:avLst/>
                </a:prstGeom>
              </p:spPr>
            </p:pic>
            <p:pic>
              <p:nvPicPr>
                <p:cNvPr id="16" name="Picture 15" descr="A sign with black and yellow text&#10;&#10;Description automatically generated">
                  <a:extLst>
                    <a:ext uri="{FF2B5EF4-FFF2-40B4-BE49-F238E27FC236}">
                      <a16:creationId xmlns:a16="http://schemas.microsoft.com/office/drawing/2014/main" id="{F10C2F96-1AE6-73E9-4810-E42517454B7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17543" y="286326"/>
                  <a:ext cx="938516" cy="539647"/>
                </a:xfrm>
                <a:prstGeom prst="rect">
                  <a:avLst/>
                </a:prstGeom>
              </p:spPr>
            </p:pic>
            <p:pic>
              <p:nvPicPr>
                <p:cNvPr id="17" name="Graphic 16">
                  <a:extLst>
                    <a:ext uri="{FF2B5EF4-FFF2-40B4-BE49-F238E27FC236}">
                      <a16:creationId xmlns:a16="http://schemas.microsoft.com/office/drawing/2014/main" id="{EEB942BA-884D-2DC7-CB9C-EA85ED1B65F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453375" y="529356"/>
                  <a:ext cx="1414040" cy="345476"/>
                </a:xfrm>
                <a:prstGeom prst="rect">
                  <a:avLst/>
                </a:prstGeom>
              </p:spPr>
            </p:pic>
            <p:pic>
              <p:nvPicPr>
                <p:cNvPr id="18" name="Picture 17" descr="BM_Logo_72 ppi">
                  <a:extLst>
                    <a:ext uri="{FF2B5EF4-FFF2-40B4-BE49-F238E27FC236}">
                      <a16:creationId xmlns:a16="http://schemas.microsoft.com/office/drawing/2014/main" id="{FC67BE97-9AED-696D-04DA-CBBB6F7602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153285" y="591885"/>
                  <a:ext cx="1709362" cy="404574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19" name="Picture 18" descr="A logo with white text&#10;&#10;Description automatically generated">
                  <a:extLst>
                    <a:ext uri="{FF2B5EF4-FFF2-40B4-BE49-F238E27FC236}">
                      <a16:creationId xmlns:a16="http://schemas.microsoft.com/office/drawing/2014/main" id="{E2E13CA1-2428-93E3-2625-2646D4FCB9C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440369" y="242055"/>
                  <a:ext cx="632777" cy="632777"/>
                </a:xfrm>
                <a:prstGeom prst="rect">
                  <a:avLst/>
                </a:prstGeom>
              </p:spPr>
            </p:pic>
          </p:grpSp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668B389F-B93B-7D64-5667-C16C87CCD96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0" y="207793"/>
                <a:ext cx="675107" cy="240038"/>
              </a:xfrm>
              <a:prstGeom prst="rect">
                <a:avLst/>
              </a:prstGeom>
            </p:spPr>
          </p:pic>
        </p:grpSp>
        <p:pic>
          <p:nvPicPr>
            <p:cNvPr id="11" name="Picture 2" descr="Careers | Plowman Craven">
              <a:extLst>
                <a:ext uri="{FF2B5EF4-FFF2-40B4-BE49-F238E27FC236}">
                  <a16:creationId xmlns:a16="http://schemas.microsoft.com/office/drawing/2014/main" id="{09097F30-262B-56C3-8959-5E869381DCF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05872" y="6323319"/>
              <a:ext cx="1359258" cy="185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1175297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Open Sans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08  - Powerpoint Presentation Blank" id="{A44FBFD4-8DAB-454C-9534-EE6229CDE5B7}" vid="{5B804718-FA11-4F50-8E74-08E778F0DACC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08  - Powerpoint Presentation Blank" id="{A44FBFD4-8DAB-454C-9534-EE6229CDE5B7}" vid="{B0EDD945-1D35-494E-9DE1-17BF5DA51622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082084BA7AC842A1E03FD4DA97FD05" ma:contentTypeVersion="18" ma:contentTypeDescription="Create a new document." ma:contentTypeScope="" ma:versionID="530ec6854cfa95950b177e055912ddc7">
  <xsd:schema xmlns:xsd="http://www.w3.org/2001/XMLSchema" xmlns:xs="http://www.w3.org/2001/XMLSchema" xmlns:p="http://schemas.microsoft.com/office/2006/metadata/properties" xmlns:ns2="1027e2d9-f3db-4123-a4ca-9efeae4eefb7" xmlns:ns3="1384fed1-c3ba-43a0-8c67-759151b1b94e" targetNamespace="http://schemas.microsoft.com/office/2006/metadata/properties" ma:root="true" ma:fieldsID="6271986d8da1229bbe21a879e6277601" ns2:_="" ns3:_="">
    <xsd:import namespace="1027e2d9-f3db-4123-a4ca-9efeae4eefb7"/>
    <xsd:import namespace="1384fed1-c3ba-43a0-8c67-759151b1b94e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27e2d9-f3db-4123-a4ca-9efeae4eefb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948fdee9-6fbd-431f-92c5-dbc8eb9d979f}" ma:internalName="TaxCatchAll" ma:showField="CatchAllData" ma:web="1027e2d9-f3db-4123-a4ca-9efeae4eefb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84fed1-c3ba-43a0-8c67-759151b1b94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d6b0f069-ed43-4f64-94a3-d42d5451333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384fed1-c3ba-43a0-8c67-759151b1b94e">
      <Terms xmlns="http://schemas.microsoft.com/office/infopath/2007/PartnerControls"/>
    </lcf76f155ced4ddcb4097134ff3c332f>
    <TaxCatchAll xmlns="1027e2d9-f3db-4123-a4ca-9efeae4eefb7" xsi:nil="true"/>
  </documentManagement>
</p:properties>
</file>

<file path=customXml/itemProps1.xml><?xml version="1.0" encoding="utf-8"?>
<ds:datastoreItem xmlns:ds="http://schemas.openxmlformats.org/officeDocument/2006/customXml" ds:itemID="{83ECACB2-4A3B-44D0-975C-0BFC7C1103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027e2d9-f3db-4123-a4ca-9efeae4eefb7"/>
    <ds:schemaRef ds:uri="1384fed1-c3ba-43a0-8c67-759151b1b94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6DC049-8128-4BAA-9237-57B582037C0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1B6F5E-7DDA-4E80-A8F0-0D1ACE701EAC}">
  <ds:schemaRefs>
    <ds:schemaRef ds:uri="b33c47bb-4bac-4fed-8418-8d57776e8de3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terms/"/>
    <ds:schemaRef ds:uri="http://schemas.microsoft.com/office/2006/metadata/properties"/>
    <ds:schemaRef ds:uri="http://schemas.microsoft.com/office/infopath/2007/PartnerControls"/>
    <ds:schemaRef ds:uri="6625c291-bb86-48f6-9103-6a3685a61ded"/>
    <ds:schemaRef ds:uri="http://www.w3.org/XML/1998/namespace"/>
    <ds:schemaRef ds:uri="http://purl.org/dc/dcmitype/"/>
    <ds:schemaRef ds:uri="1384fed1-c3ba-43a0-8c67-759151b1b94e"/>
    <ds:schemaRef ds:uri="1027e2d9-f3db-4123-a4ca-9efeae4eef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Barker Powerpoint Presentation Blank</Template>
  <TotalTime>145</TotalTime>
  <Words>232</Words>
  <Application>Microsoft Office PowerPoint</Application>
  <PresentationFormat>Widescreen</PresentationFormat>
  <Paragraphs>59</Paragraphs>
  <Slides>22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Arial</vt:lpstr>
      <vt:lpstr>Calibri</vt:lpstr>
      <vt:lpstr>Canva Sans Bold</vt:lpstr>
      <vt:lpstr>Lato</vt:lpstr>
      <vt:lpstr>Lato Bold</vt:lpstr>
      <vt:lpstr>Open Sans</vt:lpstr>
      <vt:lpstr>Wingdings</vt:lpstr>
      <vt:lpstr>Office Theme</vt:lpstr>
      <vt:lpstr>Custom Design</vt:lpstr>
      <vt:lpstr>1_Office Theme</vt:lpstr>
      <vt:lpstr>PowerPoint Presentation</vt:lpstr>
      <vt:lpstr>Green Skills and Careers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 Rule</dc:creator>
  <cp:lastModifiedBy>Arabella Brenland</cp:lastModifiedBy>
  <cp:revision>14</cp:revision>
  <cp:lastPrinted>2025-07-01T12:00:04Z</cp:lastPrinted>
  <dcterms:created xsi:type="dcterms:W3CDTF">2024-10-21T13:44:20Z</dcterms:created>
  <dcterms:modified xsi:type="dcterms:W3CDTF">2026-03-19T14:44:36Z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0x010100E4082084BA7AC842A1E03FD4DA97FD05</vt:lpwstr>
  </property>
  <property fmtid="{D5CDD505-2E9C-101B-9397-08002B2CF9AE}" pid="3" name="MediaServiceImageTags">
    <vt:lpwstr/>
  </property>
</Properties>
</file>