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8.jpg" ContentType="image/jpg"/>
  <Override PartName="/ppt/media/image49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7"/>
  </p:notesMasterIdLst>
  <p:sldIdLst>
    <p:sldId id="2147478900" r:id="rId6"/>
    <p:sldId id="2147478910" r:id="rId7"/>
    <p:sldId id="2147478864" r:id="rId8"/>
    <p:sldId id="2147478901" r:id="rId9"/>
    <p:sldId id="2147478912" r:id="rId10"/>
    <p:sldId id="2147478911" r:id="rId11"/>
    <p:sldId id="2147478904" r:id="rId12"/>
    <p:sldId id="2147478905" r:id="rId13"/>
    <p:sldId id="2147478914" r:id="rId14"/>
    <p:sldId id="2147478913" r:id="rId15"/>
    <p:sldId id="2147478908" r:id="rId16"/>
    <p:sldId id="2147478907" r:id="rId17"/>
    <p:sldId id="2147478909" r:id="rId18"/>
    <p:sldId id="2147478919" r:id="rId19"/>
    <p:sldId id="2147478917" r:id="rId20"/>
    <p:sldId id="2147478921" r:id="rId21"/>
    <p:sldId id="2147478925" r:id="rId22"/>
    <p:sldId id="2147478927" r:id="rId23"/>
    <p:sldId id="2147478916" r:id="rId24"/>
    <p:sldId id="2041" r:id="rId25"/>
    <p:sldId id="2147478899" r:id="rId26"/>
  </p:sldIdLst>
  <p:sldSz cx="12192000" cy="6858000"/>
  <p:notesSz cx="10018713" cy="6886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FFFFCC"/>
    <a:srgbClr val="F2F2F2"/>
    <a:srgbClr val="2C2E8D"/>
    <a:srgbClr val="2E247A"/>
    <a:srgbClr val="00B0F0"/>
    <a:srgbClr val="D9D9D9"/>
    <a:srgbClr val="D86ECC"/>
    <a:srgbClr val="156082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8D319D-A68A-46A3-9ACC-B34C826E739E}" v="4" dt="2026-04-15T09:02:36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494" autoAdjust="0"/>
  </p:normalViewPr>
  <p:slideViewPr>
    <p:cSldViewPr snapToGrid="0">
      <p:cViewPr varScale="1">
        <p:scale>
          <a:sx n="78" d="100"/>
          <a:sy n="78" d="100"/>
        </p:scale>
        <p:origin x="187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442" cy="34552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952" y="0"/>
            <a:ext cx="4341442" cy="34552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9F9CC8EE-FEB9-45DD-92A5-AA96AF4C1E0D}" type="datetimeFigureOut">
              <a:rPr lang="en-GB" smtClean="0"/>
              <a:t>15/04/2026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474663"/>
            <a:ext cx="4132263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872" y="2927988"/>
            <a:ext cx="8014970" cy="3358219"/>
          </a:xfrm>
          <a:prstGeom prst="rect">
            <a:avLst/>
          </a:prstGeom>
        </p:spPr>
        <p:txBody>
          <a:bodyPr vert="horz" lIns="96597" tIns="48299" rIns="96597" bIns="4829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1051"/>
            <a:ext cx="4341442" cy="34552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952" y="6541051"/>
            <a:ext cx="4341442" cy="34552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48F9AA37-63BB-4576-891D-76C53E9B7E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10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solar panel projects do you think there were last year? </a:t>
            </a:r>
          </a:p>
          <a:p>
            <a:endParaRPr lang="en-GB" dirty="0"/>
          </a:p>
          <a:p>
            <a:r>
              <a:rPr lang="en-GB" dirty="0"/>
              <a:t>1.7M!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9AA37-63BB-4576-891D-76C53E9B7E3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050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>
                <a:solidFill>
                  <a:srgbClr val="002060"/>
                </a:solidFill>
                <a:ea typeface="Open Sans"/>
                <a:cs typeface="Open Sans"/>
              </a:rPr>
              <a:t>How to advise/communicate about multiple suppliers/stakeholders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err="1">
                <a:solidFill>
                  <a:srgbClr val="002060"/>
                </a:solidFill>
                <a:ea typeface="Open Sans"/>
                <a:cs typeface="Open Sans"/>
              </a:rPr>
              <a:t>ie</a:t>
            </a:r>
            <a:r>
              <a:rPr lang="en-GB" sz="1200" b="1">
                <a:solidFill>
                  <a:srgbClr val="002060"/>
                </a:solidFill>
                <a:ea typeface="Open Sans"/>
                <a:cs typeface="Open Sans"/>
              </a:rPr>
              <a:t> </a:t>
            </a:r>
            <a:endParaRPr lang="en-GB" sz="1200">
              <a:solidFill>
                <a:srgbClr val="002060"/>
              </a:solidFill>
              <a:ea typeface="Open Sans"/>
              <a:cs typeface="Open Sans"/>
            </a:endParaRPr>
          </a:p>
          <a:p>
            <a:r>
              <a:rPr lang="en-GB"/>
              <a:t>LGZ</a:t>
            </a:r>
          </a:p>
          <a:p>
            <a:r>
              <a:rPr lang="en-GB"/>
              <a:t>Eco schools</a:t>
            </a:r>
          </a:p>
          <a:p>
            <a:r>
              <a:rPr lang="en-GB"/>
              <a:t>UKSSN</a:t>
            </a:r>
          </a:p>
          <a:p>
            <a:r>
              <a:rPr lang="en-GB"/>
              <a:t>STEM Learning</a:t>
            </a:r>
          </a:p>
          <a:p>
            <a:r>
              <a:rPr lang="en-GB"/>
              <a:t>Lloyds Bank Green Buildings Toolkit</a:t>
            </a:r>
          </a:p>
          <a:p>
            <a:r>
              <a:rPr lang="en-GB"/>
              <a:t>Sharing best practice – feedback from you!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9AA37-63BB-4576-891D-76C53E9B7E3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62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AD07-213D-4E83-AC86-4AFACDF4A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3A1765-F9CE-448B-BA1C-571650054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368AE-7262-4408-BF93-55D9A512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CDBD-E2DC-44EF-A953-8E471476367C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A1730-10D7-4A04-8988-D510D6B5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84D1E-5B01-426C-890F-B9D7728D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CBEC6-100E-4C3C-A71B-EB3A6475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AB3DB-B5E5-4BA6-9C85-B302713E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17A7-4374-4BB7-B394-BDEB53984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F309-FB9B-49B4-A0F3-4B1320BD33DE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BB28D-78C2-4ED3-926D-1B84D3C4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EF35B-469E-4122-96BC-B0D15FCB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5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CE506-AB25-41F1-8EA2-79BD37DF2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1D1C5-01B2-4EB8-B44A-C18DB6D89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EF121-EA53-418D-BF21-187E89CC2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F6303-18F3-46DD-801C-CAE8BA9AA554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1B589-9C6C-491E-9E83-B71EFF43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DEB5D-3C37-467D-A7FD-80D5BBA9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91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F858-D373-4ECF-852A-5B75670DD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E61CD-C29A-49B6-A703-8A6017DAF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33748-4721-4EA9-964C-E7DE94BC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A92-07C5-439E-8738-458583A8A19B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4389A-54DA-4FA3-92E1-4A244265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E026-9C49-4193-9458-9DDA0CC0D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EB60-5E38-49AF-9882-B7541D2DB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75F78-01D5-4F57-A081-F55926329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070BB-320D-49C2-B7F3-658F71C5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0851A-730B-4BBA-91D8-11C8F33D8968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03844-5F6D-46A0-9699-9597011D1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D33DD-5DDB-484F-88AD-90E99792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78058-1F30-420E-8241-82FA1052E021}"/>
              </a:ext>
            </a:extLst>
          </p:cNvPr>
          <p:cNvCxnSpPr/>
          <p:nvPr userDrawn="1"/>
        </p:nvCxnSpPr>
        <p:spPr>
          <a:xfrm>
            <a:off x="0" y="1690692"/>
            <a:ext cx="12192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8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C467-F31E-4547-87A3-8D69E3DF6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87B51-EA7A-41DD-A73B-83C287A03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CEAF7-9E36-41A1-9910-A06757080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764E3-71F0-4C1D-AA1C-998705C443AB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470B9-102E-4967-BE0C-5107D1E32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5F814-D580-49AC-A07C-405A16B8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8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A803-D42A-4DD9-A880-4F39D80E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CC86C-8EEC-4B1B-A385-984B1643B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A70FC-925D-48CF-B01A-35CBEFF9F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71C61-E816-45F6-9A7A-4203D03D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02E16-40E2-4B19-8152-0FFAF54F0D81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37A9B-859F-4CB7-A8F4-D8EE8813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FB642-CCB0-4A95-8C9E-515CD328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8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EA950-6E69-4905-94D5-3CCE77DA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82D57-16C5-4596-9F56-D7DAF4D82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2C48C-67F4-409B-93CB-0D0979727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5CA13C-B220-4B6C-9057-0B7EE11FD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00A98-B46B-45E0-84B1-5402EDF7F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8CA266-35B4-477C-978F-BAE6B2775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046DE-481F-47F7-9EF2-8633FF69D022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1D0E42-5994-4A20-8099-5A3CAD56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CAE9E-C0D8-4199-A2E8-362BB660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82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31A0-E182-4E42-84E9-66FD9D633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139B7-6977-46FA-B7E5-5625A9AC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53057-FF64-4C25-8669-1D837886108A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4BAA7-C0FC-4B7C-A63A-F33B13EE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AEF6D-7CF0-481C-9ECB-8ECC3D5B0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6F16E6-B184-4AE5-95AC-2FE204D15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BD51F-EBE9-4F45-8F86-95CA4E73A5BA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92136-9FF6-43C9-B9C3-5A1F33170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E84FB-D2DB-40C3-A942-8A1C856EB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6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62D1F-731E-4589-B683-082D9650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65098-9306-4204-929B-4CE09CC81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90B4A-0346-42CB-BB3E-0296EC710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EBD24-982B-42E2-9BE2-06BFC0C5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9AE97-26D4-4C5E-AD5E-F661EF292D59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AB439-2581-48B9-A8BC-BB5ACD6E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525E0-75D5-4C5F-9CB7-9CA15ABB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5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40DBF-4582-49F5-B80A-D40AB879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9A24D-99BF-4BFD-8C99-2D5A4FE4B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27547-A526-4C8F-A0D3-983EEAB1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DF81E-BBDB-467C-9559-B94B4F6AC077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063C4-EA66-40EB-BF3F-6363320D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883D6-0E3C-4826-BCB7-BA32E332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F97CA8-BB3F-41AD-B66C-0EF21711879D}"/>
              </a:ext>
            </a:extLst>
          </p:cNvPr>
          <p:cNvCxnSpPr/>
          <p:nvPr userDrawn="1"/>
        </p:nvCxnSpPr>
        <p:spPr>
          <a:xfrm>
            <a:off x="0" y="1690692"/>
            <a:ext cx="12192000" cy="0"/>
          </a:xfrm>
          <a:prstGeom prst="line">
            <a:avLst/>
          </a:prstGeom>
          <a:ln w="31750">
            <a:solidFill>
              <a:srgbClr val="2C2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3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172F8-EBE0-411E-BBB4-CEE0F9F4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A4D053-5220-4A26-93DB-AEAF162F9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F8713-F6D9-4F48-854C-21229C487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91209-0927-4D72-8F0D-CDCECAD5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AEF95-CD4D-4EE4-8774-3DC6CEAA176D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85602-DE49-4010-94A4-FAD8EF03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401AD-90F2-4484-B890-82000974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1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D433-EF67-4103-A49B-278C26F10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95090-0D84-4418-9DF0-6D79D406A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1A83E-E908-43A4-9978-209801E1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0E62-5D17-4342-84A8-11593CEAFD91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39C79-6BED-49AB-AC39-27EE3422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F46A-2F0A-4E43-9956-7752C2CAB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1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F4FE30-93B8-498E-9AC6-A59E26030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76166-597C-4A38-97FE-43B5EDB18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CAB8D-AEB0-4FB1-A659-012CF387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4A98-1041-477D-9F71-1AC9B86D32D5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93115-FC75-4B59-B120-7039D424F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3D1D7-AA73-4221-9C33-A619E88C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1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9554-46C7-4A0C-8F48-9529597AC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47A1A-8DE8-41CC-81D1-8E2439F29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BD39C-0370-4AFE-AFFC-E776E296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F9EA-A41A-4CA9-A1A6-9B2D0E1C344A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8E7F8-5402-4DEE-B446-5D4769E3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988B5-E59C-49A7-A56D-7EDA231F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1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9D22-BB74-44E5-9D01-D437F725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C64AB-AA7B-41A4-9212-8AB613572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8CC0F-C539-421B-B535-4874C014D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6FCF2-1C2A-48FE-96EA-F50E5566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1653-E299-45E9-982B-7CAA910EECB1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66B05-8112-4A3F-8666-89508D01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9F9EC-B3C4-41A2-82AD-1D69380F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9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F4D69-59C5-45B7-A731-260A6A9C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7886F-437B-420F-9459-F4728FA16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B305B-7797-400F-8084-99F476F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75B5A1-6764-4F15-A7D2-5DFABD312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1E01B-EA4B-459E-BB18-E05F5CB6C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992CC0-18F8-4014-A0F9-447B02B9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7700-CB54-41E1-8C44-2A48874D88AE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EAA16-0251-4F54-A18B-8FAB116D6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FD6AB4-5ECD-4BBC-AA19-2567E1E6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5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1B78-24FB-4C98-83C2-FB672484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60F33-ED89-4AA0-9F6A-EE96A45F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1CCC-AFE1-4AEF-BD69-46B12085B00B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32D47-156F-4AC6-8EE7-A14AB681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C74C0-0754-4BC8-B007-2A1735FE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7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5EA6D-81D5-4851-9183-C89E16A7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A1419-79C3-4759-9182-CC10ECF5BC49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2D28E-2B90-4546-88B6-4473FA0B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0EA21-BF51-41DB-897C-69B333DF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776609-7671-3355-E167-614DA70CD38F}"/>
              </a:ext>
            </a:extLst>
          </p:cNvPr>
          <p:cNvSpPr/>
          <p:nvPr userDrawn="1"/>
        </p:nvSpPr>
        <p:spPr>
          <a:xfrm>
            <a:off x="10424160" y="148590"/>
            <a:ext cx="1588770" cy="1291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3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5BD4B-BBC1-4A93-8710-0EC3DF6D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70AB8-903C-4CDF-A957-53707E259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51CC9-8492-42DE-830C-94F71A3D8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5582C-7318-4B80-A0A3-D36F316D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3E15-593B-460A-94E5-02F992C5CD13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3FC89-24E4-4341-B92B-D641FEF63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EA822-F7B9-4E55-A21C-D7FCAD51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89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E43C-7789-439D-A8C6-29D85C94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202B6B-89CA-4AF4-BC85-6C178B4B1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8FD66-4FA8-4704-8098-24C38380D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0C43-33AB-4294-AF42-64F78725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9B32-2409-4C2F-A37C-25E917C3B5D4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9C8F5-BAEE-49B8-B08C-9591950A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18E8A-F427-4395-A7BC-D84FE404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5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3BA521-C873-4AD4-8147-D5C3CD5A1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6FEB6-C268-4173-97D1-6E02414E4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1EC2F-0ED9-4FB7-B74B-7269E417F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9243D-97D6-4AB0-A3EA-C3B8BC7EEBAD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F6E8-7791-4160-B304-008FF5FD0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2CF60-8E2C-4D89-A221-04F07EEEC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B08B3-38D4-40D9-8853-E29D2A31173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DDAAE65-49C5-4581-8A9D-B414635713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542" y="230196"/>
            <a:ext cx="1024729" cy="1033340"/>
          </a:xfrm>
          <a:prstGeom prst="rect">
            <a:avLst/>
          </a:prstGeom>
        </p:spPr>
      </p:pic>
      <p:pic>
        <p:nvPicPr>
          <p:cNvPr id="10" name="Picture 9" descr="A picture containing screenshot, colorfulness, line, electric blue&#10;&#10;Description automatically generated">
            <a:extLst>
              <a:ext uri="{FF2B5EF4-FFF2-40B4-BE49-F238E27FC236}">
                <a16:creationId xmlns:a16="http://schemas.microsoft.com/office/drawing/2014/main" id="{16FBEE16-358B-A2FB-DB0C-4FD642B92C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361" y="6088828"/>
            <a:ext cx="4269639" cy="769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5F4895-CC57-B008-8617-13D597DCDC8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488750" y="63500"/>
            <a:ext cx="12652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Good Energy - Internal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B8E53-5954-6DEB-5FD7-056DFC3C3A3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88750" y="6642100"/>
            <a:ext cx="12652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Good Energy - Internal </a:t>
            </a:r>
          </a:p>
        </p:txBody>
      </p:sp>
    </p:spTree>
    <p:extLst>
      <p:ext uri="{BB962C8B-B14F-4D97-AF65-F5344CB8AC3E}">
        <p14:creationId xmlns:p14="http://schemas.microsoft.com/office/powerpoint/2010/main" val="98310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C2E8D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75E0C4-D7BE-4F88-B5D1-E996451D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FAF86-EC8C-4E6A-9C08-E65546B1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66ABD-A2A8-4D9E-8561-0C86A44AD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65B6B-9CC7-49B4-BDB1-789D97A99E75}" type="datetime1">
              <a:rPr lang="en-GB" smtClean="0"/>
              <a:t>15/04/2026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F18CA-DEDC-48A6-B4DB-5D530D79C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B4301-B4C4-4413-9F4E-260E5D8A7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D8467-9139-4D3C-BDC9-C127E4A877F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 descr="A picture containing fence&#10;&#10;Description automatically generated">
            <a:extLst>
              <a:ext uri="{FF2B5EF4-FFF2-40B4-BE49-F238E27FC236}">
                <a16:creationId xmlns:a16="http://schemas.microsoft.com/office/drawing/2014/main" id="{EF0CFFC1-F572-4EC9-BDAD-99C950B75A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31" y="365125"/>
            <a:ext cx="981537" cy="981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B37830-7E1F-3988-DA2C-085BAAB25C8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488750" y="63500"/>
            <a:ext cx="12652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Good Energy - Internal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4E4B9-5DDA-4A24-A880-5176F035BBF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88750" y="6642100"/>
            <a:ext cx="12652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Good Energy - Internal </a:t>
            </a:r>
          </a:p>
        </p:txBody>
      </p:sp>
    </p:spTree>
    <p:extLst>
      <p:ext uri="{BB962C8B-B14F-4D97-AF65-F5344CB8AC3E}">
        <p14:creationId xmlns:p14="http://schemas.microsoft.com/office/powerpoint/2010/main" val="36046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grid.iamkate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g"/><Relationship Id="rId5" Type="http://schemas.openxmlformats.org/officeDocument/2006/relationships/image" Target="../media/image36.jpeg"/><Relationship Id="rId10" Type="http://schemas.openxmlformats.org/officeDocument/2006/relationships/image" Target="../media/image41.jp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6AE1EB-B2BC-8B45-9A8A-D8553795F1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4915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A418D9-CB74-3B60-8C47-B57FF6FC0053}"/>
              </a:ext>
            </a:extLst>
          </p:cNvPr>
          <p:cNvSpPr/>
          <p:nvPr/>
        </p:nvSpPr>
        <p:spPr>
          <a:xfrm>
            <a:off x="-1" y="5202238"/>
            <a:ext cx="12249150" cy="165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48B7E1-7F77-F972-4C3F-80D495168DF8}"/>
              </a:ext>
            </a:extLst>
          </p:cNvPr>
          <p:cNvSpPr txBox="1"/>
          <p:nvPr/>
        </p:nvSpPr>
        <p:spPr>
          <a:xfrm>
            <a:off x="-981" y="3071137"/>
            <a:ext cx="12249149" cy="2000548"/>
          </a:xfrm>
          <a:prstGeom prst="rect">
            <a:avLst/>
          </a:prstGeom>
          <a:solidFill>
            <a:schemeClr val="accent1">
              <a:lumMod val="75000"/>
              <a:alpha val="32157"/>
            </a:schemeClr>
          </a:solidFill>
        </p:spPr>
        <p:txBody>
          <a:bodyPr wrap="square" rtlCol="0">
            <a:spAutoFit/>
          </a:bodyPr>
          <a:lstStyle/>
          <a:p>
            <a:pPr marL="179388"/>
            <a:r>
              <a:rPr lang="en-US" sz="4000" b="1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GBESP</a:t>
            </a:r>
          </a:p>
          <a:p>
            <a:pPr marL="179388"/>
            <a:r>
              <a:rPr lang="en-US" sz="4000" b="1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Green Skills and Careers</a:t>
            </a:r>
          </a:p>
          <a:p>
            <a:r>
              <a:rPr lang="en-US" sz="44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Powering our Planet</a:t>
            </a:r>
            <a:endParaRPr lang="en-GB" sz="2800" i="1" dirty="0">
              <a:solidFill>
                <a:schemeClr val="bg1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150044A-9814-E4CB-9349-F11679852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1056" y="5997570"/>
            <a:ext cx="893189" cy="549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AB203D-907F-299E-1FB6-D83D682290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1659" y="6056352"/>
            <a:ext cx="1085328" cy="4904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A1FBBB-2CE9-F906-BD3F-C32FFCD53914}"/>
              </a:ext>
            </a:extLst>
          </p:cNvPr>
          <p:cNvGrpSpPr/>
          <p:nvPr/>
        </p:nvGrpSpPr>
        <p:grpSpPr>
          <a:xfrm>
            <a:off x="374397" y="5796278"/>
            <a:ext cx="8790733" cy="759915"/>
            <a:chOff x="374397" y="5796278"/>
            <a:chExt cx="8790733" cy="7599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335CEFA-5361-2389-F0E9-A7C7371141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4397" y="5796278"/>
              <a:ext cx="7219169" cy="759915"/>
              <a:chOff x="0" y="0"/>
              <a:chExt cx="5248276" cy="552453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81F6EBE-3923-76E9-DFEE-264537AAA79F}"/>
                  </a:ext>
                </a:extLst>
              </p:cNvPr>
              <p:cNvGrpSpPr/>
              <p:nvPr/>
            </p:nvGrpSpPr>
            <p:grpSpPr>
              <a:xfrm>
                <a:off x="817543" y="0"/>
                <a:ext cx="4430733" cy="552453"/>
                <a:chOff x="817543" y="0"/>
                <a:chExt cx="8045104" cy="996459"/>
              </a:xfrm>
            </p:grpSpPr>
            <p:pic>
              <p:nvPicPr>
                <p:cNvPr id="10" name="Picture 9" descr="A blue square with white text&#10;&#10;Description automatically generated">
                  <a:extLst>
                    <a:ext uri="{FF2B5EF4-FFF2-40B4-BE49-F238E27FC236}">
                      <a16:creationId xmlns:a16="http://schemas.microsoft.com/office/drawing/2014/main" id="{6FB44804-F20A-E035-D198-3408F59F03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9971" y="0"/>
                  <a:ext cx="854528" cy="861709"/>
                </a:xfrm>
                <a:prstGeom prst="rect">
                  <a:avLst/>
                </a:prstGeom>
              </p:spPr>
            </p:pic>
            <p:pic>
              <p:nvPicPr>
                <p:cNvPr id="11" name="Picture 10" descr="A logo for a company&#10;&#10;Description automatically generated">
                  <a:extLst>
                    <a:ext uri="{FF2B5EF4-FFF2-40B4-BE49-F238E27FC236}">
                      <a16:creationId xmlns:a16="http://schemas.microsoft.com/office/drawing/2014/main" id="{792F464B-6E94-1EEB-567A-C59EF0C556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1611" y="93880"/>
                  <a:ext cx="932164" cy="767829"/>
                </a:xfrm>
                <a:prstGeom prst="rect">
                  <a:avLst/>
                </a:prstGeom>
              </p:spPr>
            </p:pic>
            <p:pic>
              <p:nvPicPr>
                <p:cNvPr id="12" name="Picture 11" descr="A sign with black and yellow text&#10;&#10;Description automatically generated">
                  <a:extLst>
                    <a:ext uri="{FF2B5EF4-FFF2-40B4-BE49-F238E27FC236}">
                      <a16:creationId xmlns:a16="http://schemas.microsoft.com/office/drawing/2014/main" id="{E822B362-E116-1779-A68C-429023812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543" y="286326"/>
                  <a:ext cx="938516" cy="539647"/>
                </a:xfrm>
                <a:prstGeom prst="rect">
                  <a:avLst/>
                </a:prstGeom>
              </p:spPr>
            </p:pic>
            <p:pic>
              <p:nvPicPr>
                <p:cNvPr id="13" name="Graphic 12">
                  <a:extLst>
                    <a:ext uri="{FF2B5EF4-FFF2-40B4-BE49-F238E27FC236}">
                      <a16:creationId xmlns:a16="http://schemas.microsoft.com/office/drawing/2014/main" id="{C40CC765-2941-DC70-2F32-497515827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3375" y="529356"/>
                  <a:ext cx="1414040" cy="345476"/>
                </a:xfrm>
                <a:prstGeom prst="rect">
                  <a:avLst/>
                </a:prstGeom>
              </p:spPr>
            </p:pic>
            <p:pic>
              <p:nvPicPr>
                <p:cNvPr id="14" name="Picture 13" descr="BM_Logo_72 ppi">
                  <a:extLst>
                    <a:ext uri="{FF2B5EF4-FFF2-40B4-BE49-F238E27FC236}">
                      <a16:creationId xmlns:a16="http://schemas.microsoft.com/office/drawing/2014/main" id="{8077B50E-7782-A472-4BD0-198EADDD84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53285" y="591885"/>
                  <a:ext cx="1709362" cy="404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" name="Picture 14" descr="A logo with white text&#10;&#10;Description automatically generated">
                  <a:extLst>
                    <a:ext uri="{FF2B5EF4-FFF2-40B4-BE49-F238E27FC236}">
                      <a16:creationId xmlns:a16="http://schemas.microsoft.com/office/drawing/2014/main" id="{65E73506-9EBC-27FB-D64E-98DD4B5714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0369" y="242055"/>
                  <a:ext cx="632777" cy="632777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C2773D5-5636-5883-F540-863171F07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207793"/>
                <a:ext cx="675107" cy="240038"/>
              </a:xfrm>
              <a:prstGeom prst="rect">
                <a:avLst/>
              </a:prstGeom>
            </p:spPr>
          </p:pic>
        </p:grpSp>
        <p:pic>
          <p:nvPicPr>
            <p:cNvPr id="1026" name="Picture 2" descr="Careers | Plowman Craven">
              <a:extLst>
                <a:ext uri="{FF2B5EF4-FFF2-40B4-BE49-F238E27FC236}">
                  <a16:creationId xmlns:a16="http://schemas.microsoft.com/office/drawing/2014/main" id="{E827BBC6-E327-4E29-26F4-D83B02C7F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872" y="6323319"/>
              <a:ext cx="1359258" cy="18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56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B2DBB-4C6E-7646-DC20-78D8DC96C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608246A-DE74-3F27-2FB9-FE11E6CC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10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CBBBD7-10E8-3A17-B8B4-A5227196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Let’s do an activity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0D6DC8F2-A602-BFB3-0C21-4348BE47C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6C3A8C-BAE4-8F89-686C-A0BCDCC149C1}"/>
              </a:ext>
            </a:extLst>
          </p:cNvPr>
          <p:cNvSpPr txBox="1"/>
          <p:nvPr/>
        </p:nvSpPr>
        <p:spPr>
          <a:xfrm>
            <a:off x="838200" y="2174229"/>
            <a:ext cx="10515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Ask the students to stand up in the centre of the room. </a:t>
            </a:r>
          </a:p>
          <a:p>
            <a:pPr marL="457200" lvl="0" indent="-457200" algn="ctr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The room is now a solar cell.</a:t>
            </a:r>
          </a:p>
          <a:p>
            <a:pPr marL="457200" lvl="0" indent="-457200" algn="ctr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Each student represents one electron within the cell.</a:t>
            </a:r>
          </a:p>
          <a:p>
            <a:pPr marL="457200" lvl="0" indent="-457200" algn="ctr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When the curtains are closed, everyone must stand still. </a:t>
            </a:r>
          </a:p>
          <a:p>
            <a:pPr marL="457200" lvl="0" indent="-457200" algn="ctr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When the curtains open, everyone is free to move around.</a:t>
            </a:r>
          </a:p>
          <a:p>
            <a:pPr marL="457200" lvl="0" indent="-457200" algn="ctr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When the electrons are flowing, electricity is generated!</a:t>
            </a:r>
          </a:p>
        </p:txBody>
      </p:sp>
    </p:spTree>
    <p:extLst>
      <p:ext uri="{BB962C8B-B14F-4D97-AF65-F5344CB8AC3E}">
        <p14:creationId xmlns:p14="http://schemas.microsoft.com/office/powerpoint/2010/main" val="282694887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64742-51D7-5E2C-92A2-4943278CF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66B0159-A33F-F551-D52F-F2F77592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11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723D1F-A7D9-5D1E-3A8E-1200EADD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</a:pPr>
            <a:r>
              <a:rPr lang="en-GB" sz="3600" dirty="0"/>
              <a:t>How much energy can solar provide?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64768CF2-DDEB-01A8-E3A9-576BC7BA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23871-B513-1C14-30A4-DE89071A984D}"/>
              </a:ext>
            </a:extLst>
          </p:cNvPr>
          <p:cNvSpPr txBox="1"/>
          <p:nvPr/>
        </p:nvSpPr>
        <p:spPr>
          <a:xfrm>
            <a:off x="3921760" y="2067084"/>
            <a:ext cx="775715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solidFill>
                  <a:srgbClr val="2C2E8D"/>
                </a:solidFill>
              </a:rPr>
              <a:t>Not so long ago, solar energy was a futuristic idea. But now we use it every day!: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Last year, over </a:t>
            </a:r>
            <a:r>
              <a:rPr lang="en-GB" b="1" dirty="0">
                <a:solidFill>
                  <a:srgbClr val="2C2E8D"/>
                </a:solidFill>
              </a:rPr>
              <a:t>6% of electricity used in Great Britain </a:t>
            </a:r>
            <a:r>
              <a:rPr lang="en-GB" dirty="0">
                <a:solidFill>
                  <a:srgbClr val="2C2E8D"/>
                </a:solidFill>
              </a:rPr>
              <a:t>was generated using solar PV.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On long, sunny days, when lots of solar energy is being generated all at once, over </a:t>
            </a:r>
            <a:r>
              <a:rPr lang="en-GB" b="1" dirty="0">
                <a:solidFill>
                  <a:srgbClr val="2C2E8D"/>
                </a:solidFill>
              </a:rPr>
              <a:t>30% of electricity in Great Britain </a:t>
            </a:r>
            <a:r>
              <a:rPr lang="en-GB" dirty="0">
                <a:solidFill>
                  <a:srgbClr val="2C2E8D"/>
                </a:solidFill>
              </a:rPr>
              <a:t>has been solar powered!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That’s </a:t>
            </a:r>
            <a:r>
              <a:rPr lang="en-GB" b="1" dirty="0">
                <a:solidFill>
                  <a:srgbClr val="2C2E8D"/>
                </a:solidFill>
              </a:rPr>
              <a:t>one in three </a:t>
            </a:r>
            <a:r>
              <a:rPr lang="en-GB" dirty="0">
                <a:solidFill>
                  <a:srgbClr val="2C2E8D"/>
                </a:solidFill>
              </a:rPr>
              <a:t>lights, one in three computers, one in three lava lamps – all powered by the sun!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endParaRPr lang="en-GB" sz="2000" dirty="0">
              <a:solidFill>
                <a:srgbClr val="2C2E8D"/>
              </a:solidFill>
            </a:endParaRPr>
          </a:p>
          <a:p>
            <a:pPr>
              <a:spcAft>
                <a:spcPts val="1200"/>
              </a:spcAft>
            </a:pPr>
            <a:r>
              <a:rPr lang="en-GB" sz="1600" dirty="0">
                <a:solidFill>
                  <a:srgbClr val="2C2E8D"/>
                </a:solidFill>
              </a:rPr>
              <a:t>See how much solar energy is powering the country right now: </a:t>
            </a:r>
          </a:p>
          <a:p>
            <a:pPr>
              <a:spcAft>
                <a:spcPts val="1200"/>
              </a:spcAft>
            </a:pPr>
            <a:r>
              <a:rPr lang="en-GB" sz="1600" dirty="0">
                <a:hlinkClick r:id="rId4"/>
              </a:rPr>
              <a:t>National Grid: Live</a:t>
            </a:r>
            <a:endParaRPr lang="en-GB" sz="1600" dirty="0">
              <a:solidFill>
                <a:srgbClr val="2C2E8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B1271-ED76-BC4F-7117-E1CD1421E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867" y="1710232"/>
            <a:ext cx="6876656" cy="51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638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B5D0-505D-DA09-C7A4-840BE7BC3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09C2F5D-E58C-CD7E-E104-2D7052FE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12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5E78A9-1D89-18B7-6AE9-411B4D141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Who makes it all happen? 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2B6D132F-2BBC-8C01-AA1F-F3777B908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6EF512-DB88-10F2-FFB6-C3D04D4B5601}"/>
              </a:ext>
            </a:extLst>
          </p:cNvPr>
          <p:cNvSpPr txBox="1"/>
          <p:nvPr/>
        </p:nvSpPr>
        <p:spPr>
          <a:xfrm>
            <a:off x="838200" y="2030791"/>
            <a:ext cx="462505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Renewable energy doesn’t happen on its own — people </a:t>
            </a:r>
            <a:r>
              <a:rPr lang="en-GB" sz="2000" b="1" dirty="0">
                <a:solidFill>
                  <a:srgbClr val="2C2E8D"/>
                </a:solidFill>
              </a:rPr>
              <a:t>plan it, build it and look after it </a:t>
            </a:r>
            <a:r>
              <a:rPr lang="en-GB" sz="2000" dirty="0">
                <a:solidFill>
                  <a:srgbClr val="2C2E8D"/>
                </a:solidFill>
              </a:rPr>
              <a:t>every day.</a:t>
            </a:r>
          </a:p>
          <a:p>
            <a:pPr lvl="0">
              <a:spcAft>
                <a:spcPts val="1200"/>
              </a:spcAft>
            </a:pPr>
            <a:r>
              <a:rPr lang="en-GB" sz="2000" b="1" dirty="0">
                <a:solidFill>
                  <a:srgbClr val="2C2E8D"/>
                </a:solidFill>
              </a:rPr>
              <a:t>In the UK, green jobs are growing 4x faster than anything else!</a:t>
            </a:r>
          </a:p>
        </p:txBody>
      </p:sp>
      <p:pic>
        <p:nvPicPr>
          <p:cNvPr id="1026" name="Picture 2" descr="A Lot of People on the Party Stock Vector - Illustration of colorful ...">
            <a:extLst>
              <a:ext uri="{FF2B5EF4-FFF2-40B4-BE49-F238E27FC236}">
                <a16:creationId xmlns:a16="http://schemas.microsoft.com/office/drawing/2014/main" id="{FCC079FC-3955-9338-0549-372294E2D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836" r="882" b="7160"/>
          <a:stretch>
            <a:fillRect/>
          </a:stretch>
        </p:blipFill>
        <p:spPr bwMode="auto">
          <a:xfrm>
            <a:off x="6354502" y="2030791"/>
            <a:ext cx="5289630" cy="42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25479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E8E02-F5C9-6080-4C69-93F3BF7E9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5CC1AD1-787C-9CDB-6033-BA86F347F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13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889278-5B31-7624-ECF1-77D0B75EE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Could you work in the clean energy sector?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6305C5A7-82D8-2648-8E74-35442CC73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5052CD-1BEE-A35F-361E-7F49D565B807}"/>
              </a:ext>
            </a:extLst>
          </p:cNvPr>
          <p:cNvSpPr txBox="1"/>
          <p:nvPr/>
        </p:nvSpPr>
        <p:spPr>
          <a:xfrm>
            <a:off x="354369" y="2104709"/>
            <a:ext cx="2997593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1800" b="1" dirty="0">
                <a:solidFill>
                  <a:srgbClr val="2C2E8D"/>
                </a:solidFill>
              </a:rPr>
              <a:t>We need lots of bright people to work with us: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Solar panel installer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PV design </a:t>
            </a:r>
            <a:r>
              <a:rPr lang="en-GB" dirty="0">
                <a:solidFill>
                  <a:srgbClr val="2C2E8D"/>
                </a:solidFill>
              </a:rPr>
              <a:t>e</a:t>
            </a:r>
            <a:r>
              <a:rPr lang="en-GB" sz="1800" dirty="0">
                <a:solidFill>
                  <a:srgbClr val="2C2E8D"/>
                </a:solidFill>
              </a:rPr>
              <a:t>ngineer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Electrician specialising in renewables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Climate scientist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Energy analyst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Maintenance technician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FDD0E-089B-6D37-F9F3-A7047A810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804" y="1870371"/>
            <a:ext cx="2016600" cy="134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50824-3392-1ADF-8A84-A591E8C88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3" y="4477632"/>
            <a:ext cx="1988345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39CC85-FD5B-6DCB-11F9-F2A404E54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804" y="5113932"/>
            <a:ext cx="1761651" cy="1174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5888BF-61AB-9B2F-0257-6ABE3236B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55" y="3367555"/>
            <a:ext cx="2393049" cy="15935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470210-B469-7A49-9F76-26D98C01EF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t="475" r="19504" b="-475"/>
          <a:stretch>
            <a:fillRect/>
          </a:stretch>
        </p:blipFill>
        <p:spPr>
          <a:xfrm>
            <a:off x="3809353" y="1870370"/>
            <a:ext cx="1555181" cy="1751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0F260D-CE56-D880-360D-B347E952E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127" y="3336187"/>
            <a:ext cx="2371822" cy="1582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63E310-519E-D513-9454-A2431E11E3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5"/>
          <a:stretch>
            <a:fillRect/>
          </a:stretch>
        </p:blipFill>
        <p:spPr>
          <a:xfrm>
            <a:off x="5500395" y="3336187"/>
            <a:ext cx="1353505" cy="27598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5E0CFA-5F3A-5F72-793D-9F6987192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79" y="1854687"/>
            <a:ext cx="2017389" cy="13444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FFCBAE-834B-1779-1CA7-405A25D3AB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70" y="1854687"/>
            <a:ext cx="2017389" cy="1344400"/>
          </a:xfrm>
          <a:prstGeom prst="rect">
            <a:avLst/>
          </a:prstGeom>
        </p:spPr>
      </p:pic>
      <p:pic>
        <p:nvPicPr>
          <p:cNvPr id="2050" name="Picture 2" descr="8,900+ Climate Scientist Stock Photos, Pictures &amp; Royalty-Free Images -  iStock | Climate scientist portrait, Climate scientist research">
            <a:extLst>
              <a:ext uri="{FF2B5EF4-FFF2-40B4-BE49-F238E27FC236}">
                <a16:creationId xmlns:a16="http://schemas.microsoft.com/office/drawing/2014/main" id="{DFA58012-687A-F9B1-BA70-766B987AE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165" y="5039770"/>
            <a:ext cx="274320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11475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A4702-7F1D-36B7-5557-8FB400DFA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F9755BA-9F07-9341-E382-9017EAD9F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14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CB4752-A787-E004-4FDF-A3C5C279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Could you work in the renewable sector?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FC4FAC81-0F86-F366-52EC-30B0EED7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38541F-68BE-779E-BE2B-A959593457AF}"/>
              </a:ext>
            </a:extLst>
          </p:cNvPr>
          <p:cNvSpPr txBox="1"/>
          <p:nvPr/>
        </p:nvSpPr>
        <p:spPr>
          <a:xfrm>
            <a:off x="949960" y="1968909"/>
            <a:ext cx="7800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1800" b="1" dirty="0">
                <a:solidFill>
                  <a:srgbClr val="2C2E8D"/>
                </a:solidFill>
              </a:rPr>
              <a:t>If you like building things and working with your hands…</a:t>
            </a:r>
            <a:endParaRPr lang="en-GB" dirty="0">
              <a:solidFill>
                <a:srgbClr val="2C2E8D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55923E0-675D-0B5E-76BB-64E827333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" y="3016361"/>
            <a:ext cx="5027901" cy="3350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1B6FD4-27DC-8DBB-FC65-32B0DF7B474D}"/>
              </a:ext>
            </a:extLst>
          </p:cNvPr>
          <p:cNvSpPr txBox="1"/>
          <p:nvPr/>
        </p:nvSpPr>
        <p:spPr>
          <a:xfrm>
            <a:off x="949960" y="2492558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C2E8D"/>
                </a:solidFill>
              </a:rPr>
              <a:t>you could make a great </a:t>
            </a:r>
            <a:r>
              <a:rPr lang="en-GB" sz="1800" b="1" dirty="0">
                <a:solidFill>
                  <a:srgbClr val="2C2E8D"/>
                </a:solidFill>
              </a:rPr>
              <a:t>solar installer!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6CA9E-085D-2E17-AB95-99D607AA5D35}"/>
              </a:ext>
            </a:extLst>
          </p:cNvPr>
          <p:cNvSpPr txBox="1"/>
          <p:nvPr/>
        </p:nvSpPr>
        <p:spPr>
          <a:xfrm>
            <a:off x="6096000" y="3016207"/>
            <a:ext cx="554018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Fit solar panels onto roofs 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Work outdoors with a team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Solve problems to do their job safely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Make sure panels can get as much sunlight as possible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Work hands-on, helping homes and businesses make more clean energy!</a:t>
            </a:r>
          </a:p>
        </p:txBody>
      </p:sp>
    </p:spTree>
    <p:extLst>
      <p:ext uri="{BB962C8B-B14F-4D97-AF65-F5344CB8AC3E}">
        <p14:creationId xmlns:p14="http://schemas.microsoft.com/office/powerpoint/2010/main" val="2671382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F19D9-4FDE-9A95-F6E3-FAAFFCEB8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595E71E-B0DA-FEDE-5C80-EEFD68DA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15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E88FF29-350A-79F9-7E8D-8410FB18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Could you work in the renewable sector?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F53BDC24-FF72-CFD3-A3C5-0801562B8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7993FE-84A6-6D51-7FE8-8082A2FD9447}"/>
              </a:ext>
            </a:extLst>
          </p:cNvPr>
          <p:cNvSpPr txBox="1"/>
          <p:nvPr/>
        </p:nvSpPr>
        <p:spPr>
          <a:xfrm>
            <a:off x="949960" y="1968909"/>
            <a:ext cx="7800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1800" b="1" dirty="0">
                <a:solidFill>
                  <a:srgbClr val="2C2E8D"/>
                </a:solidFill>
              </a:rPr>
              <a:t>If you’re a careful problem solver and like fixing things safely…</a:t>
            </a:r>
            <a:endParaRPr lang="en-GB" dirty="0">
              <a:solidFill>
                <a:srgbClr val="2C2E8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8030-D3B1-5205-6270-7FB70E257785}"/>
              </a:ext>
            </a:extLst>
          </p:cNvPr>
          <p:cNvSpPr txBox="1"/>
          <p:nvPr/>
        </p:nvSpPr>
        <p:spPr>
          <a:xfrm>
            <a:off x="949960" y="2492558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C2E8D"/>
                </a:solidFill>
              </a:rPr>
              <a:t>you could make a great </a:t>
            </a:r>
            <a:r>
              <a:rPr lang="en-GB" sz="1800" b="1" dirty="0">
                <a:solidFill>
                  <a:srgbClr val="2C2E8D"/>
                </a:solidFill>
              </a:rPr>
              <a:t>electrician or technician!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D511E-6076-0C7E-D0CE-474099DAF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3" y="3016206"/>
            <a:ext cx="5126357" cy="3416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345967-FADC-ADE7-101D-ADE2B99FDFF8}"/>
              </a:ext>
            </a:extLst>
          </p:cNvPr>
          <p:cNvSpPr txBox="1"/>
          <p:nvPr/>
        </p:nvSpPr>
        <p:spPr>
          <a:xfrm>
            <a:off x="6350606" y="2998328"/>
            <a:ext cx="552419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1800" b="1" dirty="0">
                <a:solidFill>
                  <a:srgbClr val="2C2E8D"/>
                </a:solidFill>
              </a:rPr>
              <a:t>Electricians: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Connect and wire up electrical systems so solar energy can be used inside buildings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Test, and check to make sure everything is working properly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Help turn solar energy into power we can use every day</a:t>
            </a:r>
          </a:p>
          <a:p>
            <a:pPr lvl="0">
              <a:spcAft>
                <a:spcPts val="1200"/>
              </a:spcAft>
            </a:pPr>
            <a:endParaRPr lang="en-GB" b="1" dirty="0">
              <a:solidFill>
                <a:srgbClr val="2C2E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14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E6138-F4C7-9227-1AE1-889C86DE4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58BC22C-CB8D-7409-4654-52F020FE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16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C8C32B-3FFD-D0E8-C334-38AE38288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Could you work in the renewable sector?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ECB18BC8-0C95-DF47-3585-FB4956700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55A10-B0E9-CD9C-547A-25AE1FFC9887}"/>
              </a:ext>
            </a:extLst>
          </p:cNvPr>
          <p:cNvSpPr txBox="1"/>
          <p:nvPr/>
        </p:nvSpPr>
        <p:spPr>
          <a:xfrm>
            <a:off x="949960" y="1968909"/>
            <a:ext cx="9899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1800" b="1" dirty="0">
                <a:solidFill>
                  <a:srgbClr val="2C2E8D"/>
                </a:solidFill>
              </a:rPr>
              <a:t>If you enjoy designing or improving how things work with maths and science…</a:t>
            </a:r>
            <a:endParaRPr lang="en-GB" dirty="0">
              <a:solidFill>
                <a:srgbClr val="2C2E8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F8E50-0C14-5F0A-2C18-5B585884AEC2}"/>
              </a:ext>
            </a:extLst>
          </p:cNvPr>
          <p:cNvSpPr txBox="1"/>
          <p:nvPr/>
        </p:nvSpPr>
        <p:spPr>
          <a:xfrm>
            <a:off x="949960" y="2492558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C2E8D"/>
                </a:solidFill>
              </a:rPr>
              <a:t>you could make a great </a:t>
            </a:r>
            <a:r>
              <a:rPr lang="en-GB" sz="1800" b="1" dirty="0">
                <a:solidFill>
                  <a:srgbClr val="2C2E8D"/>
                </a:solidFill>
              </a:rPr>
              <a:t>engineer!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44D63C-7A19-6924-C7AB-18C4713AD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" y="2955050"/>
            <a:ext cx="5146039" cy="3430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DFBB70-ACC5-B49A-3947-8BBBDEED2323}"/>
              </a:ext>
            </a:extLst>
          </p:cNvPr>
          <p:cNvSpPr txBox="1"/>
          <p:nvPr/>
        </p:nvSpPr>
        <p:spPr>
          <a:xfrm>
            <a:off x="6315635" y="2955050"/>
            <a:ext cx="555916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1800" b="1" dirty="0">
                <a:solidFill>
                  <a:srgbClr val="2C2E8D"/>
                </a:solidFill>
              </a:rPr>
              <a:t>Engineers: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Design and plan how to install solar energy.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Use maths, science and problem-solving to make systems work properly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Work out the best way to make, and use electricity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Test ideas and improve technology so it works better and lasts longer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Help shape the future of clean energy by designing smarter solutions</a:t>
            </a:r>
          </a:p>
        </p:txBody>
      </p:sp>
    </p:spTree>
    <p:extLst>
      <p:ext uri="{BB962C8B-B14F-4D97-AF65-F5344CB8AC3E}">
        <p14:creationId xmlns:p14="http://schemas.microsoft.com/office/powerpoint/2010/main" val="122166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2D435-F1DA-D1CF-3839-BF82DE202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85D3296-9394-AF65-1872-3535D6D3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17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54DC80-91CF-0A20-C4F2-234C9144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Could you work in the renewable sector?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A8513C34-8C0B-F878-5C6A-228D8827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CCAC7-3D3F-1707-F4B8-DFDF6D20AEF1}"/>
              </a:ext>
            </a:extLst>
          </p:cNvPr>
          <p:cNvSpPr txBox="1"/>
          <p:nvPr/>
        </p:nvSpPr>
        <p:spPr>
          <a:xfrm>
            <a:off x="949960" y="1968909"/>
            <a:ext cx="9899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1800" b="1" dirty="0">
                <a:solidFill>
                  <a:srgbClr val="2C2E8D"/>
                </a:solidFill>
              </a:rPr>
              <a:t>If you enjoy experiments and discovering new ideas…</a:t>
            </a:r>
            <a:endParaRPr lang="en-GB" dirty="0">
              <a:solidFill>
                <a:srgbClr val="2C2E8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69C20B-36B8-BFEA-D897-93271FDB05B4}"/>
              </a:ext>
            </a:extLst>
          </p:cNvPr>
          <p:cNvSpPr txBox="1"/>
          <p:nvPr/>
        </p:nvSpPr>
        <p:spPr>
          <a:xfrm>
            <a:off x="949960" y="2492558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C2E8D"/>
                </a:solidFill>
              </a:rPr>
              <a:t>you could make a great </a:t>
            </a:r>
            <a:r>
              <a:rPr lang="en-GB" b="1" dirty="0">
                <a:solidFill>
                  <a:srgbClr val="2C2E8D"/>
                </a:solidFill>
              </a:rPr>
              <a:t>climate scientist</a:t>
            </a:r>
            <a:r>
              <a:rPr lang="en-GB" sz="1800" b="1" dirty="0">
                <a:solidFill>
                  <a:srgbClr val="2C2E8D"/>
                </a:solidFill>
              </a:rPr>
              <a:t>!</a:t>
            </a:r>
            <a:endParaRPr lang="en-GB" dirty="0"/>
          </a:p>
        </p:txBody>
      </p:sp>
      <p:pic>
        <p:nvPicPr>
          <p:cNvPr id="2" name="Picture 2" descr="8,900+ Climate Scientist Stock Photos, Pictures &amp; Royalty-Free Images -  iStock | Climate scientist portrait, Climate scientist research">
            <a:extLst>
              <a:ext uri="{FF2B5EF4-FFF2-40B4-BE49-F238E27FC236}">
                <a16:creationId xmlns:a16="http://schemas.microsoft.com/office/drawing/2014/main" id="{CA7455A9-55D7-284D-FC09-A4B699095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4" y="2999089"/>
            <a:ext cx="6381282" cy="336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84F8DD-D321-C07F-64FC-738E890B0937}"/>
              </a:ext>
            </a:extLst>
          </p:cNvPr>
          <p:cNvSpPr txBox="1"/>
          <p:nvPr/>
        </p:nvSpPr>
        <p:spPr>
          <a:xfrm>
            <a:off x="6900936" y="2620720"/>
            <a:ext cx="477601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b="1" dirty="0">
                <a:solidFill>
                  <a:srgbClr val="2C2E8D"/>
                </a:solidFill>
              </a:rPr>
              <a:t>Climate scientists</a:t>
            </a:r>
            <a:r>
              <a:rPr lang="en-GB" sz="1800" b="1" dirty="0">
                <a:solidFill>
                  <a:srgbClr val="2C2E8D"/>
                </a:solidFill>
              </a:rPr>
              <a:t>: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Study the climate and how it is changing over time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Use science to understand weather, oceans and temperatures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dirty="0">
                <a:solidFill>
                  <a:srgbClr val="2C2E8D"/>
                </a:solidFill>
              </a:rPr>
              <a:t>Explore</a:t>
            </a:r>
            <a:r>
              <a:rPr lang="en-GB" sz="1800" dirty="0">
                <a:solidFill>
                  <a:srgbClr val="2C2E8D"/>
                </a:solidFill>
              </a:rPr>
              <a:t> how people affect the planet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Help explain climate change to governments, schools and communities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Help people make decisions to protect the planet</a:t>
            </a:r>
          </a:p>
        </p:txBody>
      </p:sp>
    </p:spTree>
    <p:extLst>
      <p:ext uri="{BB962C8B-B14F-4D97-AF65-F5344CB8AC3E}">
        <p14:creationId xmlns:p14="http://schemas.microsoft.com/office/powerpoint/2010/main" val="2828555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9858E-4163-7159-C7DC-ED1A309F8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DBADC20-B872-9291-9962-5B607AE1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18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FFA3EA-70A3-177E-1A24-3DA040C3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Could you work in the renewable sector?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E3E5B65D-9A7D-FFB5-5D4F-5E5D481BF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C4413D-D571-2A2F-4109-477788715A9B}"/>
              </a:ext>
            </a:extLst>
          </p:cNvPr>
          <p:cNvSpPr txBox="1"/>
          <p:nvPr/>
        </p:nvSpPr>
        <p:spPr>
          <a:xfrm>
            <a:off x="949960" y="1968909"/>
            <a:ext cx="9899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1800" b="1" dirty="0">
                <a:solidFill>
                  <a:srgbClr val="2C2E8D"/>
                </a:solidFill>
              </a:rPr>
              <a:t>If you like organising, planning and helping teams work together…</a:t>
            </a:r>
            <a:endParaRPr lang="en-GB" dirty="0">
              <a:solidFill>
                <a:srgbClr val="2C2E8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69196-010B-E1B5-64DB-C8772C9CB9D3}"/>
              </a:ext>
            </a:extLst>
          </p:cNvPr>
          <p:cNvSpPr txBox="1"/>
          <p:nvPr/>
        </p:nvSpPr>
        <p:spPr>
          <a:xfrm>
            <a:off x="949960" y="2492558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C2E8D"/>
                </a:solidFill>
              </a:rPr>
              <a:t>you could make a great </a:t>
            </a:r>
            <a:r>
              <a:rPr lang="en-GB" sz="1800" b="1" dirty="0">
                <a:solidFill>
                  <a:srgbClr val="2C2E8D"/>
                </a:solidFill>
              </a:rPr>
              <a:t>project manager!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6F4A81-6B74-A940-CFF9-0C7F4A00D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0" y="3016207"/>
            <a:ext cx="5257130" cy="35050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6DE01F-C9A8-3EC6-42F9-922070CC86FB}"/>
              </a:ext>
            </a:extLst>
          </p:cNvPr>
          <p:cNvSpPr txBox="1"/>
          <p:nvPr/>
        </p:nvSpPr>
        <p:spPr>
          <a:xfrm>
            <a:off x="6429867" y="3016207"/>
            <a:ext cx="525713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b="1" dirty="0">
                <a:solidFill>
                  <a:srgbClr val="2C2E8D"/>
                </a:solidFill>
              </a:rPr>
              <a:t>Project managers</a:t>
            </a:r>
            <a:r>
              <a:rPr lang="en-GB" sz="1800" b="1" dirty="0">
                <a:solidFill>
                  <a:srgbClr val="2C2E8D"/>
                </a:solidFill>
              </a:rPr>
              <a:t>: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Plan and organise the projects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Look after different teams, like engineers, installers and electricians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Make sure projects are done on time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Solve problems and make decisions </a:t>
            </a:r>
          </a:p>
          <a:p>
            <a:pPr marL="285750" lvl="0" indent="-285750">
              <a:spcAft>
                <a:spcPts val="1200"/>
              </a:spcAft>
              <a:buFontTx/>
              <a:buChar char="-"/>
            </a:pPr>
            <a:r>
              <a:rPr lang="en-GB" sz="1800" dirty="0">
                <a:solidFill>
                  <a:srgbClr val="2C2E8D"/>
                </a:solidFill>
              </a:rPr>
              <a:t>Help turn clean energy ideas into real life projects</a:t>
            </a:r>
          </a:p>
        </p:txBody>
      </p:sp>
    </p:spTree>
    <p:extLst>
      <p:ext uri="{BB962C8B-B14F-4D97-AF65-F5344CB8AC3E}">
        <p14:creationId xmlns:p14="http://schemas.microsoft.com/office/powerpoint/2010/main" val="1942589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35B7-67CE-E861-65CC-45EB7E924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43B2A24-5375-BCD7-E940-7C214EA7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19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84473-AC00-6F20-37B7-795C291137A5}"/>
              </a:ext>
            </a:extLst>
          </p:cNvPr>
          <p:cNvSpPr txBox="1"/>
          <p:nvPr/>
        </p:nvSpPr>
        <p:spPr>
          <a:xfrm>
            <a:off x="838200" y="2146294"/>
            <a:ext cx="981375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400" b="1" dirty="0">
                <a:solidFill>
                  <a:srgbClr val="2C2E8D"/>
                </a:solidFill>
              </a:rPr>
              <a:t>You should know: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2C2E8D"/>
                </a:solidFill>
              </a:rPr>
              <a:t>Understand what renewable energy is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2C2E8D"/>
                </a:solidFill>
              </a:rPr>
              <a:t>Understand the benefits of renewable energy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2C2E8D"/>
                </a:solidFill>
              </a:rPr>
              <a:t>Know how solar PV works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2C2E8D"/>
                </a:solidFill>
              </a:rPr>
              <a:t>Know how much of the UKs power comes from solar PV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2C2E8D"/>
                </a:solidFill>
              </a:rPr>
              <a:t>How you could work with solar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5D3059-553F-8309-F04A-5AC6EBDA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What you now know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658CB710-7F61-DFAF-2AEA-3F7F06FCC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030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458F1-7FF0-12B4-96D0-DA840236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DADB909-0F72-4828-FA56-BC5FDB1E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2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E24DE-0434-762C-49AC-E337CB14ABCC}"/>
              </a:ext>
            </a:extLst>
          </p:cNvPr>
          <p:cNvSpPr txBox="1"/>
          <p:nvPr/>
        </p:nvSpPr>
        <p:spPr>
          <a:xfrm>
            <a:off x="838200" y="2146294"/>
            <a:ext cx="9813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Energy and how it works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What makes renewable energy great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Learn how solar panels (PV) works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How much of our power comes from solar PV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2400" dirty="0">
                <a:solidFill>
                  <a:srgbClr val="2C2E8D"/>
                </a:solidFill>
              </a:rPr>
              <a:t>How you could work with energy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4FB1DA-A1B3-EBFC-AA67-F91E910D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What you will learn today?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664CD31C-4ABE-AE85-25BB-AD12FD5E2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999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colorfulness, line, electric blue&#10;&#10;Description automatically generated">
            <a:extLst>
              <a:ext uri="{FF2B5EF4-FFF2-40B4-BE49-F238E27FC236}">
                <a16:creationId xmlns:a16="http://schemas.microsoft.com/office/drawing/2014/main" id="{996C5E3A-84B5-3E9D-4AA5-BA76D6E76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25" y="6103125"/>
            <a:ext cx="4190275" cy="75487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66DD43F-0098-45DC-82C2-9A7BA7B5252D}"/>
              </a:ext>
            </a:extLst>
          </p:cNvPr>
          <p:cNvSpPr txBox="1">
            <a:spLocks/>
          </p:cNvSpPr>
          <p:nvPr/>
        </p:nvSpPr>
        <p:spPr>
          <a:xfrm>
            <a:off x="3390520" y="3255702"/>
            <a:ext cx="8312972" cy="9315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5400" b="1" dirty="0">
                <a:solidFill>
                  <a:srgbClr val="002060"/>
                </a:solidFill>
              </a:rPr>
              <a:t>Questions</a:t>
            </a:r>
            <a:endParaRPr lang="en-GB" sz="5400" dirty="0">
              <a:solidFill>
                <a:srgbClr val="002060"/>
              </a:solidFill>
              <a:ea typeface="Open Sans"/>
              <a:cs typeface="Open San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645437-5E88-2ACE-E48B-63A54487B446}"/>
              </a:ext>
            </a:extLst>
          </p:cNvPr>
          <p:cNvGrpSpPr/>
          <p:nvPr/>
        </p:nvGrpSpPr>
        <p:grpSpPr>
          <a:xfrm>
            <a:off x="4930" y="4659915"/>
            <a:ext cx="12192000" cy="2198095"/>
            <a:chOff x="4930" y="4659915"/>
            <a:chExt cx="12192000" cy="2198095"/>
          </a:xfrm>
        </p:grpSpPr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32A8C920-099A-B10A-D5A9-2C93079A7C9F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5191" y="4659915"/>
              <a:ext cx="1912983" cy="2198084"/>
            </a:xfrm>
            <a:prstGeom prst="rect">
              <a:avLst/>
            </a:prstGeom>
          </p:spPr>
        </p:pic>
        <p:pic>
          <p:nvPicPr>
            <p:cNvPr id="7" name="object 9">
              <a:extLst>
                <a:ext uri="{FF2B5EF4-FFF2-40B4-BE49-F238E27FC236}">
                  <a16:creationId xmlns:a16="http://schemas.microsoft.com/office/drawing/2014/main" id="{6F14B676-E1A5-9DC3-C658-C9374DE2D5D4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7250" y="4659915"/>
              <a:ext cx="3809651" cy="2198084"/>
            </a:xfrm>
            <a:prstGeom prst="rect">
              <a:avLst/>
            </a:prstGeom>
          </p:spPr>
        </p:pic>
        <p:pic>
          <p:nvPicPr>
            <p:cNvPr id="8" name="object 10">
              <a:extLst>
                <a:ext uri="{FF2B5EF4-FFF2-40B4-BE49-F238E27FC236}">
                  <a16:creationId xmlns:a16="http://schemas.microsoft.com/office/drawing/2014/main" id="{81C09FC1-0E70-D0D6-8F4C-072ED9264DE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46465" y="4659915"/>
              <a:ext cx="2450465" cy="2198086"/>
            </a:xfrm>
            <a:prstGeom prst="rect">
              <a:avLst/>
            </a:prstGeom>
          </p:spPr>
        </p:pic>
        <p:pic>
          <p:nvPicPr>
            <p:cNvPr id="9" name="object 11">
              <a:extLst>
                <a:ext uri="{FF2B5EF4-FFF2-40B4-BE49-F238E27FC236}">
                  <a16:creationId xmlns:a16="http://schemas.microsoft.com/office/drawing/2014/main" id="{2FA6BAC9-915E-91DC-C06F-2800E090ACC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18269" y="4659915"/>
              <a:ext cx="1810691" cy="2198086"/>
            </a:xfrm>
            <a:prstGeom prst="rect">
              <a:avLst/>
            </a:prstGeom>
          </p:spPr>
        </p:pic>
        <p:pic>
          <p:nvPicPr>
            <p:cNvPr id="11" name="object 14">
              <a:extLst>
                <a:ext uri="{FF2B5EF4-FFF2-40B4-BE49-F238E27FC236}">
                  <a16:creationId xmlns:a16="http://schemas.microsoft.com/office/drawing/2014/main" id="{8B2B2EF8-C6EA-EA65-5ECD-8B3D78A0787A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" y="4659915"/>
              <a:ext cx="1815049" cy="2198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122206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12A70-144D-5500-F53F-92BDF66B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B08B3-38D4-40D9-8853-E29D2A311736}" type="slidenum">
              <a:rPr lang="en-GB" smtClean="0"/>
              <a:t>21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F6410-DCD2-21E8-3708-02D8573AFE2C}"/>
              </a:ext>
            </a:extLst>
          </p:cNvPr>
          <p:cNvSpPr txBox="1">
            <a:spLocks/>
          </p:cNvSpPr>
          <p:nvPr/>
        </p:nvSpPr>
        <p:spPr>
          <a:xfrm>
            <a:off x="2877670" y="2863553"/>
            <a:ext cx="6436659" cy="1513215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5400" b="1" dirty="0">
                <a:solidFill>
                  <a:srgbClr val="002060"/>
                </a:solidFill>
              </a:rPr>
              <a:t>Thank you</a:t>
            </a:r>
          </a:p>
        </p:txBody>
      </p:sp>
      <p:pic>
        <p:nvPicPr>
          <p:cNvPr id="4" name="Picture 3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C6686891-F70C-4511-644D-0DDF415E0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F6E4EA-6CA2-6381-6C2C-52C07CC8EBA8}"/>
              </a:ext>
            </a:extLst>
          </p:cNvPr>
          <p:cNvSpPr/>
          <p:nvPr/>
        </p:nvSpPr>
        <p:spPr>
          <a:xfrm>
            <a:off x="-1" y="5202238"/>
            <a:ext cx="12249150" cy="1655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8C248B-5D8E-F7FB-E7CC-414086A78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1056" y="5997570"/>
            <a:ext cx="893189" cy="549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4AEE37-DF78-93AA-A42F-9186C29D77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1659" y="6056352"/>
            <a:ext cx="1085328" cy="4904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1544300-7683-FA0F-0167-1E7AF6C68D44}"/>
              </a:ext>
            </a:extLst>
          </p:cNvPr>
          <p:cNvGrpSpPr/>
          <p:nvPr/>
        </p:nvGrpSpPr>
        <p:grpSpPr>
          <a:xfrm>
            <a:off x="374397" y="5796278"/>
            <a:ext cx="8790733" cy="759915"/>
            <a:chOff x="374397" y="5796278"/>
            <a:chExt cx="8790733" cy="7599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E2127C-8D6D-6B1E-90AA-90B6CE1A4D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4397" y="5796278"/>
              <a:ext cx="7219169" cy="759915"/>
              <a:chOff x="0" y="0"/>
              <a:chExt cx="5248276" cy="55245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1F91A11-3DA1-D9CE-7D45-7F1BAA62484E}"/>
                  </a:ext>
                </a:extLst>
              </p:cNvPr>
              <p:cNvGrpSpPr/>
              <p:nvPr/>
            </p:nvGrpSpPr>
            <p:grpSpPr>
              <a:xfrm>
                <a:off x="817543" y="0"/>
                <a:ext cx="4430733" cy="552453"/>
                <a:chOff x="817543" y="0"/>
                <a:chExt cx="8045104" cy="996459"/>
              </a:xfrm>
            </p:grpSpPr>
            <p:pic>
              <p:nvPicPr>
                <p:cNvPr id="14" name="Picture 13" descr="A blue square with white text&#10;&#10;Description automatically generated">
                  <a:extLst>
                    <a:ext uri="{FF2B5EF4-FFF2-40B4-BE49-F238E27FC236}">
                      <a16:creationId xmlns:a16="http://schemas.microsoft.com/office/drawing/2014/main" id="{FCADACED-9ACD-6748-0378-E1AE955D8A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9971" y="0"/>
                  <a:ext cx="854528" cy="861709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logo for a company&#10;&#10;Description automatically generated">
                  <a:extLst>
                    <a:ext uri="{FF2B5EF4-FFF2-40B4-BE49-F238E27FC236}">
                      <a16:creationId xmlns:a16="http://schemas.microsoft.com/office/drawing/2014/main" id="{7B4679F2-44AA-C73B-07F6-9E29515715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1611" y="93880"/>
                  <a:ext cx="932164" cy="767829"/>
                </a:xfrm>
                <a:prstGeom prst="rect">
                  <a:avLst/>
                </a:prstGeom>
              </p:spPr>
            </p:pic>
            <p:pic>
              <p:nvPicPr>
                <p:cNvPr id="16" name="Picture 15" descr="A sign with black and yellow text&#10;&#10;Description automatically generated">
                  <a:extLst>
                    <a:ext uri="{FF2B5EF4-FFF2-40B4-BE49-F238E27FC236}">
                      <a16:creationId xmlns:a16="http://schemas.microsoft.com/office/drawing/2014/main" id="{F10C2F96-1AE6-73E9-4810-E42517454B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543" y="286326"/>
                  <a:ext cx="938516" cy="539647"/>
                </a:xfrm>
                <a:prstGeom prst="rect">
                  <a:avLst/>
                </a:prstGeom>
              </p:spPr>
            </p:pic>
            <p:pic>
              <p:nvPicPr>
                <p:cNvPr id="17" name="Graphic 16">
                  <a:extLst>
                    <a:ext uri="{FF2B5EF4-FFF2-40B4-BE49-F238E27FC236}">
                      <a16:creationId xmlns:a16="http://schemas.microsoft.com/office/drawing/2014/main" id="{EEB942BA-884D-2DC7-CB9C-EA85ED1B65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3375" y="529356"/>
                  <a:ext cx="1414040" cy="345476"/>
                </a:xfrm>
                <a:prstGeom prst="rect">
                  <a:avLst/>
                </a:prstGeom>
              </p:spPr>
            </p:pic>
            <p:pic>
              <p:nvPicPr>
                <p:cNvPr id="18" name="Picture 17" descr="BM_Logo_72 ppi">
                  <a:extLst>
                    <a:ext uri="{FF2B5EF4-FFF2-40B4-BE49-F238E27FC236}">
                      <a16:creationId xmlns:a16="http://schemas.microsoft.com/office/drawing/2014/main" id="{FC67BE97-9AED-696D-04DA-CBBB6F7602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53285" y="591885"/>
                  <a:ext cx="1709362" cy="404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" name="Picture 18" descr="A logo with white text&#10;&#10;Description automatically generated">
                  <a:extLst>
                    <a:ext uri="{FF2B5EF4-FFF2-40B4-BE49-F238E27FC236}">
                      <a16:creationId xmlns:a16="http://schemas.microsoft.com/office/drawing/2014/main" id="{E2E13CA1-2428-93E3-2625-2646D4FCB9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0369" y="242055"/>
                  <a:ext cx="632777" cy="632777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68B389F-B93B-7D64-5667-C16C87CCD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207793"/>
                <a:ext cx="675107" cy="240038"/>
              </a:xfrm>
              <a:prstGeom prst="rect">
                <a:avLst/>
              </a:prstGeom>
            </p:spPr>
          </p:pic>
        </p:grpSp>
        <p:pic>
          <p:nvPicPr>
            <p:cNvPr id="11" name="Picture 2" descr="Careers | Plowman Craven">
              <a:extLst>
                <a:ext uri="{FF2B5EF4-FFF2-40B4-BE49-F238E27FC236}">
                  <a16:creationId xmlns:a16="http://schemas.microsoft.com/office/drawing/2014/main" id="{09097F30-262B-56C3-8959-5E869381D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872" y="6323319"/>
              <a:ext cx="1359258" cy="18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175297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FEFDE-D3BA-D594-EF27-03646CAA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lluminated desk lamp">
            <a:extLst>
              <a:ext uri="{FF2B5EF4-FFF2-40B4-BE49-F238E27FC236}">
                <a16:creationId xmlns:a16="http://schemas.microsoft.com/office/drawing/2014/main" id="{049408BD-555C-1195-CC99-DC3377EA3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32" y="3291416"/>
            <a:ext cx="2559060" cy="1556521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1DEC6FB-7AD7-4CC0-90BB-24874D7A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3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83D154-1438-2260-9DC8-1D2EF1507AE6}"/>
              </a:ext>
            </a:extLst>
          </p:cNvPr>
          <p:cNvSpPr txBox="1"/>
          <p:nvPr/>
        </p:nvSpPr>
        <p:spPr>
          <a:xfrm>
            <a:off x="838200" y="1985874"/>
            <a:ext cx="10262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400" dirty="0">
                <a:solidFill>
                  <a:srgbClr val="2C2E8D"/>
                </a:solidFill>
              </a:rPr>
              <a:t>Energy is something we use every day, even if we don’t think about it. It’s really important in </a:t>
            </a:r>
            <a:r>
              <a:rPr lang="en-GB" sz="2400" b="1" dirty="0">
                <a:solidFill>
                  <a:srgbClr val="2C2E8D"/>
                </a:solidFill>
              </a:rPr>
              <a:t>modern</a:t>
            </a:r>
            <a:r>
              <a:rPr lang="en-GB" sz="2400" dirty="0">
                <a:solidFill>
                  <a:srgbClr val="2C2E8D"/>
                </a:solidFill>
              </a:rPr>
              <a:t> life, allowing us to live </a:t>
            </a:r>
            <a:r>
              <a:rPr lang="en-GB" sz="2400" b="1" dirty="0">
                <a:solidFill>
                  <a:srgbClr val="2C2E8D"/>
                </a:solidFill>
              </a:rPr>
              <a:t>comfortably</a:t>
            </a:r>
            <a:r>
              <a:rPr lang="en-GB" sz="2400" dirty="0">
                <a:solidFill>
                  <a:srgbClr val="2C2E8D"/>
                </a:solidFill>
              </a:rPr>
              <a:t> and </a:t>
            </a:r>
            <a:r>
              <a:rPr lang="en-GB" sz="2400" b="1" dirty="0">
                <a:solidFill>
                  <a:srgbClr val="2C2E8D"/>
                </a:solidFill>
              </a:rPr>
              <a:t>safely</a:t>
            </a:r>
            <a:r>
              <a:rPr lang="en-GB" sz="2400" dirty="0">
                <a:solidFill>
                  <a:srgbClr val="2C2E8D"/>
                </a:solidFill>
              </a:rPr>
              <a:t>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DA0AAB-E7CF-3701-FA1E-69A1B87F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What is energy?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1494FB97-5361-0799-FCAF-ECD4C4D7F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pic>
        <p:nvPicPr>
          <p:cNvPr id="13" name="Picture 12" descr="Five children playing with electronics">
            <a:extLst>
              <a:ext uri="{FF2B5EF4-FFF2-40B4-BE49-F238E27FC236}">
                <a16:creationId xmlns:a16="http://schemas.microsoft.com/office/drawing/2014/main" id="{F94A5ECD-6A33-584D-5B55-DC34300BA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93" y="3258595"/>
            <a:ext cx="2555757" cy="1703172"/>
          </a:xfrm>
          <a:prstGeom prst="rect">
            <a:avLst/>
          </a:prstGeom>
        </p:spPr>
      </p:pic>
      <p:pic>
        <p:nvPicPr>
          <p:cNvPr id="15" name="Picture 14" descr="Radiator in front of a window">
            <a:extLst>
              <a:ext uri="{FF2B5EF4-FFF2-40B4-BE49-F238E27FC236}">
                <a16:creationId xmlns:a16="http://schemas.microsoft.com/office/drawing/2014/main" id="{3EF790C9-B04F-6E65-ECDC-47668F480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52" y="4520695"/>
            <a:ext cx="2127516" cy="1594755"/>
          </a:xfrm>
          <a:prstGeom prst="rect">
            <a:avLst/>
          </a:prstGeom>
        </p:spPr>
      </p:pic>
      <p:pic>
        <p:nvPicPr>
          <p:cNvPr id="17" name="Picture 16" descr="Laundry space with washing machines and piles of clothes">
            <a:extLst>
              <a:ext uri="{FF2B5EF4-FFF2-40B4-BE49-F238E27FC236}">
                <a16:creationId xmlns:a16="http://schemas.microsoft.com/office/drawing/2014/main" id="{05C197FA-BD44-A8DB-730A-38305E091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63" y="4730851"/>
            <a:ext cx="2069401" cy="1472426"/>
          </a:xfrm>
          <a:prstGeom prst="rect">
            <a:avLst/>
          </a:prstGeom>
        </p:spPr>
      </p:pic>
      <p:pic>
        <p:nvPicPr>
          <p:cNvPr id="19" name="Picture 18" descr="Loaded dishwasher">
            <a:extLst>
              <a:ext uri="{FF2B5EF4-FFF2-40B4-BE49-F238E27FC236}">
                <a16:creationId xmlns:a16="http://schemas.microsoft.com/office/drawing/2014/main" id="{CE7F8075-27FB-E530-FC4D-6C70EB3372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3" y="4646757"/>
            <a:ext cx="2335693" cy="15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15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96069-257F-59D3-B0A6-6F747B9B3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BABE8A7-4AB6-6AAC-AADE-DC07243E4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4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D71251-549F-919F-2439-F1924B1A7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Where does energy come from?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5A0E1D19-7D54-DD38-1FB3-7947428B2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54779A-4AFC-ABF1-0264-2E1B96F7991A}"/>
              </a:ext>
            </a:extLst>
          </p:cNvPr>
          <p:cNvSpPr txBox="1"/>
          <p:nvPr/>
        </p:nvSpPr>
        <p:spPr>
          <a:xfrm>
            <a:off x="3188369" y="1959413"/>
            <a:ext cx="786464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One way to generate energy is by burning </a:t>
            </a:r>
            <a:r>
              <a:rPr lang="en-GB" sz="2000" b="1" dirty="0">
                <a:solidFill>
                  <a:srgbClr val="2C2E8D"/>
                </a:solidFill>
              </a:rPr>
              <a:t>coal, oil, and gas</a:t>
            </a:r>
            <a:r>
              <a:rPr lang="en-GB" sz="2000" dirty="0">
                <a:solidFill>
                  <a:srgbClr val="2C2E8D"/>
                </a:solidFill>
              </a:rPr>
              <a:t>. </a:t>
            </a:r>
          </a:p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These are called </a:t>
            </a:r>
            <a:r>
              <a:rPr lang="en-GB" sz="2000" b="1" dirty="0">
                <a:solidFill>
                  <a:srgbClr val="2C2E8D"/>
                </a:solidFill>
              </a:rPr>
              <a:t>fossil fuels</a:t>
            </a:r>
            <a:r>
              <a:rPr lang="en-GB" sz="2000" dirty="0">
                <a:solidFill>
                  <a:srgbClr val="2C2E8D"/>
                </a:solidFill>
              </a:rPr>
              <a:t>.</a:t>
            </a:r>
          </a:p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When fossil fuels are </a:t>
            </a:r>
            <a:r>
              <a:rPr lang="en-GB" sz="2000" b="1" dirty="0">
                <a:solidFill>
                  <a:srgbClr val="2C2E8D"/>
                </a:solidFill>
              </a:rPr>
              <a:t>burnt</a:t>
            </a:r>
            <a:r>
              <a:rPr lang="en-GB" sz="2000" dirty="0">
                <a:solidFill>
                  <a:srgbClr val="2C2E8D"/>
                </a:solidFill>
              </a:rPr>
              <a:t>, they make very </a:t>
            </a:r>
            <a:r>
              <a:rPr lang="en-GB" sz="2000" b="1" dirty="0">
                <a:solidFill>
                  <a:srgbClr val="2C2E8D"/>
                </a:solidFill>
              </a:rPr>
              <a:t>high-temperature</a:t>
            </a:r>
            <a:r>
              <a:rPr lang="en-GB" sz="2000" dirty="0">
                <a:solidFill>
                  <a:srgbClr val="2C2E8D"/>
                </a:solidFill>
              </a:rPr>
              <a:t> heat. </a:t>
            </a:r>
          </a:p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This heat is used to boil water, creating high pressure steam that spins turbines connected to </a:t>
            </a:r>
            <a:r>
              <a:rPr lang="en-GB" sz="2000" b="1" dirty="0">
                <a:solidFill>
                  <a:srgbClr val="2C2E8D"/>
                </a:solidFill>
              </a:rPr>
              <a:t>electrical generators</a:t>
            </a:r>
            <a:r>
              <a:rPr lang="en-GB" sz="2000" dirty="0">
                <a:solidFill>
                  <a:srgbClr val="2C2E8D"/>
                </a:solidFill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C878F0-67AC-A072-3E62-E0D0DC0E5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9756"/>
            <a:ext cx="2827766" cy="2370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E5A54-7890-A2EB-EF6F-F25A609AE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" y="3400601"/>
            <a:ext cx="2827766" cy="1892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E51691-C172-032D-4179-3C46F4015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5" y="1704775"/>
            <a:ext cx="2845805" cy="189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95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30CF0-1FD7-839B-C511-91623F079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CB81719-3975-A93D-685A-5719D868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5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21D4FE-D58E-DBA8-DEC7-FD1D98E7C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</a:pPr>
            <a:r>
              <a:rPr lang="en-GB" sz="3600" dirty="0"/>
              <a:t>What’s bad about fossil fuels?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AA064E78-A0FD-6A8C-DB2E-A5CEABDC0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FDDA9B-4130-D2B8-72A8-424B612F3853}"/>
              </a:ext>
            </a:extLst>
          </p:cNvPr>
          <p:cNvSpPr txBox="1"/>
          <p:nvPr/>
        </p:nvSpPr>
        <p:spPr>
          <a:xfrm>
            <a:off x="419101" y="4445794"/>
            <a:ext cx="404862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u="sng" dirty="0">
                <a:solidFill>
                  <a:srgbClr val="2C2E8D"/>
                </a:solidFill>
              </a:rPr>
              <a:t>Harmful to the planet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Mining, extracting, and using fossil fuels releases harmful gasses into the air (</a:t>
            </a:r>
            <a:r>
              <a:rPr lang="en-GB" sz="2000" b="1" dirty="0">
                <a:solidFill>
                  <a:srgbClr val="2C2E8D"/>
                </a:solidFill>
              </a:rPr>
              <a:t>pollution</a:t>
            </a:r>
            <a:r>
              <a:rPr lang="en-GB" sz="2000" dirty="0">
                <a:solidFill>
                  <a:srgbClr val="2C2E8D"/>
                </a:solidFill>
              </a:rPr>
              <a:t>). This leads to </a:t>
            </a:r>
            <a:r>
              <a:rPr lang="en-GB" sz="2000" b="1" dirty="0">
                <a:solidFill>
                  <a:srgbClr val="2C2E8D"/>
                </a:solidFill>
              </a:rPr>
              <a:t>climate change</a:t>
            </a:r>
            <a:r>
              <a:rPr lang="en-GB" sz="2000" dirty="0">
                <a:solidFill>
                  <a:srgbClr val="2C2E8D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17B02A-52AF-4CD2-6774-C1DC85B450B2}"/>
              </a:ext>
            </a:extLst>
          </p:cNvPr>
          <p:cNvSpPr txBox="1"/>
          <p:nvPr/>
        </p:nvSpPr>
        <p:spPr>
          <a:xfrm>
            <a:off x="4467726" y="4444877"/>
            <a:ext cx="365323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000" b="1" u="sng" dirty="0">
                <a:solidFill>
                  <a:srgbClr val="2C2E8D"/>
                </a:solidFill>
              </a:rPr>
              <a:t>Harmful to life</a:t>
            </a:r>
          </a:p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Pollution is harmful to humans, animals, and plants. It can impact our health and make it harder to grow crops.</a:t>
            </a:r>
          </a:p>
        </p:txBody>
      </p:sp>
      <p:pic>
        <p:nvPicPr>
          <p:cNvPr id="1028" name="Picture 4" descr="1,700+ Asthma Cartoons Stock Illustrations, Royalty-Free Vector Graphics &amp;  Clip Art - iStock">
            <a:extLst>
              <a:ext uri="{FF2B5EF4-FFF2-40B4-BE49-F238E27FC236}">
                <a16:creationId xmlns:a16="http://schemas.microsoft.com/office/drawing/2014/main" id="{240DC4C9-43B3-FFF9-C8F5-9426BF40D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65" y="1871475"/>
            <a:ext cx="2522557" cy="252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75D70F-A00D-48EC-C3E2-C1FC6CC5AE3A}"/>
              </a:ext>
            </a:extLst>
          </p:cNvPr>
          <p:cNvSpPr txBox="1"/>
          <p:nvPr/>
        </p:nvSpPr>
        <p:spPr>
          <a:xfrm>
            <a:off x="8368780" y="4444877"/>
            <a:ext cx="340411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000" b="1" u="sng" dirty="0">
                <a:solidFill>
                  <a:srgbClr val="2C2E8D"/>
                </a:solidFill>
              </a:rPr>
              <a:t>Unsustainable</a:t>
            </a:r>
          </a:p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Fossil fuels are a </a:t>
            </a:r>
            <a:r>
              <a:rPr lang="en-GB" sz="2000" b="1" dirty="0">
                <a:solidFill>
                  <a:srgbClr val="2C2E8D"/>
                </a:solidFill>
              </a:rPr>
              <a:t>finite</a:t>
            </a:r>
            <a:r>
              <a:rPr lang="en-GB" sz="2000" dirty="0">
                <a:solidFill>
                  <a:srgbClr val="2C2E8D"/>
                </a:solidFill>
              </a:rPr>
              <a:t> resource, meaning they will eventually run out, so we can’t rely on them forever.</a:t>
            </a:r>
          </a:p>
        </p:txBody>
      </p:sp>
      <p:pic>
        <p:nvPicPr>
          <p:cNvPr id="1030" name="Picture 6" descr="Cartoon alarm clock time vector illustration | Premium AI-generated vector">
            <a:extLst>
              <a:ext uri="{FF2B5EF4-FFF2-40B4-BE49-F238E27FC236}">
                <a16:creationId xmlns:a16="http://schemas.microsoft.com/office/drawing/2014/main" id="{696A8992-EE7E-9419-0399-6AED9962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804" y="2039622"/>
            <a:ext cx="2373044" cy="23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3,100+ Sad Earth Stock Illustrations, Royalty-Free Vector Graphics &amp; Clip  Art - iStock">
            <a:extLst>
              <a:ext uri="{FF2B5EF4-FFF2-40B4-BE49-F238E27FC236}">
                <a16:creationId xmlns:a16="http://schemas.microsoft.com/office/drawing/2014/main" id="{72D7AC42-6D03-35C3-CC29-BBD598DD9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81" y="1951223"/>
            <a:ext cx="2260934" cy="22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052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9EB41-CCF8-8F90-93C8-899C4CA81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59275C7-0AA7-582D-E99A-8FD0EF59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6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09EF8B-D2CD-95D1-A131-70816499D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Is there a better way?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9C84A43C-84EC-BEE9-3C1B-5E9279B0C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F214B7-7E8A-25EB-8E36-99476F281681}"/>
              </a:ext>
            </a:extLst>
          </p:cNvPr>
          <p:cNvSpPr txBox="1"/>
          <p:nvPr/>
        </p:nvSpPr>
        <p:spPr>
          <a:xfrm>
            <a:off x="2163679" y="2008075"/>
            <a:ext cx="7864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GB" sz="3200" dirty="0">
                <a:solidFill>
                  <a:srgbClr val="2C2E8D"/>
                </a:solidFill>
              </a:rPr>
              <a:t>We don’t need to burn things to make our energy!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4CF9AA-EAED-6334-0123-4E45A69D0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64" y="3375781"/>
            <a:ext cx="2804589" cy="2103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8D905B-38A8-A2A6-F204-4C8FECB68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4" y="3375781"/>
            <a:ext cx="2973529" cy="1984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C7B4F-0392-B156-584E-9A64FF08F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874" y="3316213"/>
            <a:ext cx="3011369" cy="2103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A24E35-EAAB-501F-B704-896CF335546B}"/>
              </a:ext>
            </a:extLst>
          </p:cNvPr>
          <p:cNvSpPr txBox="1"/>
          <p:nvPr/>
        </p:nvSpPr>
        <p:spPr>
          <a:xfrm>
            <a:off x="676913" y="5479223"/>
            <a:ext cx="297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GB" sz="3200" dirty="0">
                <a:solidFill>
                  <a:srgbClr val="2C2E8D"/>
                </a:solidFill>
              </a:rPr>
              <a:t>Wind power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FCE742-9ED6-A9D9-A182-4A41E23C87EA}"/>
              </a:ext>
            </a:extLst>
          </p:cNvPr>
          <p:cNvSpPr txBox="1"/>
          <p:nvPr/>
        </p:nvSpPr>
        <p:spPr>
          <a:xfrm>
            <a:off x="4699393" y="5631623"/>
            <a:ext cx="297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GB" sz="3200" dirty="0">
                <a:solidFill>
                  <a:srgbClr val="2C2E8D"/>
                </a:solidFill>
              </a:rPr>
              <a:t>Hydro power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A28EA9-F78D-EC6B-8F49-A5241A390C37}"/>
              </a:ext>
            </a:extLst>
          </p:cNvPr>
          <p:cNvSpPr txBox="1"/>
          <p:nvPr/>
        </p:nvSpPr>
        <p:spPr>
          <a:xfrm>
            <a:off x="8759714" y="5650575"/>
            <a:ext cx="297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GB" sz="3200" dirty="0">
                <a:solidFill>
                  <a:srgbClr val="2C2E8D"/>
                </a:solidFill>
              </a:rPr>
              <a:t>Solar power</a:t>
            </a:r>
          </a:p>
        </p:txBody>
      </p:sp>
    </p:spTree>
    <p:extLst>
      <p:ext uri="{BB962C8B-B14F-4D97-AF65-F5344CB8AC3E}">
        <p14:creationId xmlns:p14="http://schemas.microsoft.com/office/powerpoint/2010/main" val="2946540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D244F-9B17-36AB-3E10-CCB141DE6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3B2D8D0-3D15-74A8-F4AA-8198E1EE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7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75E7A6-0E26-E65B-1128-FBF9A8405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What’s good about renewable energy?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48A98115-3B97-754C-1680-E0A1D51C8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FB2EC6-8DBB-14F5-5A6F-BD719E330A1C}"/>
              </a:ext>
            </a:extLst>
          </p:cNvPr>
          <p:cNvSpPr txBox="1"/>
          <p:nvPr/>
        </p:nvSpPr>
        <p:spPr>
          <a:xfrm>
            <a:off x="3188369" y="1959413"/>
            <a:ext cx="64208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u="sng" dirty="0">
                <a:solidFill>
                  <a:srgbClr val="2C2E8D"/>
                </a:solidFill>
              </a:rPr>
              <a:t>Sustainable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Renewable energy is made from </a:t>
            </a:r>
            <a:r>
              <a:rPr lang="en-GB" sz="2000" b="1" dirty="0">
                <a:solidFill>
                  <a:srgbClr val="2C2E8D"/>
                </a:solidFill>
              </a:rPr>
              <a:t>infinite resources</a:t>
            </a:r>
            <a:r>
              <a:rPr lang="en-GB" sz="2000" dirty="0">
                <a:solidFill>
                  <a:srgbClr val="2C2E8D"/>
                </a:solidFill>
              </a:rPr>
              <a:t>, meaning it will never run out!</a:t>
            </a:r>
            <a:endParaRPr lang="en-GB" dirty="0">
              <a:solidFill>
                <a:srgbClr val="2C2E8D"/>
              </a:solidFill>
            </a:endParaRPr>
          </a:p>
          <a:p>
            <a:pPr>
              <a:spcAft>
                <a:spcPts val="1200"/>
              </a:spcAft>
            </a:pPr>
            <a:r>
              <a:rPr lang="en-GB" sz="2000" b="1" u="sng" dirty="0">
                <a:solidFill>
                  <a:srgbClr val="2C2E8D"/>
                </a:solidFill>
              </a:rPr>
              <a:t>Clean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Renewable power plants create far </a:t>
            </a:r>
            <a:r>
              <a:rPr lang="en-GB" sz="2000" b="1" dirty="0">
                <a:solidFill>
                  <a:srgbClr val="2C2E8D"/>
                </a:solidFill>
              </a:rPr>
              <a:t>less pollution </a:t>
            </a:r>
            <a:r>
              <a:rPr lang="en-GB" sz="2000" dirty="0">
                <a:solidFill>
                  <a:srgbClr val="2C2E8D"/>
                </a:solidFill>
              </a:rPr>
              <a:t>compared to fossil fuel power plants. This is better for  health, plants, and the planet!</a:t>
            </a:r>
          </a:p>
          <a:p>
            <a:pPr>
              <a:spcAft>
                <a:spcPts val="1200"/>
              </a:spcAft>
            </a:pPr>
            <a:r>
              <a:rPr lang="en-GB" sz="2000" b="1" u="sng" dirty="0">
                <a:solidFill>
                  <a:srgbClr val="2C2E8D"/>
                </a:solidFill>
              </a:rPr>
              <a:t>Resilient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Once renewable power systems are set up, the energy they generate is essentially free.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endParaRPr lang="en-GB" sz="2000" dirty="0">
              <a:solidFill>
                <a:srgbClr val="2C2E8D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BA12EC-740C-8FC1-E044-EFBC8B6BB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4589"/>
            <a:ext cx="2993061" cy="22447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9F0F29-5405-190D-B1BA-EAD515E98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" y="1701546"/>
            <a:ext cx="2973529" cy="1984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F4A832-A107-1D04-C534-3FD1926BA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08" y="3372576"/>
            <a:ext cx="3011369" cy="21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675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6AEB9-4AB8-1E6B-46E2-EB61CBBFF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1B15211-3DF1-9811-74B4-2FDC2142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8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7D98499-9E22-ECE3-BB88-86A0D6AAD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Solar Energy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6BC5147E-5A36-E3BD-D725-BF208FCF2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BE6660-4F89-CA12-E317-3564FE870C60}"/>
              </a:ext>
            </a:extLst>
          </p:cNvPr>
          <p:cNvSpPr txBox="1"/>
          <p:nvPr/>
        </p:nvSpPr>
        <p:spPr>
          <a:xfrm>
            <a:off x="6096000" y="2226405"/>
            <a:ext cx="579795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000" b="1" dirty="0">
                <a:solidFill>
                  <a:srgbClr val="2C2E8D"/>
                </a:solidFill>
              </a:rPr>
              <a:t>Solar panels are really popular. Here’s why: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2000" dirty="0">
                <a:solidFill>
                  <a:srgbClr val="2C2E8D"/>
                </a:solidFill>
              </a:rPr>
              <a:t>They can go on roofs of homes, schools, and businesses 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2000" dirty="0">
                <a:solidFill>
                  <a:srgbClr val="2C2E8D"/>
                </a:solidFill>
              </a:rPr>
              <a:t>Solar panels are quiet, reliable, and have very few moving parts, so they don’t need much looking after.</a:t>
            </a:r>
          </a:p>
          <a:p>
            <a:pPr marL="342900" lvl="0" indent="-342900">
              <a:spcAft>
                <a:spcPts val="1200"/>
              </a:spcAft>
              <a:buFontTx/>
              <a:buChar char="-"/>
            </a:pPr>
            <a:r>
              <a:rPr lang="en-GB" sz="2000" dirty="0">
                <a:solidFill>
                  <a:srgbClr val="2C2E8D"/>
                </a:solidFill>
              </a:rPr>
              <a:t>Over time, solar panels have got better and cheaper for people and businesses.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6DD93F-8495-1DC5-7104-A53AFAC09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460" y="1717587"/>
            <a:ext cx="7948730" cy="53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166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FBC21-614D-4699-7833-D694A6FAC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FEDEBA7-D0BE-CB5E-5EB0-D7FA82CB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1599" y="6366987"/>
            <a:ext cx="2743200" cy="365125"/>
          </a:xfrm>
        </p:spPr>
        <p:txBody>
          <a:bodyPr/>
          <a:lstStyle/>
          <a:p>
            <a:fld id="{1CBB08B3-38D4-40D9-8853-E29D2A311736}" type="slidenum">
              <a:rPr lang="en-GB" smtClean="0">
                <a:solidFill>
                  <a:schemeClr val="tx1"/>
                </a:solidFill>
              </a:rPr>
              <a:t>9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23DC26-C1C4-0AF2-5F1A-5CB26A07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02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How do we get energy from the sun?</a:t>
            </a:r>
          </a:p>
        </p:txBody>
      </p:sp>
      <p:pic>
        <p:nvPicPr>
          <p:cNvPr id="3" name="Picture 2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B9DAF626-F0C0-A52A-AB91-2154D1D56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48" y="239241"/>
            <a:ext cx="1024951" cy="10335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F1FAE3-FB93-D671-FFC3-34447FF7CFC5}"/>
              </a:ext>
            </a:extLst>
          </p:cNvPr>
          <p:cNvSpPr txBox="1"/>
          <p:nvPr/>
        </p:nvSpPr>
        <p:spPr>
          <a:xfrm>
            <a:off x="4082346" y="2030791"/>
            <a:ext cx="727145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Solar panels turn sunlight directly into electricity using special materials called </a:t>
            </a:r>
            <a:r>
              <a:rPr lang="en-GB" sz="2000" b="1" dirty="0">
                <a:solidFill>
                  <a:srgbClr val="2C2E8D"/>
                </a:solidFill>
              </a:rPr>
              <a:t>semiconductors</a:t>
            </a:r>
            <a:r>
              <a:rPr lang="en-GB" sz="2000" dirty="0">
                <a:solidFill>
                  <a:srgbClr val="2C2E8D"/>
                </a:solidFill>
              </a:rPr>
              <a:t>. </a:t>
            </a:r>
          </a:p>
          <a:p>
            <a:pPr lvl="0">
              <a:spcAft>
                <a:spcPts val="1200"/>
              </a:spcAft>
            </a:pPr>
            <a:r>
              <a:rPr lang="en-GB" sz="2000" dirty="0">
                <a:solidFill>
                  <a:srgbClr val="2C2E8D"/>
                </a:solidFill>
              </a:rPr>
              <a:t>When sunlight hits a semiconductor inside a </a:t>
            </a:r>
            <a:r>
              <a:rPr lang="en-GB" sz="2000" b="1" dirty="0">
                <a:solidFill>
                  <a:srgbClr val="2C2E8D"/>
                </a:solidFill>
              </a:rPr>
              <a:t>solar cell</a:t>
            </a:r>
            <a:r>
              <a:rPr lang="en-GB" sz="2000" dirty="0">
                <a:solidFill>
                  <a:srgbClr val="2C2E8D"/>
                </a:solidFill>
              </a:rPr>
              <a:t>, it frees tiny particles called </a:t>
            </a:r>
            <a:r>
              <a:rPr lang="en-GB" sz="2000" b="1" dirty="0">
                <a:solidFill>
                  <a:srgbClr val="2C2E8D"/>
                </a:solidFill>
              </a:rPr>
              <a:t>electrons</a:t>
            </a:r>
            <a:r>
              <a:rPr lang="en-GB" sz="2000" dirty="0">
                <a:solidFill>
                  <a:srgbClr val="2C2E8D"/>
                </a:solidFill>
              </a:rPr>
              <a:t> and allows them to move – this movement is what creates electricity.</a:t>
            </a:r>
          </a:p>
          <a:p>
            <a:pPr lvl="0">
              <a:spcAft>
                <a:spcPts val="1200"/>
              </a:spcAft>
            </a:pPr>
            <a:endParaRPr lang="en-GB" sz="2000" dirty="0">
              <a:solidFill>
                <a:srgbClr val="2C2E8D"/>
              </a:solidFill>
            </a:endParaRPr>
          </a:p>
          <a:p>
            <a:pPr lvl="0">
              <a:spcAft>
                <a:spcPts val="1200"/>
              </a:spcAft>
            </a:pPr>
            <a:r>
              <a:rPr lang="en-GB" dirty="0">
                <a:solidFill>
                  <a:srgbClr val="2C2E8D"/>
                </a:solidFill>
              </a:rPr>
              <a:t>1. Sunlight hits the solar panel and puts energy into the electrons.</a:t>
            </a:r>
          </a:p>
          <a:p>
            <a:pPr lvl="0">
              <a:spcAft>
                <a:spcPts val="1200"/>
              </a:spcAft>
            </a:pPr>
            <a:r>
              <a:rPr lang="en-GB" dirty="0">
                <a:solidFill>
                  <a:srgbClr val="2C2E8D"/>
                </a:solidFill>
              </a:rPr>
              <a:t>2. The electrons start moving, creating electricity.</a:t>
            </a:r>
          </a:p>
          <a:p>
            <a:pPr lvl="0">
              <a:spcAft>
                <a:spcPts val="1200"/>
              </a:spcAft>
            </a:pPr>
            <a:r>
              <a:rPr lang="en-GB" dirty="0">
                <a:solidFill>
                  <a:srgbClr val="2C2E8D"/>
                </a:solidFill>
              </a:rPr>
              <a:t>3. The electricity flows through wires to power our buildings and devices.</a:t>
            </a:r>
            <a:endParaRPr lang="en-GB" sz="2000" dirty="0">
              <a:solidFill>
                <a:srgbClr val="2C2E8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FCBC68-F05E-3E6C-B7CE-8A75764F4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545"/>
            <a:ext cx="3465095" cy="51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3660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8  - Powerpoint Presentation Blank" id="{A44FBFD4-8DAB-454C-9534-EE6229CDE5B7}" vid="{5B804718-FA11-4F50-8E74-08E778F0DAC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8  - Powerpoint Presentation Blank" id="{A44FBFD4-8DAB-454C-9534-EE6229CDE5B7}" vid="{B0EDD945-1D35-494E-9DE1-17BF5DA5162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84fed1-c3ba-43a0-8c67-759151b1b94e">
      <Terms xmlns="http://schemas.microsoft.com/office/infopath/2007/PartnerControls"/>
    </lcf76f155ced4ddcb4097134ff3c332f>
    <TaxCatchAll xmlns="1027e2d9-f3db-4123-a4ca-9efeae4eef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082084BA7AC842A1E03FD4DA97FD05" ma:contentTypeVersion="19" ma:contentTypeDescription="Create a new document." ma:contentTypeScope="" ma:versionID="094ad6a7d074d6c57eb73471a1204504">
  <xsd:schema xmlns:xsd="http://www.w3.org/2001/XMLSchema" xmlns:xs="http://www.w3.org/2001/XMLSchema" xmlns:p="http://schemas.microsoft.com/office/2006/metadata/properties" xmlns:ns2="1027e2d9-f3db-4123-a4ca-9efeae4eefb7" xmlns:ns3="1384fed1-c3ba-43a0-8c67-759151b1b94e" targetNamespace="http://schemas.microsoft.com/office/2006/metadata/properties" ma:root="true" ma:fieldsID="6a3ee6073c8d22f8f522a5d9e3298120" ns2:_="" ns3:_="">
    <xsd:import namespace="1027e2d9-f3db-4123-a4ca-9efeae4eefb7"/>
    <xsd:import namespace="1384fed1-c3ba-43a0-8c67-759151b1b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7e2d9-f3db-4123-a4ca-9efeae4eefb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8fdee9-6fbd-431f-92c5-dbc8eb9d979f}" ma:internalName="TaxCatchAll" ma:showField="CatchAllData" ma:web="1027e2d9-f3db-4123-a4ca-9efeae4eef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4fed1-c3ba-43a0-8c67-759151b1b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6b0f069-ed43-4f64-94a3-d42d545133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1B6F5E-7DDA-4E80-A8F0-0D1ACE701EAC}">
  <ds:schemaRefs>
    <ds:schemaRef ds:uri="b33c47bb-4bac-4fed-8418-8d57776e8de3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6625c291-bb86-48f6-9103-6a3685a61ded"/>
    <ds:schemaRef ds:uri="http://www.w3.org/XML/1998/namespace"/>
    <ds:schemaRef ds:uri="http://purl.org/dc/dcmitype/"/>
    <ds:schemaRef ds:uri="1384fed1-c3ba-43a0-8c67-759151b1b94e"/>
    <ds:schemaRef ds:uri="1027e2d9-f3db-4123-a4ca-9efeae4eefb7"/>
    <ds:schemaRef ds:uri="d14924c8-5647-4de7-82a3-2f38506fd0ad"/>
    <ds:schemaRef ds:uri="bc3ae1f7-ec64-444e-ba30-9d3c6d87f512"/>
  </ds:schemaRefs>
</ds:datastoreItem>
</file>

<file path=customXml/itemProps2.xml><?xml version="1.0" encoding="utf-8"?>
<ds:datastoreItem xmlns:ds="http://schemas.openxmlformats.org/officeDocument/2006/customXml" ds:itemID="{426DC049-8128-4BAA-9237-57B582037C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EA211B-9F96-4E20-B997-0B0D9D8708A7}"/>
</file>

<file path=docMetadata/LabelInfo.xml><?xml version="1.0" encoding="utf-8"?>
<clbl:labelList xmlns:clbl="http://schemas.microsoft.com/office/2020/mipLabelMetadata">
  <clbl:label id="{1049c2c3-bc68-45c4-9065-d678b7d61f22}" enabled="1" method="Privileged" siteId="{c1b2a28f-0f29-440a-87c1-d65e3af7202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Barker Powerpoint Presentation Blank</Template>
  <TotalTime>3018</TotalTime>
  <Words>1189</Words>
  <Application>Microsoft Office PowerPoint</Application>
  <PresentationFormat>Widescreen</PresentationFormat>
  <Paragraphs>156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Calibri</vt:lpstr>
      <vt:lpstr>Open Sans</vt:lpstr>
      <vt:lpstr>Wingdings</vt:lpstr>
      <vt:lpstr>Office Theme</vt:lpstr>
      <vt:lpstr>Custom Design</vt:lpstr>
      <vt:lpstr>PowerPoint Presentation</vt:lpstr>
      <vt:lpstr>What you will learn today?</vt:lpstr>
      <vt:lpstr>What is energy?</vt:lpstr>
      <vt:lpstr>Where does energy come from?</vt:lpstr>
      <vt:lpstr>What’s bad about fossil fuels?</vt:lpstr>
      <vt:lpstr>Is there a better way?</vt:lpstr>
      <vt:lpstr>What’s good about renewable energy?</vt:lpstr>
      <vt:lpstr>Solar Energy</vt:lpstr>
      <vt:lpstr>How do we get energy from the sun?</vt:lpstr>
      <vt:lpstr>Let’s do an activity</vt:lpstr>
      <vt:lpstr>How much energy can solar provide?</vt:lpstr>
      <vt:lpstr>Who makes it all happen? </vt:lpstr>
      <vt:lpstr>Could you work in the clean energy sector?</vt:lpstr>
      <vt:lpstr>Could you work in the renewable sector?</vt:lpstr>
      <vt:lpstr>Could you work in the renewable sector?</vt:lpstr>
      <vt:lpstr>Could you work in the renewable sector?</vt:lpstr>
      <vt:lpstr>Could you work in the renewable sector?</vt:lpstr>
      <vt:lpstr>Could you work in the renewable sector?</vt:lpstr>
      <vt:lpstr>What you now know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Rule</dc:creator>
  <cp:lastModifiedBy>Arabella Brenland</cp:lastModifiedBy>
  <cp:revision>31</cp:revision>
  <cp:lastPrinted>2025-07-01T12:00:04Z</cp:lastPrinted>
  <dcterms:created xsi:type="dcterms:W3CDTF">2024-10-21T13:44:20Z</dcterms:created>
  <dcterms:modified xsi:type="dcterms:W3CDTF">2026-04-15T09:18:21Z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0x010100E4082084BA7AC842A1E03FD4DA97FD05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Office Theme:12\Custom Design:11</vt:lpwstr>
  </property>
  <property fmtid="{D5CDD505-2E9C-101B-9397-08002B2CF9AE}" pid="5" name="ClassificationContentMarkingFooterText">
    <vt:lpwstr>Good Energy - Internal </vt:lpwstr>
  </property>
  <property fmtid="{D5CDD505-2E9C-101B-9397-08002B2CF9AE}" pid="6" name="ClassificationContentMarkingHeaderLocations">
    <vt:lpwstr>Office Theme:11\Custom Design:10</vt:lpwstr>
  </property>
  <property fmtid="{D5CDD505-2E9C-101B-9397-08002B2CF9AE}" pid="7" name="ClassificationContentMarkingHeaderText">
    <vt:lpwstr>Good Energy - Internal </vt:lpwstr>
  </property>
</Properties>
</file>