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2"/>
  </p:notesMasterIdLst>
  <p:sldIdLst>
    <p:sldId id="2147478900" r:id="rId6"/>
    <p:sldId id="2147478864" r:id="rId7"/>
    <p:sldId id="2147478901" r:id="rId8"/>
    <p:sldId id="2147478903" r:id="rId9"/>
    <p:sldId id="2147478904" r:id="rId10"/>
    <p:sldId id="2147478906" r:id="rId11"/>
    <p:sldId id="2147478907" r:id="rId12"/>
    <p:sldId id="2147478908" r:id="rId13"/>
    <p:sldId id="2147478909" r:id="rId14"/>
    <p:sldId id="2147478910" r:id="rId15"/>
    <p:sldId id="2147478911" r:id="rId16"/>
    <p:sldId id="2147478912" r:id="rId17"/>
    <p:sldId id="2147478913" r:id="rId18"/>
    <p:sldId id="2147478914" r:id="rId19"/>
    <p:sldId id="2041" r:id="rId20"/>
    <p:sldId id="2147478899" r:id="rId21"/>
  </p:sldIdLst>
  <p:sldSz cx="12192000" cy="6858000"/>
  <p:notesSz cx="10018713" cy="6886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2C2E8D"/>
    <a:srgbClr val="2E247A"/>
    <a:srgbClr val="00B0F0"/>
    <a:srgbClr val="D9D9D9"/>
    <a:srgbClr val="D86ECC"/>
    <a:srgbClr val="156082"/>
    <a:srgbClr val="4472C4"/>
    <a:srgbClr val="FFFF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B9A142-F114-4C73-BE8B-5E51F6AF5422}" v="675" dt="2026-04-15T08:27:22.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494" autoAdjust="0"/>
  </p:normalViewPr>
  <p:slideViewPr>
    <p:cSldViewPr snapToGrid="0">
      <p:cViewPr varScale="1">
        <p:scale>
          <a:sx n="78" d="100"/>
          <a:sy n="78" d="100"/>
        </p:scale>
        <p:origin x="1872"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2" d="100"/>
          <a:sy n="82" d="100"/>
        </p:scale>
        <p:origin x="395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1442" cy="345525"/>
          </a:xfrm>
          <a:prstGeom prst="rect">
            <a:avLst/>
          </a:prstGeom>
        </p:spPr>
        <p:txBody>
          <a:bodyPr vert="horz" lIns="96597" tIns="48299" rIns="96597" bIns="48299" rtlCol="0"/>
          <a:lstStyle>
            <a:lvl1pPr algn="l">
              <a:defRPr sz="1300"/>
            </a:lvl1pPr>
          </a:lstStyle>
          <a:p>
            <a:endParaRPr lang="en-GB" dirty="0"/>
          </a:p>
        </p:txBody>
      </p:sp>
      <p:sp>
        <p:nvSpPr>
          <p:cNvPr id="3" name="Date Placeholder 2"/>
          <p:cNvSpPr>
            <a:spLocks noGrp="1"/>
          </p:cNvSpPr>
          <p:nvPr>
            <p:ph type="dt" idx="1"/>
          </p:nvPr>
        </p:nvSpPr>
        <p:spPr>
          <a:xfrm>
            <a:off x="5674952" y="0"/>
            <a:ext cx="4341442" cy="345525"/>
          </a:xfrm>
          <a:prstGeom prst="rect">
            <a:avLst/>
          </a:prstGeom>
        </p:spPr>
        <p:txBody>
          <a:bodyPr vert="horz" lIns="96597" tIns="48299" rIns="96597" bIns="48299" rtlCol="0"/>
          <a:lstStyle>
            <a:lvl1pPr algn="r">
              <a:defRPr sz="1300"/>
            </a:lvl1pPr>
          </a:lstStyle>
          <a:p>
            <a:fld id="{9F9CC8EE-FEB9-45DD-92A5-AA96AF4C1E0D}" type="datetimeFigureOut">
              <a:rPr lang="en-GB" smtClean="0"/>
              <a:t>16/04/2026</a:t>
            </a:fld>
            <a:endParaRPr lang="en-GB" dirty="0"/>
          </a:p>
        </p:txBody>
      </p:sp>
      <p:sp>
        <p:nvSpPr>
          <p:cNvPr id="4" name="Slide Image Placeholder 3"/>
          <p:cNvSpPr>
            <a:spLocks noGrp="1" noRot="1" noChangeAspect="1"/>
          </p:cNvSpPr>
          <p:nvPr>
            <p:ph type="sldImg" idx="2"/>
          </p:nvPr>
        </p:nvSpPr>
        <p:spPr>
          <a:xfrm>
            <a:off x="2943225" y="474663"/>
            <a:ext cx="4132263" cy="2324100"/>
          </a:xfrm>
          <a:prstGeom prst="rect">
            <a:avLst/>
          </a:prstGeom>
          <a:noFill/>
          <a:ln w="12700">
            <a:solidFill>
              <a:prstClr val="black"/>
            </a:solidFill>
          </a:ln>
        </p:spPr>
        <p:txBody>
          <a:bodyPr vert="horz" lIns="96597" tIns="48299" rIns="96597" bIns="48299" rtlCol="0" anchor="ctr"/>
          <a:lstStyle/>
          <a:p>
            <a:endParaRPr lang="en-GB" dirty="0"/>
          </a:p>
        </p:txBody>
      </p:sp>
      <p:sp>
        <p:nvSpPr>
          <p:cNvPr id="5" name="Notes Placeholder 4"/>
          <p:cNvSpPr>
            <a:spLocks noGrp="1"/>
          </p:cNvSpPr>
          <p:nvPr>
            <p:ph type="body" sz="quarter" idx="3"/>
          </p:nvPr>
        </p:nvSpPr>
        <p:spPr>
          <a:xfrm>
            <a:off x="1001872" y="2927988"/>
            <a:ext cx="8014970" cy="3358219"/>
          </a:xfrm>
          <a:prstGeom prst="rect">
            <a:avLst/>
          </a:prstGeom>
        </p:spPr>
        <p:txBody>
          <a:bodyPr vert="horz" lIns="96597" tIns="48299" rIns="96597" bIns="482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41051"/>
            <a:ext cx="4341442" cy="345524"/>
          </a:xfrm>
          <a:prstGeom prst="rect">
            <a:avLst/>
          </a:prstGeom>
        </p:spPr>
        <p:txBody>
          <a:bodyPr vert="horz" lIns="96597" tIns="48299" rIns="96597" bIns="48299" rtlCol="0" anchor="b"/>
          <a:lstStyle>
            <a:lvl1pPr algn="l">
              <a:defRPr sz="1300"/>
            </a:lvl1pPr>
          </a:lstStyle>
          <a:p>
            <a:endParaRPr lang="en-GB" dirty="0"/>
          </a:p>
        </p:txBody>
      </p:sp>
      <p:sp>
        <p:nvSpPr>
          <p:cNvPr id="7" name="Slide Number Placeholder 6"/>
          <p:cNvSpPr>
            <a:spLocks noGrp="1"/>
          </p:cNvSpPr>
          <p:nvPr>
            <p:ph type="sldNum" sz="quarter" idx="5"/>
          </p:nvPr>
        </p:nvSpPr>
        <p:spPr>
          <a:xfrm>
            <a:off x="5674952" y="6541051"/>
            <a:ext cx="4341442" cy="345524"/>
          </a:xfrm>
          <a:prstGeom prst="rect">
            <a:avLst/>
          </a:prstGeom>
        </p:spPr>
        <p:txBody>
          <a:bodyPr vert="horz" lIns="96597" tIns="48299" rIns="96597" bIns="48299" rtlCol="0" anchor="b"/>
          <a:lstStyle>
            <a:lvl1pPr algn="r">
              <a:defRPr sz="1300"/>
            </a:lvl1pPr>
          </a:lstStyle>
          <a:p>
            <a:fld id="{48F9AA37-63BB-4576-891D-76C53E9B7E31}" type="slidenum">
              <a:rPr lang="en-GB" smtClean="0"/>
              <a:t>‹#›</a:t>
            </a:fld>
            <a:endParaRPr lang="en-GB" dirty="0"/>
          </a:p>
        </p:txBody>
      </p:sp>
    </p:spTree>
    <p:extLst>
      <p:ext uri="{BB962C8B-B14F-4D97-AF65-F5344CB8AC3E}">
        <p14:creationId xmlns:p14="http://schemas.microsoft.com/office/powerpoint/2010/main" val="195410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task:</a:t>
            </a:r>
          </a:p>
          <a:p>
            <a:endParaRPr lang="en-GB" dirty="0"/>
          </a:p>
          <a:p>
            <a:r>
              <a:rPr lang="en-GB" dirty="0"/>
              <a:t>The fictional school blueprint represents a typical secondary school. We’ve included grassy areas, paved areas, different types of buildings and a compass so that you can think about the orientation of the sun as it moves over the building.</a:t>
            </a:r>
          </a:p>
          <a:p>
            <a:endParaRPr lang="en-GB" dirty="0"/>
          </a:p>
          <a:p>
            <a:r>
              <a:rPr lang="en-GB" dirty="0"/>
              <a:t>Your job is going to be to use the materials on your tables to future-proof the school in terms of energy use and moving away from fossil fuels. (SECONDARY) We’re also going to talk about something called Adaptation and Resilience a little bit.</a:t>
            </a:r>
          </a:p>
          <a:p>
            <a:endParaRPr lang="en-GB" dirty="0"/>
          </a:p>
          <a:p>
            <a:r>
              <a:rPr lang="en-GB" dirty="0"/>
              <a:t>Before we start trying to solve the first problem, you’re going to need to grab a pen and label some key parts of the school which I’ll show you now.</a:t>
            </a:r>
          </a:p>
          <a:p>
            <a:endParaRPr lang="en-GB" dirty="0"/>
          </a:p>
          <a:p>
            <a:r>
              <a:rPr lang="en-GB" dirty="0"/>
              <a:t>The way it’s going to work when we start is that you’ll have little square cut outs of things like solar panels or insulation which you can put on buildings. There’s an explainer sheet for your group so if you see anything that you don’t understand you can read a quick explanation of it.</a:t>
            </a:r>
          </a:p>
        </p:txBody>
      </p:sp>
      <p:sp>
        <p:nvSpPr>
          <p:cNvPr id="4" name="Slide Number Placeholder 3"/>
          <p:cNvSpPr>
            <a:spLocks noGrp="1"/>
          </p:cNvSpPr>
          <p:nvPr>
            <p:ph type="sldNum" sz="quarter" idx="5"/>
          </p:nvPr>
        </p:nvSpPr>
        <p:spPr/>
        <p:txBody>
          <a:bodyPr/>
          <a:lstStyle/>
          <a:p>
            <a:fld id="{48F9AA37-63BB-4576-891D-76C53E9B7E31}" type="slidenum">
              <a:rPr lang="en-GB" smtClean="0"/>
              <a:t>4</a:t>
            </a:fld>
            <a:endParaRPr lang="en-GB" dirty="0"/>
          </a:p>
        </p:txBody>
      </p:sp>
    </p:spTree>
    <p:extLst>
      <p:ext uri="{BB962C8B-B14F-4D97-AF65-F5344CB8AC3E}">
        <p14:creationId xmlns:p14="http://schemas.microsoft.com/office/powerpoint/2010/main" val="244668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here’s our last job role in depth. This one is a job that practically doesn’t exist – I mean, it does, but very few people actually do this. Overheating buildings don’t get as much coverage when looking at climate risks in this country because the period of time it happens for tends to be quite short. It’s becoming more and more of an issue over time though as global temperatures increase.</a:t>
            </a:r>
          </a:p>
          <a:p>
            <a:endParaRPr lang="en-GB" dirty="0"/>
          </a:p>
          <a:p>
            <a:r>
              <a:rPr lang="en-GB" dirty="0"/>
              <a:t>GET SOME PICTURES OF THE PLANS THROUGHOUT OR BEFORE THE PACK UP</a:t>
            </a:r>
          </a:p>
          <a:p>
            <a:endParaRPr lang="en-GB" dirty="0"/>
          </a:p>
          <a:p>
            <a:r>
              <a:rPr lang="en-GB" dirty="0"/>
              <a:t>PLEASE PACK UP THE CUT OUTS BACK INTO ENVELOPES SO THEY CAN BE USED AGAIN. </a:t>
            </a:r>
          </a:p>
        </p:txBody>
      </p:sp>
      <p:sp>
        <p:nvSpPr>
          <p:cNvPr id="4" name="Slide Number Placeholder 3"/>
          <p:cNvSpPr>
            <a:spLocks noGrp="1"/>
          </p:cNvSpPr>
          <p:nvPr>
            <p:ph type="sldNum" sz="quarter" idx="5"/>
          </p:nvPr>
        </p:nvSpPr>
        <p:spPr/>
        <p:txBody>
          <a:bodyPr/>
          <a:lstStyle/>
          <a:p>
            <a:fld id="{48F9AA37-63BB-4576-891D-76C53E9B7E31}" type="slidenum">
              <a:rPr lang="en-GB" smtClean="0"/>
              <a:t>13</a:t>
            </a:fld>
            <a:endParaRPr lang="en-GB" dirty="0"/>
          </a:p>
        </p:txBody>
      </p:sp>
    </p:spTree>
    <p:extLst>
      <p:ext uri="{BB962C8B-B14F-4D97-AF65-F5344CB8AC3E}">
        <p14:creationId xmlns:p14="http://schemas.microsoft.com/office/powerpoint/2010/main" val="1932996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we’re going to wrap up in a minute, but before we do, we should just recognise that we only looked at a small selection of quite stereotypical and quite technical ‘green jobs’. This list here shows some of the other areas affected for buildings – moving away from schools temporarily and thinking about the co-op stadium out by the Etihad, just east of town. They’ve been on a bit of a journey to improve the sustainability of their stadium – and this includes things like where they’re buying stuff from, what food they’re serving and how they manage the stadium itself in terms of energy and transport to and from. </a:t>
            </a:r>
          </a:p>
          <a:p>
            <a:endParaRPr lang="en-GB" dirty="0"/>
          </a:p>
          <a:p>
            <a:r>
              <a:rPr lang="en-GB" dirty="0"/>
              <a:t>So green skills and careers doesn’t just mean heating engineer or solar installer – there are loads of jobs, more than I’ve listed here – that will be affected by the need to reduce carbon footprint of businesses and organisations like schools. </a:t>
            </a:r>
          </a:p>
        </p:txBody>
      </p:sp>
      <p:sp>
        <p:nvSpPr>
          <p:cNvPr id="4" name="Slide Number Placeholder 3"/>
          <p:cNvSpPr>
            <a:spLocks noGrp="1"/>
          </p:cNvSpPr>
          <p:nvPr>
            <p:ph type="sldNum" sz="quarter" idx="5"/>
          </p:nvPr>
        </p:nvSpPr>
        <p:spPr/>
        <p:txBody>
          <a:bodyPr/>
          <a:lstStyle/>
          <a:p>
            <a:fld id="{48F9AA37-63BB-4576-891D-76C53E9B7E31}" type="slidenum">
              <a:rPr lang="en-GB" smtClean="0"/>
              <a:t>14</a:t>
            </a:fld>
            <a:endParaRPr lang="en-GB" dirty="0"/>
          </a:p>
        </p:txBody>
      </p:sp>
    </p:spTree>
    <p:extLst>
      <p:ext uri="{BB962C8B-B14F-4D97-AF65-F5344CB8AC3E}">
        <p14:creationId xmlns:p14="http://schemas.microsoft.com/office/powerpoint/2010/main" val="4072258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9AA37-63BB-4576-891D-76C53E9B7E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62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here’s problem number 1. The school uses a lot of electricity during the day time. As well as trying to reduce energy consumption, there are modifications you can make to buildings so that they can generate electricity on site. </a:t>
            </a:r>
          </a:p>
          <a:p>
            <a:endParaRPr lang="en-GB" dirty="0"/>
          </a:p>
          <a:p>
            <a:r>
              <a:rPr lang="en-GB" dirty="0"/>
              <a:t>Your job is to look at some of the cut outs you’re being given and put them on the blueprint of the school. They don’t need to be stuck down or anything – I want you to discuss in your groups and move things around if you want to. Think about the shape of the building but also think about that compass! </a:t>
            </a:r>
          </a:p>
          <a:p>
            <a:endParaRPr lang="en-GB" dirty="0"/>
          </a:p>
          <a:p>
            <a:r>
              <a:rPr lang="en-GB" dirty="0"/>
              <a:t>Off you go, I’ll give you a few minutes.</a:t>
            </a:r>
          </a:p>
          <a:p>
            <a:endParaRPr lang="en-GB" dirty="0"/>
          </a:p>
          <a:p>
            <a:r>
              <a:rPr lang="en-GB" dirty="0"/>
              <a:t>DISCUSSION/DEBRIEF</a:t>
            </a:r>
          </a:p>
          <a:p>
            <a:endParaRPr lang="en-GB" dirty="0"/>
          </a:p>
          <a:p>
            <a:r>
              <a:rPr lang="en-GB" dirty="0"/>
              <a:t>Solar panels on roof spaces e.g. sports hall, main building. Avoiding north facing sections e.g. upper half of main building. Any ideas from kids about flat versus sloped sections, or whether roof is strong enough to support? Did anyone put panels on the ground? EV charging in the car park?</a:t>
            </a:r>
          </a:p>
        </p:txBody>
      </p:sp>
      <p:sp>
        <p:nvSpPr>
          <p:cNvPr id="4" name="Slide Number Placeholder 3"/>
          <p:cNvSpPr>
            <a:spLocks noGrp="1"/>
          </p:cNvSpPr>
          <p:nvPr>
            <p:ph type="sldNum" sz="quarter" idx="5"/>
          </p:nvPr>
        </p:nvSpPr>
        <p:spPr/>
        <p:txBody>
          <a:bodyPr/>
          <a:lstStyle/>
          <a:p>
            <a:fld id="{48F9AA37-63BB-4576-891D-76C53E9B7E31}" type="slidenum">
              <a:rPr lang="en-GB" smtClean="0"/>
              <a:t>5</a:t>
            </a:fld>
            <a:endParaRPr lang="en-GB" dirty="0"/>
          </a:p>
        </p:txBody>
      </p:sp>
    </p:spTree>
    <p:extLst>
      <p:ext uri="{BB962C8B-B14F-4D97-AF65-F5344CB8AC3E}">
        <p14:creationId xmlns:p14="http://schemas.microsoft.com/office/powerpoint/2010/main" val="222214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there are a load of different job roles involved in building projects like this – but one of the most obvious ones has to be the installers of solar panels. I’ve put some information up here about the people who might do this work, how long it might take them to train and what they might expect to earn.</a:t>
            </a:r>
          </a:p>
          <a:p>
            <a:endParaRPr lang="en-GB" dirty="0"/>
          </a:p>
          <a:p>
            <a:r>
              <a:rPr lang="en-GB" dirty="0"/>
              <a:t>Probably worth pointing out that an electrician’s qualification will be needed here and that you also need to be confident working at height. You might also need to know a bit about roof structure and design! </a:t>
            </a:r>
          </a:p>
        </p:txBody>
      </p:sp>
      <p:sp>
        <p:nvSpPr>
          <p:cNvPr id="4" name="Slide Number Placeholder 3"/>
          <p:cNvSpPr>
            <a:spLocks noGrp="1"/>
          </p:cNvSpPr>
          <p:nvPr>
            <p:ph type="sldNum" sz="quarter" idx="5"/>
          </p:nvPr>
        </p:nvSpPr>
        <p:spPr/>
        <p:txBody>
          <a:bodyPr/>
          <a:lstStyle/>
          <a:p>
            <a:fld id="{48F9AA37-63BB-4576-891D-76C53E9B7E31}" type="slidenum">
              <a:rPr lang="en-GB" smtClean="0"/>
              <a:t>6</a:t>
            </a:fld>
            <a:endParaRPr lang="en-GB" dirty="0"/>
          </a:p>
        </p:txBody>
      </p:sp>
    </p:spTree>
    <p:extLst>
      <p:ext uri="{BB962C8B-B14F-4D97-AF65-F5344CB8AC3E}">
        <p14:creationId xmlns:p14="http://schemas.microsoft.com/office/powerpoint/2010/main" val="1613404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problem number 2 – there are parts of the building that always feel cold, even when the gas boiler’s firing. The cost of natural gas keeps shooting up, too. So we need a new heating system, but we also need to keep the heat in the building!</a:t>
            </a:r>
          </a:p>
          <a:p>
            <a:endParaRPr lang="en-GB" dirty="0"/>
          </a:p>
          <a:p>
            <a:r>
              <a:rPr lang="en-GB" dirty="0"/>
              <a:t>Same idea – move the cut outs around, discuss where you’re putting things and why. Don’t worry if you’re not sure, and if you’re not sure what to use to solve the problem, read the explainer sheet!</a:t>
            </a:r>
          </a:p>
          <a:p>
            <a:endParaRPr lang="en-GB" dirty="0"/>
          </a:p>
          <a:p>
            <a:r>
              <a:rPr lang="en-GB" dirty="0"/>
              <a:t>Few minutes, off you go!</a:t>
            </a:r>
          </a:p>
          <a:p>
            <a:endParaRPr lang="en-GB" dirty="0"/>
          </a:p>
          <a:p>
            <a:r>
              <a:rPr lang="en-GB" dirty="0"/>
              <a:t>DISCUSSION/DEBRIEF – insulation in walls/roof spaces, particularly of affected buildings. Positioning of heat pump (flat ground, paved section behind sports hall?)</a:t>
            </a:r>
          </a:p>
        </p:txBody>
      </p:sp>
      <p:sp>
        <p:nvSpPr>
          <p:cNvPr id="4" name="Slide Number Placeholder 3"/>
          <p:cNvSpPr>
            <a:spLocks noGrp="1"/>
          </p:cNvSpPr>
          <p:nvPr>
            <p:ph type="sldNum" sz="quarter" idx="5"/>
          </p:nvPr>
        </p:nvSpPr>
        <p:spPr/>
        <p:txBody>
          <a:bodyPr/>
          <a:lstStyle/>
          <a:p>
            <a:fld id="{48F9AA37-63BB-4576-891D-76C53E9B7E31}" type="slidenum">
              <a:rPr lang="en-GB" smtClean="0"/>
              <a:t>7</a:t>
            </a:fld>
            <a:endParaRPr lang="en-GB" dirty="0"/>
          </a:p>
        </p:txBody>
      </p:sp>
    </p:spTree>
    <p:extLst>
      <p:ext uri="{BB962C8B-B14F-4D97-AF65-F5344CB8AC3E}">
        <p14:creationId xmlns:p14="http://schemas.microsoft.com/office/powerpoint/2010/main" val="3718331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Like before, there’s way more job roles involved in these jobs than we have time to discuss. I’ve picked a couple out for this section.</a:t>
            </a:r>
          </a:p>
          <a:p>
            <a:endParaRPr lang="en-GB" dirty="0"/>
          </a:p>
          <a:p>
            <a:r>
              <a:rPr lang="en-GB" dirty="0"/>
              <a:t>This role is more of a site survey and advice role. So they might be asked to come to a building and spend some time walking round, looking in roof spaces, considering the build design and maybe doing some calculations to figure out what to do with the building. So they might for example say “we recommend installing insulation here to improve the thermal comfort of the building and reduce energy consumption”</a:t>
            </a:r>
          </a:p>
        </p:txBody>
      </p:sp>
      <p:sp>
        <p:nvSpPr>
          <p:cNvPr id="4" name="Slide Number Placeholder 3"/>
          <p:cNvSpPr>
            <a:spLocks noGrp="1"/>
          </p:cNvSpPr>
          <p:nvPr>
            <p:ph type="sldNum" sz="quarter" idx="5"/>
          </p:nvPr>
        </p:nvSpPr>
        <p:spPr/>
        <p:txBody>
          <a:bodyPr/>
          <a:lstStyle/>
          <a:p>
            <a:fld id="{48F9AA37-63BB-4576-891D-76C53E9B7E31}" type="slidenum">
              <a:rPr lang="en-GB" smtClean="0"/>
              <a:t>8</a:t>
            </a:fld>
            <a:endParaRPr lang="en-GB" dirty="0"/>
          </a:p>
        </p:txBody>
      </p:sp>
    </p:spTree>
    <p:extLst>
      <p:ext uri="{BB962C8B-B14F-4D97-AF65-F5344CB8AC3E}">
        <p14:creationId xmlns:p14="http://schemas.microsoft.com/office/powerpoint/2010/main" val="83372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Going a bit more specific now, heat pumps are fairly complex and new technology in terms of home heating, although the way they work is very similar to air conditioning, which has been around for ages. There’s a big gap in the workforce in terms of people being able to install these at the moment, or what they call a skills shortage.</a:t>
            </a:r>
          </a:p>
          <a:p>
            <a:endParaRPr lang="en-GB" dirty="0"/>
          </a:p>
          <a:p>
            <a:r>
              <a:rPr lang="en-GB" dirty="0"/>
              <a:t>On this slide I’ve also dug around for estimates about what you can earn if you’re interested in running your own business. A lot of successful tradespeople move towards this once they’ve learned their trade. If you’re working for yourself you can expect to earn more and develop more skills in terms of managing projects and people!</a:t>
            </a:r>
          </a:p>
        </p:txBody>
      </p:sp>
      <p:sp>
        <p:nvSpPr>
          <p:cNvPr id="4" name="Slide Number Placeholder 3"/>
          <p:cNvSpPr>
            <a:spLocks noGrp="1"/>
          </p:cNvSpPr>
          <p:nvPr>
            <p:ph type="sldNum" sz="quarter" idx="5"/>
          </p:nvPr>
        </p:nvSpPr>
        <p:spPr/>
        <p:txBody>
          <a:bodyPr/>
          <a:lstStyle/>
          <a:p>
            <a:fld id="{48F9AA37-63BB-4576-891D-76C53E9B7E31}" type="slidenum">
              <a:rPr lang="en-GB" smtClean="0"/>
              <a:t>9</a:t>
            </a:fld>
            <a:endParaRPr lang="en-GB" dirty="0"/>
          </a:p>
        </p:txBody>
      </p:sp>
    </p:spTree>
    <p:extLst>
      <p:ext uri="{BB962C8B-B14F-4D97-AF65-F5344CB8AC3E}">
        <p14:creationId xmlns:p14="http://schemas.microsoft.com/office/powerpoint/2010/main" val="3074701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here’s a new problem. We have quite frequent heavy rainfall and strong storms in the UK. This can damage buildings, cause damp and also cause what’s called localised flash flooding.</a:t>
            </a:r>
          </a:p>
          <a:p>
            <a:endParaRPr lang="en-GB" dirty="0"/>
          </a:p>
          <a:p>
            <a:r>
              <a:rPr lang="en-GB" dirty="0"/>
              <a:t>If we open the next envelope, we’ll find some features that can be used to reduce flooding and overheating.</a:t>
            </a:r>
          </a:p>
          <a:p>
            <a:endParaRPr lang="en-GB" dirty="0"/>
          </a:p>
          <a:p>
            <a:r>
              <a:rPr lang="en-GB" dirty="0"/>
              <a:t>You know the task by now, pop some stuff on your plan, chat it through!</a:t>
            </a:r>
          </a:p>
          <a:p>
            <a:endParaRPr lang="en-GB" dirty="0"/>
          </a:p>
          <a:p>
            <a:r>
              <a:rPr lang="en-GB" dirty="0"/>
              <a:t>DISCUSSION/DEBRIEF – quite a few things you can use here, sustainable drainage is probably the obvious one. But tree planting, rainwater harvesting, ponds and green roof will all help. What we call ‘paved’ surfaces usually make flooding worse because water has to find the nearest drain. Drains often can’t cope with the volume of rainwater.</a:t>
            </a:r>
          </a:p>
        </p:txBody>
      </p:sp>
      <p:sp>
        <p:nvSpPr>
          <p:cNvPr id="4" name="Slide Number Placeholder 3"/>
          <p:cNvSpPr>
            <a:spLocks noGrp="1"/>
          </p:cNvSpPr>
          <p:nvPr>
            <p:ph type="sldNum" sz="quarter" idx="5"/>
          </p:nvPr>
        </p:nvSpPr>
        <p:spPr/>
        <p:txBody>
          <a:bodyPr/>
          <a:lstStyle/>
          <a:p>
            <a:fld id="{48F9AA37-63BB-4576-891D-76C53E9B7E31}" type="slidenum">
              <a:rPr lang="en-GB" smtClean="0"/>
              <a:t>10</a:t>
            </a:fld>
            <a:endParaRPr lang="en-GB" dirty="0"/>
          </a:p>
        </p:txBody>
      </p:sp>
    </p:spTree>
    <p:extLst>
      <p:ext uri="{BB962C8B-B14F-4D97-AF65-F5344CB8AC3E}">
        <p14:creationId xmlns:p14="http://schemas.microsoft.com/office/powerpoint/2010/main" val="852385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SuDS</a:t>
            </a:r>
            <a:r>
              <a:rPr lang="en-GB" dirty="0"/>
              <a:t> is ‘sustainable drainage’. This is basically a specific type of civil engineer, so there’s quite a lot of training involved. Again though, this area has a significant skills gap. They look at the ground and how it can be made to drain better using natural solutions, to reduce flooding.</a:t>
            </a:r>
          </a:p>
        </p:txBody>
      </p:sp>
      <p:sp>
        <p:nvSpPr>
          <p:cNvPr id="4" name="Slide Number Placeholder 3"/>
          <p:cNvSpPr>
            <a:spLocks noGrp="1"/>
          </p:cNvSpPr>
          <p:nvPr>
            <p:ph type="sldNum" sz="quarter" idx="5"/>
          </p:nvPr>
        </p:nvSpPr>
        <p:spPr/>
        <p:txBody>
          <a:bodyPr/>
          <a:lstStyle/>
          <a:p>
            <a:fld id="{48F9AA37-63BB-4576-891D-76C53E9B7E31}" type="slidenum">
              <a:rPr lang="en-GB" smtClean="0"/>
              <a:t>11</a:t>
            </a:fld>
            <a:endParaRPr lang="en-GB" dirty="0"/>
          </a:p>
        </p:txBody>
      </p:sp>
    </p:spTree>
    <p:extLst>
      <p:ext uri="{BB962C8B-B14F-4D97-AF65-F5344CB8AC3E}">
        <p14:creationId xmlns:p14="http://schemas.microsoft.com/office/powerpoint/2010/main" val="4155571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 one! This time the problem is that the weather’s too nice! We can’t cancel school and send everyone off to </a:t>
            </a:r>
            <a:r>
              <a:rPr lang="en-GB" dirty="0" err="1"/>
              <a:t>silverdale</a:t>
            </a:r>
            <a:r>
              <a:rPr lang="en-GB" dirty="0"/>
              <a:t> park for an ice cream or whatever. School has to continue! How can we cool the school.</a:t>
            </a:r>
          </a:p>
          <a:p>
            <a:endParaRPr lang="en-GB" dirty="0"/>
          </a:p>
          <a:p>
            <a:r>
              <a:rPr lang="en-GB" dirty="0"/>
              <a:t>You know the drill by now – what can you put on the building? It might be getting a bit crowded by now so feel free to remove some of your stuff from the previous tasks.</a:t>
            </a:r>
          </a:p>
          <a:p>
            <a:endParaRPr lang="en-GB" dirty="0"/>
          </a:p>
          <a:p>
            <a:r>
              <a:rPr lang="en-GB" dirty="0"/>
              <a:t>DISCUSSION/DEBRIEF – So shading is the main thing here. The main thing that overheats buildings is when sunlight pounds in through a window – the energy doesn’t leave so easily, even with ventilation. So the best thing to do is to shade the outside. This also reduces energy consumption because if you’ve got air conditioning, you don’t need to use as much. We’ve also got some natural solutions like green walls, green roof and tree planting which help with this sort of stuff.</a:t>
            </a:r>
          </a:p>
        </p:txBody>
      </p:sp>
      <p:sp>
        <p:nvSpPr>
          <p:cNvPr id="4" name="Slide Number Placeholder 3"/>
          <p:cNvSpPr>
            <a:spLocks noGrp="1"/>
          </p:cNvSpPr>
          <p:nvPr>
            <p:ph type="sldNum" sz="quarter" idx="5"/>
          </p:nvPr>
        </p:nvSpPr>
        <p:spPr/>
        <p:txBody>
          <a:bodyPr/>
          <a:lstStyle/>
          <a:p>
            <a:fld id="{48F9AA37-63BB-4576-891D-76C53E9B7E31}" type="slidenum">
              <a:rPr lang="en-GB" smtClean="0"/>
              <a:t>12</a:t>
            </a:fld>
            <a:endParaRPr lang="en-GB" dirty="0"/>
          </a:p>
        </p:txBody>
      </p:sp>
    </p:spTree>
    <p:extLst>
      <p:ext uri="{BB962C8B-B14F-4D97-AF65-F5344CB8AC3E}">
        <p14:creationId xmlns:p14="http://schemas.microsoft.com/office/powerpoint/2010/main" val="3676649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FAD07-213D-4E83-AC86-4AFACDF4A5CC}"/>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GB"/>
          </a:p>
        </p:txBody>
      </p:sp>
      <p:sp>
        <p:nvSpPr>
          <p:cNvPr id="3" name="Subtitle 2">
            <a:extLst>
              <a:ext uri="{FF2B5EF4-FFF2-40B4-BE49-F238E27FC236}">
                <a16:creationId xmlns:a16="http://schemas.microsoft.com/office/drawing/2014/main" id="{4E3A1765-F9CE-448B-BA1C-571650054F9A}"/>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F368AE-7262-4408-BF93-55D9A512DFB6}"/>
              </a:ext>
            </a:extLst>
          </p:cNvPr>
          <p:cNvSpPr>
            <a:spLocks noGrp="1"/>
          </p:cNvSpPr>
          <p:nvPr>
            <p:ph type="dt" sz="half" idx="10"/>
          </p:nvPr>
        </p:nvSpPr>
        <p:spPr/>
        <p:txBody>
          <a:bodyPr/>
          <a:lstStyle/>
          <a:p>
            <a:fld id="{655BCDBD-E2DC-44EF-A953-8E471476367C}" type="datetime1">
              <a:rPr lang="en-GB" smtClean="0"/>
              <a:t>16/04/2026</a:t>
            </a:fld>
            <a:endParaRPr lang="en-GB" dirty="0"/>
          </a:p>
        </p:txBody>
      </p:sp>
      <p:sp>
        <p:nvSpPr>
          <p:cNvPr id="5" name="Footer Placeholder 4">
            <a:extLst>
              <a:ext uri="{FF2B5EF4-FFF2-40B4-BE49-F238E27FC236}">
                <a16:creationId xmlns:a16="http://schemas.microsoft.com/office/drawing/2014/main" id="{CB6A1730-10D7-4A04-8988-D510D6B5E4C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8084D1E-5B01-426C-890F-B9D7728DAD95}"/>
              </a:ext>
            </a:extLst>
          </p:cNvPr>
          <p:cNvSpPr>
            <a:spLocks noGrp="1"/>
          </p:cNvSpPr>
          <p:nvPr>
            <p:ph type="sldNum" sz="quarter" idx="12"/>
          </p:nvPr>
        </p:nvSpPr>
        <p:spPr/>
        <p:txBody>
          <a:bodyPr/>
          <a:lstStyle/>
          <a:p>
            <a:fld id="{1CBB08B3-38D4-40D9-8853-E29D2A311736}" type="slidenum">
              <a:rPr lang="en-GB" smtClean="0"/>
              <a:t>‹#›</a:t>
            </a:fld>
            <a:endParaRPr lang="en-GB" dirty="0"/>
          </a:p>
        </p:txBody>
      </p:sp>
    </p:spTree>
    <p:extLst>
      <p:ext uri="{BB962C8B-B14F-4D97-AF65-F5344CB8AC3E}">
        <p14:creationId xmlns:p14="http://schemas.microsoft.com/office/powerpoint/2010/main" val="3984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CBEC6-100E-4C3C-A71B-EB3A64755A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FAB3DB-B5E5-4BA6-9C85-B302713E9E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5E17A7-4374-4BB7-B394-BDEB539843F2}"/>
              </a:ext>
            </a:extLst>
          </p:cNvPr>
          <p:cNvSpPr>
            <a:spLocks noGrp="1"/>
          </p:cNvSpPr>
          <p:nvPr>
            <p:ph type="dt" sz="half" idx="10"/>
          </p:nvPr>
        </p:nvSpPr>
        <p:spPr/>
        <p:txBody>
          <a:bodyPr/>
          <a:lstStyle/>
          <a:p>
            <a:fld id="{2F0FF309-FB9B-49B4-A0F3-4B1320BD33DE}" type="datetime1">
              <a:rPr lang="en-GB" smtClean="0"/>
              <a:t>16/04/2026</a:t>
            </a:fld>
            <a:endParaRPr lang="en-GB" dirty="0"/>
          </a:p>
        </p:txBody>
      </p:sp>
      <p:sp>
        <p:nvSpPr>
          <p:cNvPr id="5" name="Footer Placeholder 4">
            <a:extLst>
              <a:ext uri="{FF2B5EF4-FFF2-40B4-BE49-F238E27FC236}">
                <a16:creationId xmlns:a16="http://schemas.microsoft.com/office/drawing/2014/main" id="{714BB28D-78C2-4ED3-926D-1B84D3C4BBE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7EF35B-469E-4122-96BC-B0D15FCBC77D}"/>
              </a:ext>
            </a:extLst>
          </p:cNvPr>
          <p:cNvSpPr>
            <a:spLocks noGrp="1"/>
          </p:cNvSpPr>
          <p:nvPr>
            <p:ph type="sldNum" sz="quarter" idx="12"/>
          </p:nvPr>
        </p:nvSpPr>
        <p:spPr/>
        <p:txBody>
          <a:bodyPr/>
          <a:lstStyle/>
          <a:p>
            <a:fld id="{1CBB08B3-38D4-40D9-8853-E29D2A311736}" type="slidenum">
              <a:rPr lang="en-GB" smtClean="0"/>
              <a:t>‹#›</a:t>
            </a:fld>
            <a:endParaRPr lang="en-GB" dirty="0"/>
          </a:p>
        </p:txBody>
      </p:sp>
    </p:spTree>
    <p:extLst>
      <p:ext uri="{BB962C8B-B14F-4D97-AF65-F5344CB8AC3E}">
        <p14:creationId xmlns:p14="http://schemas.microsoft.com/office/powerpoint/2010/main" val="290752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CE506-AB25-41F1-8EA2-79BD37DF2987}"/>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71D1C5-01B2-4EB8-B44A-C18DB6D8910B}"/>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EF121-EA53-418D-BF21-187E89CC2C3C}"/>
              </a:ext>
            </a:extLst>
          </p:cNvPr>
          <p:cNvSpPr>
            <a:spLocks noGrp="1"/>
          </p:cNvSpPr>
          <p:nvPr>
            <p:ph type="dt" sz="half" idx="10"/>
          </p:nvPr>
        </p:nvSpPr>
        <p:spPr/>
        <p:txBody>
          <a:bodyPr/>
          <a:lstStyle/>
          <a:p>
            <a:fld id="{D19F6303-18F3-46DD-801C-CAE8BA9AA554}" type="datetime1">
              <a:rPr lang="en-GB" smtClean="0"/>
              <a:t>16/04/2026</a:t>
            </a:fld>
            <a:endParaRPr lang="en-GB" dirty="0"/>
          </a:p>
        </p:txBody>
      </p:sp>
      <p:sp>
        <p:nvSpPr>
          <p:cNvPr id="5" name="Footer Placeholder 4">
            <a:extLst>
              <a:ext uri="{FF2B5EF4-FFF2-40B4-BE49-F238E27FC236}">
                <a16:creationId xmlns:a16="http://schemas.microsoft.com/office/drawing/2014/main" id="{1631B589-9C6C-491E-9E83-B71EFF43020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A7DEB5D-3C37-467D-A7FD-80D5BBA9CD8B}"/>
              </a:ext>
            </a:extLst>
          </p:cNvPr>
          <p:cNvSpPr>
            <a:spLocks noGrp="1"/>
          </p:cNvSpPr>
          <p:nvPr>
            <p:ph type="sldNum" sz="quarter" idx="12"/>
          </p:nvPr>
        </p:nvSpPr>
        <p:spPr/>
        <p:txBody>
          <a:bodyPr/>
          <a:lstStyle/>
          <a:p>
            <a:fld id="{1CBB08B3-38D4-40D9-8853-E29D2A311736}" type="slidenum">
              <a:rPr lang="en-GB" smtClean="0"/>
              <a:t>‹#›</a:t>
            </a:fld>
            <a:endParaRPr lang="en-GB" dirty="0"/>
          </a:p>
        </p:txBody>
      </p:sp>
    </p:spTree>
    <p:extLst>
      <p:ext uri="{BB962C8B-B14F-4D97-AF65-F5344CB8AC3E}">
        <p14:creationId xmlns:p14="http://schemas.microsoft.com/office/powerpoint/2010/main" val="395917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FF858-D373-4ECF-852A-5B75670DDD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2E61CD-C29A-49B6-A703-8A6017DAF2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133748-4721-4EA9-964C-E7DE94BC91F2}"/>
              </a:ext>
            </a:extLst>
          </p:cNvPr>
          <p:cNvSpPr>
            <a:spLocks noGrp="1"/>
          </p:cNvSpPr>
          <p:nvPr>
            <p:ph type="dt" sz="half" idx="10"/>
          </p:nvPr>
        </p:nvSpPr>
        <p:spPr/>
        <p:txBody>
          <a:bodyPr/>
          <a:lstStyle/>
          <a:p>
            <a:fld id="{43449A92-07C5-439E-8738-458583A8A19B}" type="datetime1">
              <a:rPr lang="en-GB" smtClean="0"/>
              <a:t>16/04/2026</a:t>
            </a:fld>
            <a:endParaRPr lang="en-GB" dirty="0"/>
          </a:p>
        </p:txBody>
      </p:sp>
      <p:sp>
        <p:nvSpPr>
          <p:cNvPr id="5" name="Footer Placeholder 4">
            <a:extLst>
              <a:ext uri="{FF2B5EF4-FFF2-40B4-BE49-F238E27FC236}">
                <a16:creationId xmlns:a16="http://schemas.microsoft.com/office/drawing/2014/main" id="{C474389A-54DA-4FA3-92E1-4A244265104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805E026-9C49-4193-9458-9DDA0CC0D19B}"/>
              </a:ext>
            </a:extLst>
          </p:cNvPr>
          <p:cNvSpPr>
            <a:spLocks noGrp="1"/>
          </p:cNvSpPr>
          <p:nvPr>
            <p:ph type="sldNum" sz="quarter" idx="12"/>
          </p:nvPr>
        </p:nvSpPr>
        <p:spPr/>
        <p:txBody>
          <a:bodyPr/>
          <a:lstStyle/>
          <a:p>
            <a:fld id="{9D2D8467-9139-4D3C-BDC9-C127E4A877F2}" type="slidenum">
              <a:rPr lang="en-GB" smtClean="0"/>
              <a:t>‹#›</a:t>
            </a:fld>
            <a:endParaRPr lang="en-GB" dirty="0"/>
          </a:p>
        </p:txBody>
      </p:sp>
    </p:spTree>
    <p:extLst>
      <p:ext uri="{BB962C8B-B14F-4D97-AF65-F5344CB8AC3E}">
        <p14:creationId xmlns:p14="http://schemas.microsoft.com/office/powerpoint/2010/main" val="23135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EB60-5E38-49AF-9882-B7541D2DBB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275F78-01D5-4F57-A081-F559263292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4070BB-320D-49C2-B7F3-658F71C577CF}"/>
              </a:ext>
            </a:extLst>
          </p:cNvPr>
          <p:cNvSpPr>
            <a:spLocks noGrp="1"/>
          </p:cNvSpPr>
          <p:nvPr>
            <p:ph type="dt" sz="half" idx="10"/>
          </p:nvPr>
        </p:nvSpPr>
        <p:spPr/>
        <p:txBody>
          <a:bodyPr/>
          <a:lstStyle/>
          <a:p>
            <a:fld id="{9430851A-730B-4BBA-91D8-11C8F33D8968}" type="datetime1">
              <a:rPr lang="en-GB" smtClean="0"/>
              <a:t>16/04/2026</a:t>
            </a:fld>
            <a:endParaRPr lang="en-GB" dirty="0"/>
          </a:p>
        </p:txBody>
      </p:sp>
      <p:sp>
        <p:nvSpPr>
          <p:cNvPr id="5" name="Footer Placeholder 4">
            <a:extLst>
              <a:ext uri="{FF2B5EF4-FFF2-40B4-BE49-F238E27FC236}">
                <a16:creationId xmlns:a16="http://schemas.microsoft.com/office/drawing/2014/main" id="{9DF03844-5F6D-46A0-9699-9597011D18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06D33DD-5DDB-484F-88AD-90E99792E8A8}"/>
              </a:ext>
            </a:extLst>
          </p:cNvPr>
          <p:cNvSpPr>
            <a:spLocks noGrp="1"/>
          </p:cNvSpPr>
          <p:nvPr>
            <p:ph type="sldNum" sz="quarter" idx="12"/>
          </p:nvPr>
        </p:nvSpPr>
        <p:spPr/>
        <p:txBody>
          <a:bodyPr/>
          <a:lstStyle/>
          <a:p>
            <a:fld id="{9D2D8467-9139-4D3C-BDC9-C127E4A877F2}" type="slidenum">
              <a:rPr lang="en-GB" smtClean="0"/>
              <a:t>‹#›</a:t>
            </a:fld>
            <a:endParaRPr lang="en-GB" dirty="0"/>
          </a:p>
        </p:txBody>
      </p:sp>
      <p:cxnSp>
        <p:nvCxnSpPr>
          <p:cNvPr id="7" name="Straight Connector 6">
            <a:extLst>
              <a:ext uri="{FF2B5EF4-FFF2-40B4-BE49-F238E27FC236}">
                <a16:creationId xmlns:a16="http://schemas.microsoft.com/office/drawing/2014/main" id="{11878058-1F30-420E-8241-82FA1052E021}"/>
              </a:ext>
            </a:extLst>
          </p:cNvPr>
          <p:cNvCxnSpPr/>
          <p:nvPr userDrawn="1"/>
        </p:nvCxnSpPr>
        <p:spPr>
          <a:xfrm>
            <a:off x="0" y="1690692"/>
            <a:ext cx="1219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85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C467-F31E-4547-87A3-8D69E3DF65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987B51-EA7A-41DD-A73B-83C287A036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ECEAF7-9E36-41A1-9910-A06757080409}"/>
              </a:ext>
            </a:extLst>
          </p:cNvPr>
          <p:cNvSpPr>
            <a:spLocks noGrp="1"/>
          </p:cNvSpPr>
          <p:nvPr>
            <p:ph type="dt" sz="half" idx="10"/>
          </p:nvPr>
        </p:nvSpPr>
        <p:spPr/>
        <p:txBody>
          <a:bodyPr/>
          <a:lstStyle/>
          <a:p>
            <a:fld id="{21D764E3-71F0-4C1D-AA1C-998705C443AB}" type="datetime1">
              <a:rPr lang="en-GB" smtClean="0"/>
              <a:t>16/04/2026</a:t>
            </a:fld>
            <a:endParaRPr lang="en-GB" dirty="0"/>
          </a:p>
        </p:txBody>
      </p:sp>
      <p:sp>
        <p:nvSpPr>
          <p:cNvPr id="5" name="Footer Placeholder 4">
            <a:extLst>
              <a:ext uri="{FF2B5EF4-FFF2-40B4-BE49-F238E27FC236}">
                <a16:creationId xmlns:a16="http://schemas.microsoft.com/office/drawing/2014/main" id="{1D7470B9-102E-4967-BE0C-5107D1E3263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C45F814-D580-49AC-A07C-405A16B8F51E}"/>
              </a:ext>
            </a:extLst>
          </p:cNvPr>
          <p:cNvSpPr>
            <a:spLocks noGrp="1"/>
          </p:cNvSpPr>
          <p:nvPr>
            <p:ph type="sldNum" sz="quarter" idx="12"/>
          </p:nvPr>
        </p:nvSpPr>
        <p:spPr/>
        <p:txBody>
          <a:bodyPr/>
          <a:lstStyle/>
          <a:p>
            <a:fld id="{9D2D8467-9139-4D3C-BDC9-C127E4A877F2}" type="slidenum">
              <a:rPr lang="en-GB" smtClean="0"/>
              <a:t>‹#›</a:t>
            </a:fld>
            <a:endParaRPr lang="en-GB" dirty="0"/>
          </a:p>
        </p:txBody>
      </p:sp>
    </p:spTree>
    <p:extLst>
      <p:ext uri="{BB962C8B-B14F-4D97-AF65-F5344CB8AC3E}">
        <p14:creationId xmlns:p14="http://schemas.microsoft.com/office/powerpoint/2010/main" val="95989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A803-D42A-4DD9-A880-4F39D80E61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5CC86C-8EEC-4B1B-A385-984B1643B5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1A70FC-925D-48CF-B01A-35CBEFF9FE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B371C61-E816-45F6-9A7A-4203D03D5203}"/>
              </a:ext>
            </a:extLst>
          </p:cNvPr>
          <p:cNvSpPr>
            <a:spLocks noGrp="1"/>
          </p:cNvSpPr>
          <p:nvPr>
            <p:ph type="dt" sz="half" idx="10"/>
          </p:nvPr>
        </p:nvSpPr>
        <p:spPr/>
        <p:txBody>
          <a:bodyPr/>
          <a:lstStyle/>
          <a:p>
            <a:fld id="{95602E16-40E2-4B19-8152-0FFAF54F0D81}" type="datetime1">
              <a:rPr lang="en-GB" smtClean="0"/>
              <a:t>16/04/2026</a:t>
            </a:fld>
            <a:endParaRPr lang="en-GB" dirty="0"/>
          </a:p>
        </p:txBody>
      </p:sp>
      <p:sp>
        <p:nvSpPr>
          <p:cNvPr id="6" name="Footer Placeholder 5">
            <a:extLst>
              <a:ext uri="{FF2B5EF4-FFF2-40B4-BE49-F238E27FC236}">
                <a16:creationId xmlns:a16="http://schemas.microsoft.com/office/drawing/2014/main" id="{68C37A9B-859F-4CB7-A8F4-D8EE88136FC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73FB642-CCB0-4A95-8C9E-515CD328A726}"/>
              </a:ext>
            </a:extLst>
          </p:cNvPr>
          <p:cNvSpPr>
            <a:spLocks noGrp="1"/>
          </p:cNvSpPr>
          <p:nvPr>
            <p:ph type="sldNum" sz="quarter" idx="12"/>
          </p:nvPr>
        </p:nvSpPr>
        <p:spPr/>
        <p:txBody>
          <a:bodyPr/>
          <a:lstStyle/>
          <a:p>
            <a:fld id="{9D2D8467-9139-4D3C-BDC9-C127E4A877F2}" type="slidenum">
              <a:rPr lang="en-GB" smtClean="0"/>
              <a:t>‹#›</a:t>
            </a:fld>
            <a:endParaRPr lang="en-GB" dirty="0"/>
          </a:p>
        </p:txBody>
      </p:sp>
    </p:spTree>
    <p:extLst>
      <p:ext uri="{BB962C8B-B14F-4D97-AF65-F5344CB8AC3E}">
        <p14:creationId xmlns:p14="http://schemas.microsoft.com/office/powerpoint/2010/main" val="114088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A950-6E69-4905-94D5-3CCE77DA6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82D57-16C5-4596-9F56-D7DAF4D82F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52C48C-67F4-409B-93CB-0D0979727A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5CA13C-B220-4B6C-9057-0B7EE11FD3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500A98-B46B-45E0-84B1-5402EDF7F2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8CA266-35B4-477C-978F-BAE6B277524A}"/>
              </a:ext>
            </a:extLst>
          </p:cNvPr>
          <p:cNvSpPr>
            <a:spLocks noGrp="1"/>
          </p:cNvSpPr>
          <p:nvPr>
            <p:ph type="dt" sz="half" idx="10"/>
          </p:nvPr>
        </p:nvSpPr>
        <p:spPr/>
        <p:txBody>
          <a:bodyPr/>
          <a:lstStyle/>
          <a:p>
            <a:fld id="{430046DE-481F-47F7-9EF2-8633FF69D022}" type="datetime1">
              <a:rPr lang="en-GB" smtClean="0"/>
              <a:t>16/04/2026</a:t>
            </a:fld>
            <a:endParaRPr lang="en-GB" dirty="0"/>
          </a:p>
        </p:txBody>
      </p:sp>
      <p:sp>
        <p:nvSpPr>
          <p:cNvPr id="8" name="Footer Placeholder 7">
            <a:extLst>
              <a:ext uri="{FF2B5EF4-FFF2-40B4-BE49-F238E27FC236}">
                <a16:creationId xmlns:a16="http://schemas.microsoft.com/office/drawing/2014/main" id="{951D0E42-5994-4A20-8099-5A3CAD561D2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18CAE9E-C0D8-4199-A2E8-362BB660894C}"/>
              </a:ext>
            </a:extLst>
          </p:cNvPr>
          <p:cNvSpPr>
            <a:spLocks noGrp="1"/>
          </p:cNvSpPr>
          <p:nvPr>
            <p:ph type="sldNum" sz="quarter" idx="12"/>
          </p:nvPr>
        </p:nvSpPr>
        <p:spPr/>
        <p:txBody>
          <a:bodyPr/>
          <a:lstStyle/>
          <a:p>
            <a:fld id="{9D2D8467-9139-4D3C-BDC9-C127E4A877F2}" type="slidenum">
              <a:rPr lang="en-GB" smtClean="0"/>
              <a:t>‹#›</a:t>
            </a:fld>
            <a:endParaRPr lang="en-GB" dirty="0"/>
          </a:p>
        </p:txBody>
      </p:sp>
    </p:spTree>
    <p:extLst>
      <p:ext uri="{BB962C8B-B14F-4D97-AF65-F5344CB8AC3E}">
        <p14:creationId xmlns:p14="http://schemas.microsoft.com/office/powerpoint/2010/main" val="298982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1A0-E182-4E42-84E9-66FD9D6332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A139B7-6977-46FA-B7E5-5625A9AC7EA9}"/>
              </a:ext>
            </a:extLst>
          </p:cNvPr>
          <p:cNvSpPr>
            <a:spLocks noGrp="1"/>
          </p:cNvSpPr>
          <p:nvPr>
            <p:ph type="dt" sz="half" idx="10"/>
          </p:nvPr>
        </p:nvSpPr>
        <p:spPr/>
        <p:txBody>
          <a:bodyPr/>
          <a:lstStyle/>
          <a:p>
            <a:fld id="{86853057-FF64-4C25-8669-1D837886108A}" type="datetime1">
              <a:rPr lang="en-GB" smtClean="0"/>
              <a:t>16/04/2026</a:t>
            </a:fld>
            <a:endParaRPr lang="en-GB" dirty="0"/>
          </a:p>
        </p:txBody>
      </p:sp>
      <p:sp>
        <p:nvSpPr>
          <p:cNvPr id="4" name="Footer Placeholder 3">
            <a:extLst>
              <a:ext uri="{FF2B5EF4-FFF2-40B4-BE49-F238E27FC236}">
                <a16:creationId xmlns:a16="http://schemas.microsoft.com/office/drawing/2014/main" id="{5994BAA7-C0FC-4B7C-A63A-F33B13EEB46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C8AEF6D-7CF0-481C-9ECB-8ECC3D5B0894}"/>
              </a:ext>
            </a:extLst>
          </p:cNvPr>
          <p:cNvSpPr>
            <a:spLocks noGrp="1"/>
          </p:cNvSpPr>
          <p:nvPr>
            <p:ph type="sldNum" sz="quarter" idx="12"/>
          </p:nvPr>
        </p:nvSpPr>
        <p:spPr/>
        <p:txBody>
          <a:bodyPr/>
          <a:lstStyle/>
          <a:p>
            <a:fld id="{9D2D8467-9139-4D3C-BDC9-C127E4A877F2}" type="slidenum">
              <a:rPr lang="en-GB" smtClean="0"/>
              <a:t>‹#›</a:t>
            </a:fld>
            <a:endParaRPr lang="en-GB" dirty="0"/>
          </a:p>
        </p:txBody>
      </p:sp>
    </p:spTree>
    <p:extLst>
      <p:ext uri="{BB962C8B-B14F-4D97-AF65-F5344CB8AC3E}">
        <p14:creationId xmlns:p14="http://schemas.microsoft.com/office/powerpoint/2010/main" val="32916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6F16E6-B184-4AE5-95AC-2FE204D159EE}"/>
              </a:ext>
            </a:extLst>
          </p:cNvPr>
          <p:cNvSpPr>
            <a:spLocks noGrp="1"/>
          </p:cNvSpPr>
          <p:nvPr>
            <p:ph type="dt" sz="half" idx="10"/>
          </p:nvPr>
        </p:nvSpPr>
        <p:spPr/>
        <p:txBody>
          <a:bodyPr/>
          <a:lstStyle/>
          <a:p>
            <a:fld id="{AD2BD51F-EBE9-4F45-8F86-95CA4E73A5BA}" type="datetime1">
              <a:rPr lang="en-GB" smtClean="0"/>
              <a:t>16/04/2026</a:t>
            </a:fld>
            <a:endParaRPr lang="en-GB" dirty="0"/>
          </a:p>
        </p:txBody>
      </p:sp>
      <p:sp>
        <p:nvSpPr>
          <p:cNvPr id="3" name="Footer Placeholder 2">
            <a:extLst>
              <a:ext uri="{FF2B5EF4-FFF2-40B4-BE49-F238E27FC236}">
                <a16:creationId xmlns:a16="http://schemas.microsoft.com/office/drawing/2014/main" id="{9A692136-9FF6-43C9-B9C3-5A1F33170AD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00E84FB-D2DB-40C3-A942-8A1C856EBA9F}"/>
              </a:ext>
            </a:extLst>
          </p:cNvPr>
          <p:cNvSpPr>
            <a:spLocks noGrp="1"/>
          </p:cNvSpPr>
          <p:nvPr>
            <p:ph type="sldNum" sz="quarter" idx="12"/>
          </p:nvPr>
        </p:nvSpPr>
        <p:spPr/>
        <p:txBody>
          <a:bodyPr/>
          <a:lstStyle/>
          <a:p>
            <a:fld id="{9D2D8467-9139-4D3C-BDC9-C127E4A877F2}" type="slidenum">
              <a:rPr lang="en-GB" smtClean="0"/>
              <a:t>‹#›</a:t>
            </a:fld>
            <a:endParaRPr lang="en-GB" dirty="0"/>
          </a:p>
        </p:txBody>
      </p:sp>
    </p:spTree>
    <p:extLst>
      <p:ext uri="{BB962C8B-B14F-4D97-AF65-F5344CB8AC3E}">
        <p14:creationId xmlns:p14="http://schemas.microsoft.com/office/powerpoint/2010/main" val="355765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62D1F-731E-4589-B683-082D96506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065098-9306-4204-929B-4CE09CC818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990B4A-0346-42CB-BB3E-0296EC7100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6EBD24-982B-42E2-9BE2-06BFC0C5D313}"/>
              </a:ext>
            </a:extLst>
          </p:cNvPr>
          <p:cNvSpPr>
            <a:spLocks noGrp="1"/>
          </p:cNvSpPr>
          <p:nvPr>
            <p:ph type="dt" sz="half" idx="10"/>
          </p:nvPr>
        </p:nvSpPr>
        <p:spPr/>
        <p:txBody>
          <a:bodyPr/>
          <a:lstStyle/>
          <a:p>
            <a:fld id="{44F9AE97-26D4-4C5E-AD5E-F661EF292D59}" type="datetime1">
              <a:rPr lang="en-GB" smtClean="0"/>
              <a:t>16/04/2026</a:t>
            </a:fld>
            <a:endParaRPr lang="en-GB" dirty="0"/>
          </a:p>
        </p:txBody>
      </p:sp>
      <p:sp>
        <p:nvSpPr>
          <p:cNvPr id="6" name="Footer Placeholder 5">
            <a:extLst>
              <a:ext uri="{FF2B5EF4-FFF2-40B4-BE49-F238E27FC236}">
                <a16:creationId xmlns:a16="http://schemas.microsoft.com/office/drawing/2014/main" id="{AEEAB439-2581-48B9-A8BC-BB5ACD6E6EB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A3525E0-75D5-4C5F-9CB7-9CA15ABBCFDA}"/>
              </a:ext>
            </a:extLst>
          </p:cNvPr>
          <p:cNvSpPr>
            <a:spLocks noGrp="1"/>
          </p:cNvSpPr>
          <p:nvPr>
            <p:ph type="sldNum" sz="quarter" idx="12"/>
          </p:nvPr>
        </p:nvSpPr>
        <p:spPr/>
        <p:txBody>
          <a:bodyPr/>
          <a:lstStyle/>
          <a:p>
            <a:fld id="{9D2D8467-9139-4D3C-BDC9-C127E4A877F2}" type="slidenum">
              <a:rPr lang="en-GB" smtClean="0"/>
              <a:t>‹#›</a:t>
            </a:fld>
            <a:endParaRPr lang="en-GB" dirty="0"/>
          </a:p>
        </p:txBody>
      </p:sp>
    </p:spTree>
    <p:extLst>
      <p:ext uri="{BB962C8B-B14F-4D97-AF65-F5344CB8AC3E}">
        <p14:creationId xmlns:p14="http://schemas.microsoft.com/office/powerpoint/2010/main" val="233458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0DBF-4582-49F5-B80A-D40AB8796BB0}"/>
              </a:ext>
            </a:extLst>
          </p:cNvPr>
          <p:cNvSpPr>
            <a:spLocks noGrp="1"/>
          </p:cNvSpPr>
          <p:nvPr>
            <p:ph type="title"/>
          </p:nvPr>
        </p:nvSpPr>
        <p:spPr/>
        <p:txBody>
          <a:bodyPr/>
          <a:lstStyle>
            <a:lvl1pPr>
              <a:defRPr b="1">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49A24D-99BF-4BFD-8C99-2D5A4FE4B192}"/>
              </a:ext>
            </a:extLst>
          </p:cNvPr>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27547-A526-4C8F-A0D3-983EEAB1E108}"/>
              </a:ext>
            </a:extLst>
          </p:cNvPr>
          <p:cNvSpPr>
            <a:spLocks noGrp="1"/>
          </p:cNvSpPr>
          <p:nvPr>
            <p:ph type="dt" sz="half" idx="10"/>
          </p:nvPr>
        </p:nvSpPr>
        <p:spPr/>
        <p:txBody>
          <a:bodyPr/>
          <a:lstStyle/>
          <a:p>
            <a:fld id="{A5FDF81E-BBDB-467C-9559-B94B4F6AC077}" type="datetime1">
              <a:rPr lang="en-GB" smtClean="0"/>
              <a:t>16/04/2026</a:t>
            </a:fld>
            <a:endParaRPr lang="en-GB" dirty="0"/>
          </a:p>
        </p:txBody>
      </p:sp>
      <p:sp>
        <p:nvSpPr>
          <p:cNvPr id="5" name="Footer Placeholder 4">
            <a:extLst>
              <a:ext uri="{FF2B5EF4-FFF2-40B4-BE49-F238E27FC236}">
                <a16:creationId xmlns:a16="http://schemas.microsoft.com/office/drawing/2014/main" id="{F83063C4-EA66-40EB-BF3F-6363320DD76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E5883D6-0E3C-4826-BCB7-BA32E332D8CD}"/>
              </a:ext>
            </a:extLst>
          </p:cNvPr>
          <p:cNvSpPr>
            <a:spLocks noGrp="1"/>
          </p:cNvSpPr>
          <p:nvPr>
            <p:ph type="sldNum" sz="quarter" idx="12"/>
          </p:nvPr>
        </p:nvSpPr>
        <p:spPr/>
        <p:txBody>
          <a:bodyPr/>
          <a:lstStyle/>
          <a:p>
            <a:fld id="{1CBB08B3-38D4-40D9-8853-E29D2A311736}" type="slidenum">
              <a:rPr lang="en-GB" smtClean="0"/>
              <a:t>‹#›</a:t>
            </a:fld>
            <a:endParaRPr lang="en-GB" dirty="0"/>
          </a:p>
        </p:txBody>
      </p:sp>
      <p:cxnSp>
        <p:nvCxnSpPr>
          <p:cNvPr id="11" name="Straight Connector 10">
            <a:extLst>
              <a:ext uri="{FF2B5EF4-FFF2-40B4-BE49-F238E27FC236}">
                <a16:creationId xmlns:a16="http://schemas.microsoft.com/office/drawing/2014/main" id="{E3F97CA8-BB3F-41AD-B66C-0EF21711879D}"/>
              </a:ext>
            </a:extLst>
          </p:cNvPr>
          <p:cNvCxnSpPr/>
          <p:nvPr userDrawn="1"/>
        </p:nvCxnSpPr>
        <p:spPr>
          <a:xfrm>
            <a:off x="0" y="1690692"/>
            <a:ext cx="12192000" cy="0"/>
          </a:xfrm>
          <a:prstGeom prst="line">
            <a:avLst/>
          </a:prstGeom>
          <a:ln w="31750">
            <a:solidFill>
              <a:srgbClr val="2C2E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39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172F8-EBE0-411E-BBB4-CEE0F9F4B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A4D053-5220-4A26-93DB-AEAF162F97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96AF8713-F6D9-4F48-854C-21229C487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91209-0927-4D72-8F0D-CDCECAD5B71C}"/>
              </a:ext>
            </a:extLst>
          </p:cNvPr>
          <p:cNvSpPr>
            <a:spLocks noGrp="1"/>
          </p:cNvSpPr>
          <p:nvPr>
            <p:ph type="dt" sz="half" idx="10"/>
          </p:nvPr>
        </p:nvSpPr>
        <p:spPr/>
        <p:txBody>
          <a:bodyPr/>
          <a:lstStyle/>
          <a:p>
            <a:fld id="{3D3AEF95-CD4D-4EE4-8774-3DC6CEAA176D}" type="datetime1">
              <a:rPr lang="en-GB" smtClean="0"/>
              <a:t>16/04/2026</a:t>
            </a:fld>
            <a:endParaRPr lang="en-GB" dirty="0"/>
          </a:p>
        </p:txBody>
      </p:sp>
      <p:sp>
        <p:nvSpPr>
          <p:cNvPr id="6" name="Footer Placeholder 5">
            <a:extLst>
              <a:ext uri="{FF2B5EF4-FFF2-40B4-BE49-F238E27FC236}">
                <a16:creationId xmlns:a16="http://schemas.microsoft.com/office/drawing/2014/main" id="{45585602-DE49-4010-94A4-FAD8EF030D9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26401AD-90F2-4484-B890-82000974C9B3}"/>
              </a:ext>
            </a:extLst>
          </p:cNvPr>
          <p:cNvSpPr>
            <a:spLocks noGrp="1"/>
          </p:cNvSpPr>
          <p:nvPr>
            <p:ph type="sldNum" sz="quarter" idx="12"/>
          </p:nvPr>
        </p:nvSpPr>
        <p:spPr/>
        <p:txBody>
          <a:bodyPr/>
          <a:lstStyle/>
          <a:p>
            <a:fld id="{9D2D8467-9139-4D3C-BDC9-C127E4A877F2}" type="slidenum">
              <a:rPr lang="en-GB" smtClean="0"/>
              <a:t>‹#›</a:t>
            </a:fld>
            <a:endParaRPr lang="en-GB" dirty="0"/>
          </a:p>
        </p:txBody>
      </p:sp>
    </p:spTree>
    <p:extLst>
      <p:ext uri="{BB962C8B-B14F-4D97-AF65-F5344CB8AC3E}">
        <p14:creationId xmlns:p14="http://schemas.microsoft.com/office/powerpoint/2010/main" val="311911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FD433-EF67-4103-A49B-278C26F104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C95090-0D84-4418-9DF0-6D79D406A0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21A83E-E908-43A4-9978-209801E1BE0E}"/>
              </a:ext>
            </a:extLst>
          </p:cNvPr>
          <p:cNvSpPr>
            <a:spLocks noGrp="1"/>
          </p:cNvSpPr>
          <p:nvPr>
            <p:ph type="dt" sz="half" idx="10"/>
          </p:nvPr>
        </p:nvSpPr>
        <p:spPr/>
        <p:txBody>
          <a:bodyPr/>
          <a:lstStyle/>
          <a:p>
            <a:fld id="{8FA90E62-5D17-4342-84A8-11593CEAFD91}" type="datetime1">
              <a:rPr lang="en-GB" smtClean="0"/>
              <a:t>16/04/2026</a:t>
            </a:fld>
            <a:endParaRPr lang="en-GB" dirty="0"/>
          </a:p>
        </p:txBody>
      </p:sp>
      <p:sp>
        <p:nvSpPr>
          <p:cNvPr id="5" name="Footer Placeholder 4">
            <a:extLst>
              <a:ext uri="{FF2B5EF4-FFF2-40B4-BE49-F238E27FC236}">
                <a16:creationId xmlns:a16="http://schemas.microsoft.com/office/drawing/2014/main" id="{3AB39C79-6BED-49AB-AC39-27EE34220D5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B8F46A-2F0A-4E43-9956-7752C2CAB1F3}"/>
              </a:ext>
            </a:extLst>
          </p:cNvPr>
          <p:cNvSpPr>
            <a:spLocks noGrp="1"/>
          </p:cNvSpPr>
          <p:nvPr>
            <p:ph type="sldNum" sz="quarter" idx="12"/>
          </p:nvPr>
        </p:nvSpPr>
        <p:spPr/>
        <p:txBody>
          <a:bodyPr/>
          <a:lstStyle/>
          <a:p>
            <a:fld id="{9D2D8467-9139-4D3C-BDC9-C127E4A877F2}" type="slidenum">
              <a:rPr lang="en-GB" smtClean="0"/>
              <a:t>‹#›</a:t>
            </a:fld>
            <a:endParaRPr lang="en-GB" dirty="0"/>
          </a:p>
        </p:txBody>
      </p:sp>
    </p:spTree>
    <p:extLst>
      <p:ext uri="{BB962C8B-B14F-4D97-AF65-F5344CB8AC3E}">
        <p14:creationId xmlns:p14="http://schemas.microsoft.com/office/powerpoint/2010/main" val="223814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F4FE30-93B8-498E-9AC6-A59E260303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076166-597C-4A38-97FE-43B5EDB18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1CAB8D-AEB0-4FB1-A659-012CF38797B2}"/>
              </a:ext>
            </a:extLst>
          </p:cNvPr>
          <p:cNvSpPr>
            <a:spLocks noGrp="1"/>
          </p:cNvSpPr>
          <p:nvPr>
            <p:ph type="dt" sz="half" idx="10"/>
          </p:nvPr>
        </p:nvSpPr>
        <p:spPr/>
        <p:txBody>
          <a:bodyPr/>
          <a:lstStyle/>
          <a:p>
            <a:fld id="{34D94A98-1041-477D-9F71-1AC9B86D32D5}" type="datetime1">
              <a:rPr lang="en-GB" smtClean="0"/>
              <a:t>16/04/2026</a:t>
            </a:fld>
            <a:endParaRPr lang="en-GB" dirty="0"/>
          </a:p>
        </p:txBody>
      </p:sp>
      <p:sp>
        <p:nvSpPr>
          <p:cNvPr id="5" name="Footer Placeholder 4">
            <a:extLst>
              <a:ext uri="{FF2B5EF4-FFF2-40B4-BE49-F238E27FC236}">
                <a16:creationId xmlns:a16="http://schemas.microsoft.com/office/drawing/2014/main" id="{0FE93115-FC75-4B59-B120-7039D424F2E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523D1D7-AA73-4221-9C33-A619E88CF880}"/>
              </a:ext>
            </a:extLst>
          </p:cNvPr>
          <p:cNvSpPr>
            <a:spLocks noGrp="1"/>
          </p:cNvSpPr>
          <p:nvPr>
            <p:ph type="sldNum" sz="quarter" idx="12"/>
          </p:nvPr>
        </p:nvSpPr>
        <p:spPr/>
        <p:txBody>
          <a:bodyPr/>
          <a:lstStyle/>
          <a:p>
            <a:fld id="{9D2D8467-9139-4D3C-BDC9-C127E4A877F2}" type="slidenum">
              <a:rPr lang="en-GB" smtClean="0"/>
              <a:t>‹#›</a:t>
            </a:fld>
            <a:endParaRPr lang="en-GB" dirty="0"/>
          </a:p>
        </p:txBody>
      </p:sp>
    </p:spTree>
    <p:extLst>
      <p:ext uri="{BB962C8B-B14F-4D97-AF65-F5344CB8AC3E}">
        <p14:creationId xmlns:p14="http://schemas.microsoft.com/office/powerpoint/2010/main" val="404311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9554-46C7-4A0C-8F48-9529597AC160}"/>
              </a:ext>
            </a:extLst>
          </p:cNvPr>
          <p:cNvSpPr>
            <a:spLocks noGrp="1"/>
          </p:cNvSpPr>
          <p:nvPr>
            <p:ph type="title"/>
          </p:nvPr>
        </p:nvSpPr>
        <p:spPr>
          <a:xfrm>
            <a:off x="831851" y="1709742"/>
            <a:ext cx="10515600" cy="2852737"/>
          </a:xfrm>
        </p:spPr>
        <p:txBody>
          <a:bodyPr anchor="b"/>
          <a:lstStyle>
            <a:lvl1pPr>
              <a:defRPr sz="6000" b="1"/>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447A1A-8DE8-41CC-81D1-8E2439F29EDC}"/>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DBD39C-0370-4AFE-AFFC-E776E29699F7}"/>
              </a:ext>
            </a:extLst>
          </p:cNvPr>
          <p:cNvSpPr>
            <a:spLocks noGrp="1"/>
          </p:cNvSpPr>
          <p:nvPr>
            <p:ph type="dt" sz="half" idx="10"/>
          </p:nvPr>
        </p:nvSpPr>
        <p:spPr/>
        <p:txBody>
          <a:bodyPr/>
          <a:lstStyle/>
          <a:p>
            <a:fld id="{7ED4F9EA-A41A-4CA9-A1A6-9B2D0E1C344A}" type="datetime1">
              <a:rPr lang="en-GB" smtClean="0"/>
              <a:t>16/04/2026</a:t>
            </a:fld>
            <a:endParaRPr lang="en-GB" dirty="0"/>
          </a:p>
        </p:txBody>
      </p:sp>
      <p:sp>
        <p:nvSpPr>
          <p:cNvPr id="5" name="Footer Placeholder 4">
            <a:extLst>
              <a:ext uri="{FF2B5EF4-FFF2-40B4-BE49-F238E27FC236}">
                <a16:creationId xmlns:a16="http://schemas.microsoft.com/office/drawing/2014/main" id="{A338E7F8-5402-4DEE-B446-5D4769E3D3A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CB988B5-E59C-49A7-A56D-7EDA231FDDF3}"/>
              </a:ext>
            </a:extLst>
          </p:cNvPr>
          <p:cNvSpPr>
            <a:spLocks noGrp="1"/>
          </p:cNvSpPr>
          <p:nvPr>
            <p:ph type="sldNum" sz="quarter" idx="12"/>
          </p:nvPr>
        </p:nvSpPr>
        <p:spPr/>
        <p:txBody>
          <a:bodyPr/>
          <a:lstStyle/>
          <a:p>
            <a:fld id="{1CBB08B3-38D4-40D9-8853-E29D2A311736}" type="slidenum">
              <a:rPr lang="en-GB" smtClean="0"/>
              <a:t>‹#›</a:t>
            </a:fld>
            <a:endParaRPr lang="en-GB" dirty="0"/>
          </a:p>
        </p:txBody>
      </p:sp>
    </p:spTree>
    <p:extLst>
      <p:ext uri="{BB962C8B-B14F-4D97-AF65-F5344CB8AC3E}">
        <p14:creationId xmlns:p14="http://schemas.microsoft.com/office/powerpoint/2010/main" val="306117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9D22-BB74-44E5-9D01-D437F72557B6}"/>
              </a:ext>
            </a:extLst>
          </p:cNvPr>
          <p:cNvSpPr>
            <a:spLocks noGrp="1"/>
          </p:cNvSpPr>
          <p:nvPr>
            <p:ph type="title"/>
          </p:nvPr>
        </p:nvSpPr>
        <p:spPr/>
        <p:txBody>
          <a:bodyPr/>
          <a:lstStyle>
            <a:lvl1pPr>
              <a:defRPr b="1"/>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1C64AB-AA7B-41A4-9212-8AB613572F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E28CC0F-C539-421B-B535-4874C014D5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76FCF2-1C2A-48FE-96EA-F50E55665B78}"/>
              </a:ext>
            </a:extLst>
          </p:cNvPr>
          <p:cNvSpPr>
            <a:spLocks noGrp="1"/>
          </p:cNvSpPr>
          <p:nvPr>
            <p:ph type="dt" sz="half" idx="10"/>
          </p:nvPr>
        </p:nvSpPr>
        <p:spPr/>
        <p:txBody>
          <a:bodyPr/>
          <a:lstStyle/>
          <a:p>
            <a:fld id="{11791653-E299-45E9-982B-7CAA910EECB1}" type="datetime1">
              <a:rPr lang="en-GB" smtClean="0"/>
              <a:t>16/04/2026</a:t>
            </a:fld>
            <a:endParaRPr lang="en-GB" dirty="0"/>
          </a:p>
        </p:txBody>
      </p:sp>
      <p:sp>
        <p:nvSpPr>
          <p:cNvPr id="6" name="Footer Placeholder 5">
            <a:extLst>
              <a:ext uri="{FF2B5EF4-FFF2-40B4-BE49-F238E27FC236}">
                <a16:creationId xmlns:a16="http://schemas.microsoft.com/office/drawing/2014/main" id="{2CB66B05-8112-4A3F-8666-89508D0129E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139F9EC-B3C4-41A2-82AD-1D69380F16BB}"/>
              </a:ext>
            </a:extLst>
          </p:cNvPr>
          <p:cNvSpPr>
            <a:spLocks noGrp="1"/>
          </p:cNvSpPr>
          <p:nvPr>
            <p:ph type="sldNum" sz="quarter" idx="12"/>
          </p:nvPr>
        </p:nvSpPr>
        <p:spPr/>
        <p:txBody>
          <a:bodyPr/>
          <a:lstStyle/>
          <a:p>
            <a:fld id="{1CBB08B3-38D4-40D9-8853-E29D2A311736}" type="slidenum">
              <a:rPr lang="en-GB" smtClean="0"/>
              <a:t>‹#›</a:t>
            </a:fld>
            <a:endParaRPr lang="en-GB" dirty="0"/>
          </a:p>
        </p:txBody>
      </p:sp>
    </p:spTree>
    <p:extLst>
      <p:ext uri="{BB962C8B-B14F-4D97-AF65-F5344CB8AC3E}">
        <p14:creationId xmlns:p14="http://schemas.microsoft.com/office/powerpoint/2010/main" val="378697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4D69-59C5-45B7-A731-260A6A9CB92F}"/>
              </a:ext>
            </a:extLst>
          </p:cNvPr>
          <p:cNvSpPr>
            <a:spLocks noGrp="1"/>
          </p:cNvSpPr>
          <p:nvPr>
            <p:ph type="title"/>
          </p:nvPr>
        </p:nvSpPr>
        <p:spPr>
          <a:xfrm>
            <a:off x="839788" y="365129"/>
            <a:ext cx="10515600" cy="1325563"/>
          </a:xfrm>
        </p:spPr>
        <p:txBody>
          <a:bodyPr/>
          <a:lstStyle>
            <a:lvl1pPr>
              <a:defRPr b="1"/>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B7886F-437B-420F-9459-F4728FA169B4}"/>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B305B-7797-400F-8084-99F476FA719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75B5A1-6764-4F15-A7D2-5DFABD312EBF}"/>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1E01B-EA4B-459E-BB18-E05F5CB6CD97}"/>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992CC0-18F8-4014-A0F9-447B02B90B0F}"/>
              </a:ext>
            </a:extLst>
          </p:cNvPr>
          <p:cNvSpPr>
            <a:spLocks noGrp="1"/>
          </p:cNvSpPr>
          <p:nvPr>
            <p:ph type="dt" sz="half" idx="10"/>
          </p:nvPr>
        </p:nvSpPr>
        <p:spPr/>
        <p:txBody>
          <a:bodyPr/>
          <a:lstStyle/>
          <a:p>
            <a:fld id="{54F57700-CB54-41E1-8C44-2A48874D88AE}" type="datetime1">
              <a:rPr lang="en-GB" smtClean="0"/>
              <a:t>16/04/2026</a:t>
            </a:fld>
            <a:endParaRPr lang="en-GB" dirty="0"/>
          </a:p>
        </p:txBody>
      </p:sp>
      <p:sp>
        <p:nvSpPr>
          <p:cNvPr id="8" name="Footer Placeholder 7">
            <a:extLst>
              <a:ext uri="{FF2B5EF4-FFF2-40B4-BE49-F238E27FC236}">
                <a16:creationId xmlns:a16="http://schemas.microsoft.com/office/drawing/2014/main" id="{926EAA16-0251-4F54-A18B-8FAB116D6AB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CFD6AB4-5ECD-4BBC-AA19-2567E1E69816}"/>
              </a:ext>
            </a:extLst>
          </p:cNvPr>
          <p:cNvSpPr>
            <a:spLocks noGrp="1"/>
          </p:cNvSpPr>
          <p:nvPr>
            <p:ph type="sldNum" sz="quarter" idx="12"/>
          </p:nvPr>
        </p:nvSpPr>
        <p:spPr/>
        <p:txBody>
          <a:bodyPr/>
          <a:lstStyle/>
          <a:p>
            <a:fld id="{1CBB08B3-38D4-40D9-8853-E29D2A311736}" type="slidenum">
              <a:rPr lang="en-GB" smtClean="0"/>
              <a:t>‹#›</a:t>
            </a:fld>
            <a:endParaRPr lang="en-GB" dirty="0"/>
          </a:p>
        </p:txBody>
      </p:sp>
    </p:spTree>
    <p:extLst>
      <p:ext uri="{BB962C8B-B14F-4D97-AF65-F5344CB8AC3E}">
        <p14:creationId xmlns:p14="http://schemas.microsoft.com/office/powerpoint/2010/main" val="76554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1B78-24FB-4C98-83C2-FB6724842183}"/>
              </a:ext>
            </a:extLst>
          </p:cNvPr>
          <p:cNvSpPr>
            <a:spLocks noGrp="1"/>
          </p:cNvSpPr>
          <p:nvPr>
            <p:ph type="title"/>
          </p:nvPr>
        </p:nvSpPr>
        <p:spPr/>
        <p:txBody>
          <a:bodyPr/>
          <a:lstStyle>
            <a:lvl1pPr>
              <a:defRPr b="1"/>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19060F33-ED89-4AA0-9F6A-EE96A45F08C2}"/>
              </a:ext>
            </a:extLst>
          </p:cNvPr>
          <p:cNvSpPr>
            <a:spLocks noGrp="1"/>
          </p:cNvSpPr>
          <p:nvPr>
            <p:ph type="dt" sz="half" idx="10"/>
          </p:nvPr>
        </p:nvSpPr>
        <p:spPr/>
        <p:txBody>
          <a:bodyPr/>
          <a:lstStyle/>
          <a:p>
            <a:fld id="{97931CCC-AFE1-4AEF-BD69-46B12085B00B}" type="datetime1">
              <a:rPr lang="en-GB" smtClean="0"/>
              <a:t>16/04/2026</a:t>
            </a:fld>
            <a:endParaRPr lang="en-GB" dirty="0"/>
          </a:p>
        </p:txBody>
      </p:sp>
      <p:sp>
        <p:nvSpPr>
          <p:cNvPr id="4" name="Footer Placeholder 3">
            <a:extLst>
              <a:ext uri="{FF2B5EF4-FFF2-40B4-BE49-F238E27FC236}">
                <a16:creationId xmlns:a16="http://schemas.microsoft.com/office/drawing/2014/main" id="{99632D47-156F-4AC6-8EE7-A14AB6819BA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D2C74C0-0754-4BC8-B007-2A1735FEE846}"/>
              </a:ext>
            </a:extLst>
          </p:cNvPr>
          <p:cNvSpPr>
            <a:spLocks noGrp="1"/>
          </p:cNvSpPr>
          <p:nvPr>
            <p:ph type="sldNum" sz="quarter" idx="12"/>
          </p:nvPr>
        </p:nvSpPr>
        <p:spPr/>
        <p:txBody>
          <a:bodyPr/>
          <a:lstStyle/>
          <a:p>
            <a:fld id="{1CBB08B3-38D4-40D9-8853-E29D2A311736}" type="slidenum">
              <a:rPr lang="en-GB" smtClean="0"/>
              <a:t>‹#›</a:t>
            </a:fld>
            <a:endParaRPr lang="en-GB" dirty="0"/>
          </a:p>
        </p:txBody>
      </p:sp>
    </p:spTree>
    <p:extLst>
      <p:ext uri="{BB962C8B-B14F-4D97-AF65-F5344CB8AC3E}">
        <p14:creationId xmlns:p14="http://schemas.microsoft.com/office/powerpoint/2010/main" val="27127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D5EA6D-81D5-4851-9183-C89E16A7A168}"/>
              </a:ext>
            </a:extLst>
          </p:cNvPr>
          <p:cNvSpPr>
            <a:spLocks noGrp="1"/>
          </p:cNvSpPr>
          <p:nvPr>
            <p:ph type="dt" sz="half" idx="10"/>
          </p:nvPr>
        </p:nvSpPr>
        <p:spPr/>
        <p:txBody>
          <a:bodyPr/>
          <a:lstStyle/>
          <a:p>
            <a:fld id="{458A1419-79C3-4759-9182-CC10ECF5BC49}" type="datetime1">
              <a:rPr lang="en-GB" smtClean="0"/>
              <a:t>16/04/2026</a:t>
            </a:fld>
            <a:endParaRPr lang="en-GB" dirty="0"/>
          </a:p>
        </p:txBody>
      </p:sp>
      <p:sp>
        <p:nvSpPr>
          <p:cNvPr id="3" name="Footer Placeholder 2">
            <a:extLst>
              <a:ext uri="{FF2B5EF4-FFF2-40B4-BE49-F238E27FC236}">
                <a16:creationId xmlns:a16="http://schemas.microsoft.com/office/drawing/2014/main" id="{3DB2D28E-2B90-4546-88B6-4473FA0B97C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F90EA21-BF51-41DB-897C-69B333DFAD77}"/>
              </a:ext>
            </a:extLst>
          </p:cNvPr>
          <p:cNvSpPr>
            <a:spLocks noGrp="1"/>
          </p:cNvSpPr>
          <p:nvPr>
            <p:ph type="sldNum" sz="quarter" idx="12"/>
          </p:nvPr>
        </p:nvSpPr>
        <p:spPr/>
        <p:txBody>
          <a:bodyPr/>
          <a:lstStyle/>
          <a:p>
            <a:fld id="{1CBB08B3-38D4-40D9-8853-E29D2A311736}" type="slidenum">
              <a:rPr lang="en-GB" smtClean="0"/>
              <a:t>‹#›</a:t>
            </a:fld>
            <a:endParaRPr lang="en-GB" dirty="0"/>
          </a:p>
        </p:txBody>
      </p:sp>
      <p:sp>
        <p:nvSpPr>
          <p:cNvPr id="5" name="Rectangle 4">
            <a:extLst>
              <a:ext uri="{FF2B5EF4-FFF2-40B4-BE49-F238E27FC236}">
                <a16:creationId xmlns:a16="http://schemas.microsoft.com/office/drawing/2014/main" id="{A4776609-7671-3355-E167-614DA70CD38F}"/>
              </a:ext>
            </a:extLst>
          </p:cNvPr>
          <p:cNvSpPr/>
          <p:nvPr userDrawn="1"/>
        </p:nvSpPr>
        <p:spPr>
          <a:xfrm>
            <a:off x="10424160" y="148590"/>
            <a:ext cx="1588770" cy="12915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330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5BD4B-BBC1-4A93-8710-0EC3DF6D0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370AB8-903C-4CDF-A957-53707E2593AC}"/>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C51CC9-8492-42DE-830C-94F71A3D8EB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75582C-7318-4B80-A0A3-D36F316DF5C1}"/>
              </a:ext>
            </a:extLst>
          </p:cNvPr>
          <p:cNvSpPr>
            <a:spLocks noGrp="1"/>
          </p:cNvSpPr>
          <p:nvPr>
            <p:ph type="dt" sz="half" idx="10"/>
          </p:nvPr>
        </p:nvSpPr>
        <p:spPr/>
        <p:txBody>
          <a:bodyPr/>
          <a:lstStyle/>
          <a:p>
            <a:fld id="{7F353E15-593B-460A-94E5-02F992C5CD13}" type="datetime1">
              <a:rPr lang="en-GB" smtClean="0"/>
              <a:t>16/04/2026</a:t>
            </a:fld>
            <a:endParaRPr lang="en-GB" dirty="0"/>
          </a:p>
        </p:txBody>
      </p:sp>
      <p:sp>
        <p:nvSpPr>
          <p:cNvPr id="6" name="Footer Placeholder 5">
            <a:extLst>
              <a:ext uri="{FF2B5EF4-FFF2-40B4-BE49-F238E27FC236}">
                <a16:creationId xmlns:a16="http://schemas.microsoft.com/office/drawing/2014/main" id="{9473FC89-24E4-4341-B92B-D641FEF6363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B8EA822-F7B9-4E55-A21C-D7FCAD511B55}"/>
              </a:ext>
            </a:extLst>
          </p:cNvPr>
          <p:cNvSpPr>
            <a:spLocks noGrp="1"/>
          </p:cNvSpPr>
          <p:nvPr>
            <p:ph type="sldNum" sz="quarter" idx="12"/>
          </p:nvPr>
        </p:nvSpPr>
        <p:spPr/>
        <p:txBody>
          <a:bodyPr/>
          <a:lstStyle/>
          <a:p>
            <a:fld id="{1CBB08B3-38D4-40D9-8853-E29D2A311736}" type="slidenum">
              <a:rPr lang="en-GB" smtClean="0"/>
              <a:t>‹#›</a:t>
            </a:fld>
            <a:endParaRPr lang="en-GB" dirty="0"/>
          </a:p>
        </p:txBody>
      </p:sp>
    </p:spTree>
    <p:extLst>
      <p:ext uri="{BB962C8B-B14F-4D97-AF65-F5344CB8AC3E}">
        <p14:creationId xmlns:p14="http://schemas.microsoft.com/office/powerpoint/2010/main" val="198893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EE43C-7789-439D-A8C6-29D85C947F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202B6B-89CA-4AF4-BC85-6C178B4B1E11}"/>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DCC8FD66-4FA8-4704-8098-24C38380D03E}"/>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90C43-33AB-4294-AF42-64F787256F30}"/>
              </a:ext>
            </a:extLst>
          </p:cNvPr>
          <p:cNvSpPr>
            <a:spLocks noGrp="1"/>
          </p:cNvSpPr>
          <p:nvPr>
            <p:ph type="dt" sz="half" idx="10"/>
          </p:nvPr>
        </p:nvSpPr>
        <p:spPr/>
        <p:txBody>
          <a:bodyPr/>
          <a:lstStyle/>
          <a:p>
            <a:fld id="{553D9B32-2409-4C2F-A37C-25E917C3B5D4}" type="datetime1">
              <a:rPr lang="en-GB" smtClean="0"/>
              <a:t>16/04/2026</a:t>
            </a:fld>
            <a:endParaRPr lang="en-GB" dirty="0"/>
          </a:p>
        </p:txBody>
      </p:sp>
      <p:sp>
        <p:nvSpPr>
          <p:cNvPr id="6" name="Footer Placeholder 5">
            <a:extLst>
              <a:ext uri="{FF2B5EF4-FFF2-40B4-BE49-F238E27FC236}">
                <a16:creationId xmlns:a16="http://schemas.microsoft.com/office/drawing/2014/main" id="{70B9C8F5-BAEE-49B8-B08C-9591950A8D2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4818E8A-F427-4395-A7BC-D84FE4045818}"/>
              </a:ext>
            </a:extLst>
          </p:cNvPr>
          <p:cNvSpPr>
            <a:spLocks noGrp="1"/>
          </p:cNvSpPr>
          <p:nvPr>
            <p:ph type="sldNum" sz="quarter" idx="12"/>
          </p:nvPr>
        </p:nvSpPr>
        <p:spPr/>
        <p:txBody>
          <a:bodyPr/>
          <a:lstStyle/>
          <a:p>
            <a:fld id="{1CBB08B3-38D4-40D9-8853-E29D2A311736}" type="slidenum">
              <a:rPr lang="en-GB" smtClean="0"/>
              <a:t>‹#›</a:t>
            </a:fld>
            <a:endParaRPr lang="en-GB" dirty="0"/>
          </a:p>
        </p:txBody>
      </p:sp>
    </p:spTree>
    <p:extLst>
      <p:ext uri="{BB962C8B-B14F-4D97-AF65-F5344CB8AC3E}">
        <p14:creationId xmlns:p14="http://schemas.microsoft.com/office/powerpoint/2010/main" val="96455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3BA521-C873-4AD4-8147-D5C3CD5A1C2F}"/>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86FEB6-C268-4173-97D1-6E02414E4C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11EC2F-0ED9-4FB7-B74B-7269E417F382}"/>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9243D-97D6-4AB0-A3EA-C3B8BC7EEBAD}" type="datetime1">
              <a:rPr lang="en-GB" smtClean="0"/>
              <a:t>16/04/2026</a:t>
            </a:fld>
            <a:endParaRPr lang="en-GB" dirty="0"/>
          </a:p>
        </p:txBody>
      </p:sp>
      <p:sp>
        <p:nvSpPr>
          <p:cNvPr id="5" name="Footer Placeholder 4">
            <a:extLst>
              <a:ext uri="{FF2B5EF4-FFF2-40B4-BE49-F238E27FC236}">
                <a16:creationId xmlns:a16="http://schemas.microsoft.com/office/drawing/2014/main" id="{FE93F6E8-7791-4160-B304-008FF5FD0923}"/>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862CF60-8E2C-4D89-A221-04F07EEEC22C}"/>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B08B3-38D4-40D9-8853-E29D2A311736}" type="slidenum">
              <a:rPr lang="en-GB" smtClean="0"/>
              <a:t>‹#›</a:t>
            </a:fld>
            <a:endParaRPr lang="en-GB" dirty="0"/>
          </a:p>
        </p:txBody>
      </p:sp>
      <p:pic>
        <p:nvPicPr>
          <p:cNvPr id="8" name="Picture 7" descr="A close up of a logo&#10;&#10;Description automatically generated">
            <a:extLst>
              <a:ext uri="{FF2B5EF4-FFF2-40B4-BE49-F238E27FC236}">
                <a16:creationId xmlns:a16="http://schemas.microsoft.com/office/drawing/2014/main" id="{0DDAAE65-49C5-4581-8A9D-B4146357138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51542" y="230196"/>
            <a:ext cx="1024729" cy="1033340"/>
          </a:xfrm>
          <a:prstGeom prst="rect">
            <a:avLst/>
          </a:prstGeom>
        </p:spPr>
      </p:pic>
      <p:pic>
        <p:nvPicPr>
          <p:cNvPr id="10" name="Picture 9" descr="A picture containing screenshot, colorfulness, line, electric blue&#10;&#10;Description automatically generated">
            <a:extLst>
              <a:ext uri="{FF2B5EF4-FFF2-40B4-BE49-F238E27FC236}">
                <a16:creationId xmlns:a16="http://schemas.microsoft.com/office/drawing/2014/main" id="{16FBEE16-358B-A2FB-DB0C-4FD642B92CF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22361" y="6088828"/>
            <a:ext cx="4269639" cy="769172"/>
          </a:xfrm>
          <a:prstGeom prst="rect">
            <a:avLst/>
          </a:prstGeom>
        </p:spPr>
      </p:pic>
    </p:spTree>
    <p:extLst>
      <p:ext uri="{BB962C8B-B14F-4D97-AF65-F5344CB8AC3E}">
        <p14:creationId xmlns:p14="http://schemas.microsoft.com/office/powerpoint/2010/main" val="983101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4400" b="1" kern="1200">
          <a:solidFill>
            <a:srgbClr val="2C2E8D"/>
          </a:solidFill>
          <a:latin typeface="+mj-lt"/>
          <a:ea typeface="+mj-ea"/>
          <a:cs typeface="+mj-cs"/>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C2E8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75E0C4-D7BE-4F88-B5D1-E996451D7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CFAF86-EC8C-4E6A-9C08-E65546B1E2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466ABD-A2A8-4D9E-8561-0C86A44ADA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65B6B-9CC7-49B4-BDB1-789D97A99E75}" type="datetime1">
              <a:rPr lang="en-GB" smtClean="0"/>
              <a:t>16/04/2026</a:t>
            </a:fld>
            <a:endParaRPr lang="en-GB" dirty="0"/>
          </a:p>
        </p:txBody>
      </p:sp>
      <p:sp>
        <p:nvSpPr>
          <p:cNvPr id="5" name="Footer Placeholder 4">
            <a:extLst>
              <a:ext uri="{FF2B5EF4-FFF2-40B4-BE49-F238E27FC236}">
                <a16:creationId xmlns:a16="http://schemas.microsoft.com/office/drawing/2014/main" id="{DF3F18CA-DEDC-48A6-B4DB-5D530D79C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9EB4301-B4C4-4413-9F4E-260E5D8A7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D8467-9139-4D3C-BDC9-C127E4A877F2}" type="slidenum">
              <a:rPr lang="en-GB" smtClean="0"/>
              <a:t>‹#›</a:t>
            </a:fld>
            <a:endParaRPr lang="en-GB" dirty="0"/>
          </a:p>
        </p:txBody>
      </p:sp>
      <p:pic>
        <p:nvPicPr>
          <p:cNvPr id="9" name="Picture 8" descr="A picture containing fence&#10;&#10;Description automatically generated">
            <a:extLst>
              <a:ext uri="{FF2B5EF4-FFF2-40B4-BE49-F238E27FC236}">
                <a16:creationId xmlns:a16="http://schemas.microsoft.com/office/drawing/2014/main" id="{EF0CFFC1-F572-4EC9-BDAD-99C950B75A4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19331" y="365125"/>
            <a:ext cx="981537" cy="981537"/>
          </a:xfrm>
          <a:prstGeom prst="rect">
            <a:avLst/>
          </a:prstGeom>
        </p:spPr>
      </p:pic>
    </p:spTree>
    <p:extLst>
      <p:ext uri="{BB962C8B-B14F-4D97-AF65-F5344CB8AC3E}">
        <p14:creationId xmlns:p14="http://schemas.microsoft.com/office/powerpoint/2010/main" val="3604659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png"/><Relationship Id="rId7"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6AE1EB-B2BC-8B45-9A8A-D8553795F1C8}"/>
              </a:ext>
            </a:extLst>
          </p:cNvPr>
          <p:cNvPicPr>
            <a:picLocks noChangeAspect="1"/>
          </p:cNvPicPr>
          <p:nvPr/>
        </p:nvPicPr>
        <p:blipFill>
          <a:blip r:embed="rId2" cstate="screen">
            <a:alphaModFix/>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1" y="0"/>
            <a:ext cx="12249150" cy="6858000"/>
          </a:xfrm>
          <a:prstGeom prst="rect">
            <a:avLst/>
          </a:prstGeom>
        </p:spPr>
      </p:pic>
      <p:sp>
        <p:nvSpPr>
          <p:cNvPr id="6" name="Rectangle 5">
            <a:extLst>
              <a:ext uri="{FF2B5EF4-FFF2-40B4-BE49-F238E27FC236}">
                <a16:creationId xmlns:a16="http://schemas.microsoft.com/office/drawing/2014/main" id="{D4A418D9-CB74-3B60-8C47-B57FF6FC0053}"/>
              </a:ext>
            </a:extLst>
          </p:cNvPr>
          <p:cNvSpPr/>
          <p:nvPr/>
        </p:nvSpPr>
        <p:spPr>
          <a:xfrm>
            <a:off x="-1" y="5202238"/>
            <a:ext cx="12249150" cy="16557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448B7E1-7F77-F972-4C3F-80D495168DF8}"/>
              </a:ext>
            </a:extLst>
          </p:cNvPr>
          <p:cNvSpPr txBox="1"/>
          <p:nvPr/>
        </p:nvSpPr>
        <p:spPr>
          <a:xfrm>
            <a:off x="-981" y="3071137"/>
            <a:ext cx="12249149" cy="2000548"/>
          </a:xfrm>
          <a:prstGeom prst="rect">
            <a:avLst/>
          </a:prstGeom>
          <a:solidFill>
            <a:schemeClr val="accent1">
              <a:lumMod val="75000"/>
              <a:alpha val="32157"/>
            </a:schemeClr>
          </a:solidFill>
        </p:spPr>
        <p:txBody>
          <a:bodyPr wrap="square" rtlCol="0">
            <a:spAutoFit/>
          </a:bodyPr>
          <a:lstStyle/>
          <a:p>
            <a:pPr marL="179388"/>
            <a:r>
              <a:rPr lang="en-US" sz="4000" b="1" i="0" dirty="0">
                <a:solidFill>
                  <a:schemeClr val="bg1"/>
                </a:solidFill>
                <a:effectLst/>
                <a:latin typeface="Open Sans" pitchFamily="2" charset="0"/>
                <a:ea typeface="Open Sans" pitchFamily="2" charset="0"/>
                <a:cs typeface="Open Sans" pitchFamily="2" charset="0"/>
              </a:rPr>
              <a:t>GBESP</a:t>
            </a:r>
          </a:p>
          <a:p>
            <a:pPr marL="179388"/>
            <a:r>
              <a:rPr lang="en-US" sz="4000" b="1" i="0" dirty="0">
                <a:solidFill>
                  <a:schemeClr val="bg1"/>
                </a:solidFill>
                <a:effectLst/>
                <a:latin typeface="Open Sans" pitchFamily="2" charset="0"/>
                <a:ea typeface="Open Sans" pitchFamily="2" charset="0"/>
                <a:cs typeface="Open Sans" pitchFamily="2" charset="0"/>
              </a:rPr>
              <a:t>Green Skills and Careers</a:t>
            </a:r>
          </a:p>
          <a:p>
            <a:r>
              <a:rPr lang="en-US" sz="4400" b="1" dirty="0">
                <a:solidFill>
                  <a:schemeClr val="bg1"/>
                </a:solidFill>
                <a:latin typeface="Open Sans" pitchFamily="2" charset="0"/>
                <a:ea typeface="Open Sans" pitchFamily="2" charset="0"/>
                <a:cs typeface="Open Sans" pitchFamily="2" charset="0"/>
              </a:rPr>
              <a:t> Creating a zero carbon school</a:t>
            </a:r>
            <a:endParaRPr lang="en-GB" sz="2800" i="1" dirty="0">
              <a:solidFill>
                <a:schemeClr val="bg1"/>
              </a:solidFill>
            </a:endParaRPr>
          </a:p>
        </p:txBody>
      </p:sp>
      <p:pic>
        <p:nvPicPr>
          <p:cNvPr id="66" name="Picture 65">
            <a:extLst>
              <a:ext uri="{FF2B5EF4-FFF2-40B4-BE49-F238E27FC236}">
                <a16:creationId xmlns:a16="http://schemas.microsoft.com/office/drawing/2014/main" id="{3150044A-9814-E4CB-9349-F11679852E0C}"/>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9861056" y="5997570"/>
            <a:ext cx="893189" cy="549229"/>
          </a:xfrm>
          <a:prstGeom prst="rect">
            <a:avLst/>
          </a:prstGeom>
        </p:spPr>
      </p:pic>
      <p:pic>
        <p:nvPicPr>
          <p:cNvPr id="2" name="Picture 1">
            <a:extLst>
              <a:ext uri="{FF2B5EF4-FFF2-40B4-BE49-F238E27FC236}">
                <a16:creationId xmlns:a16="http://schemas.microsoft.com/office/drawing/2014/main" id="{56AB203D-907F-299E-1FB6-D83D682290BF}"/>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0781659" y="6056352"/>
            <a:ext cx="1085328" cy="490447"/>
          </a:xfrm>
          <a:prstGeom prst="rect">
            <a:avLst/>
          </a:prstGeom>
        </p:spPr>
      </p:pic>
      <p:grpSp>
        <p:nvGrpSpPr>
          <p:cNvPr id="9" name="Group 8">
            <a:extLst>
              <a:ext uri="{FF2B5EF4-FFF2-40B4-BE49-F238E27FC236}">
                <a16:creationId xmlns:a16="http://schemas.microsoft.com/office/drawing/2014/main" id="{49A1FBBB-2CE9-F906-BD3F-C32FFCD53914}"/>
              </a:ext>
            </a:extLst>
          </p:cNvPr>
          <p:cNvGrpSpPr/>
          <p:nvPr/>
        </p:nvGrpSpPr>
        <p:grpSpPr>
          <a:xfrm>
            <a:off x="374397" y="5796278"/>
            <a:ext cx="8790733" cy="759915"/>
            <a:chOff x="374397" y="5796278"/>
            <a:chExt cx="8790733" cy="759915"/>
          </a:xfrm>
        </p:grpSpPr>
        <p:grpSp>
          <p:nvGrpSpPr>
            <p:cNvPr id="3" name="Group 2">
              <a:extLst>
                <a:ext uri="{FF2B5EF4-FFF2-40B4-BE49-F238E27FC236}">
                  <a16:creationId xmlns:a16="http://schemas.microsoft.com/office/drawing/2014/main" id="{0335CEFA-5361-2389-F0E9-A7C737114157}"/>
                </a:ext>
              </a:extLst>
            </p:cNvPr>
            <p:cNvGrpSpPr>
              <a:grpSpLocks noChangeAspect="1"/>
            </p:cNvGrpSpPr>
            <p:nvPr/>
          </p:nvGrpSpPr>
          <p:grpSpPr>
            <a:xfrm>
              <a:off x="374397" y="5796278"/>
              <a:ext cx="7219169" cy="759915"/>
              <a:chOff x="0" y="0"/>
              <a:chExt cx="5248276" cy="552453"/>
            </a:xfrm>
          </p:grpSpPr>
          <p:grpSp>
            <p:nvGrpSpPr>
              <p:cNvPr id="4" name="Group 3">
                <a:extLst>
                  <a:ext uri="{FF2B5EF4-FFF2-40B4-BE49-F238E27FC236}">
                    <a16:creationId xmlns:a16="http://schemas.microsoft.com/office/drawing/2014/main" id="{081F6EBE-3923-76E9-DFEE-264537AAA79F}"/>
                  </a:ext>
                </a:extLst>
              </p:cNvPr>
              <p:cNvGrpSpPr/>
              <p:nvPr/>
            </p:nvGrpSpPr>
            <p:grpSpPr>
              <a:xfrm>
                <a:off x="817543" y="0"/>
                <a:ext cx="4430733" cy="552453"/>
                <a:chOff x="817543" y="0"/>
                <a:chExt cx="8045104" cy="996459"/>
              </a:xfrm>
            </p:grpSpPr>
            <p:pic>
              <p:nvPicPr>
                <p:cNvPr id="10" name="Picture 9" descr="A blue square with white text&#10;&#10;Description automatically generated">
                  <a:extLst>
                    <a:ext uri="{FF2B5EF4-FFF2-40B4-BE49-F238E27FC236}">
                      <a16:creationId xmlns:a16="http://schemas.microsoft.com/office/drawing/2014/main" id="{6FB44804-F20A-E035-D198-3408F59F03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9971" y="0"/>
                  <a:ext cx="854528" cy="861709"/>
                </a:xfrm>
                <a:prstGeom prst="rect">
                  <a:avLst/>
                </a:prstGeom>
              </p:spPr>
            </p:pic>
            <p:pic>
              <p:nvPicPr>
                <p:cNvPr id="11" name="Picture 10" descr="A logo for a company&#10;&#10;Description automatically generated">
                  <a:extLst>
                    <a:ext uri="{FF2B5EF4-FFF2-40B4-BE49-F238E27FC236}">
                      <a16:creationId xmlns:a16="http://schemas.microsoft.com/office/drawing/2014/main" id="{792F464B-6E94-1EEB-567A-C59EF0C556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1611" y="93880"/>
                  <a:ext cx="932164" cy="767829"/>
                </a:xfrm>
                <a:prstGeom prst="rect">
                  <a:avLst/>
                </a:prstGeom>
              </p:spPr>
            </p:pic>
            <p:pic>
              <p:nvPicPr>
                <p:cNvPr id="12" name="Picture 11" descr="A sign with black and yellow text&#10;&#10;Description automatically generated">
                  <a:extLst>
                    <a:ext uri="{FF2B5EF4-FFF2-40B4-BE49-F238E27FC236}">
                      <a16:creationId xmlns:a16="http://schemas.microsoft.com/office/drawing/2014/main" id="{E822B362-E116-1779-A68C-429023812D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543" y="286326"/>
                  <a:ext cx="938516" cy="539647"/>
                </a:xfrm>
                <a:prstGeom prst="rect">
                  <a:avLst/>
                </a:prstGeom>
              </p:spPr>
            </p:pic>
            <p:pic>
              <p:nvPicPr>
                <p:cNvPr id="13" name="Graphic 12">
                  <a:extLst>
                    <a:ext uri="{FF2B5EF4-FFF2-40B4-BE49-F238E27FC236}">
                      <a16:creationId xmlns:a16="http://schemas.microsoft.com/office/drawing/2014/main" id="{C40CC765-2941-DC70-2F32-497515827F2A}"/>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453375" y="529356"/>
                  <a:ext cx="1414040" cy="345476"/>
                </a:xfrm>
                <a:prstGeom prst="rect">
                  <a:avLst/>
                </a:prstGeom>
              </p:spPr>
            </p:pic>
            <p:pic>
              <p:nvPicPr>
                <p:cNvPr id="14" name="Picture 13" descr="BM_Logo_72 ppi">
                  <a:extLst>
                    <a:ext uri="{FF2B5EF4-FFF2-40B4-BE49-F238E27FC236}">
                      <a16:creationId xmlns:a16="http://schemas.microsoft.com/office/drawing/2014/main" id="{8077B50E-7782-A472-4BD0-198EADDD842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53285" y="591885"/>
                  <a:ext cx="1709362" cy="404574"/>
                </a:xfrm>
                <a:prstGeom prst="rect">
                  <a:avLst/>
                </a:prstGeom>
                <a:noFill/>
                <a:ln>
                  <a:noFill/>
                </a:ln>
              </p:spPr>
            </p:pic>
            <p:pic>
              <p:nvPicPr>
                <p:cNvPr id="15" name="Picture 14" descr="A logo with white text&#10;&#10;Description automatically generated">
                  <a:extLst>
                    <a:ext uri="{FF2B5EF4-FFF2-40B4-BE49-F238E27FC236}">
                      <a16:creationId xmlns:a16="http://schemas.microsoft.com/office/drawing/2014/main" id="{65E73506-9EBC-27FB-D64E-98DD4B57141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40369" y="242055"/>
                  <a:ext cx="632777" cy="632777"/>
                </a:xfrm>
                <a:prstGeom prst="rect">
                  <a:avLst/>
                </a:prstGeom>
              </p:spPr>
            </p:pic>
          </p:grpSp>
          <p:pic>
            <p:nvPicPr>
              <p:cNvPr id="7" name="Picture 6">
                <a:extLst>
                  <a:ext uri="{FF2B5EF4-FFF2-40B4-BE49-F238E27FC236}">
                    <a16:creationId xmlns:a16="http://schemas.microsoft.com/office/drawing/2014/main" id="{BC2773D5-5636-5883-F540-863171F07E2A}"/>
                  </a:ext>
                </a:extLst>
              </p:cNvPr>
              <p:cNvPicPr>
                <a:picLocks noChangeAspect="1"/>
              </p:cNvPicPr>
              <p:nvPr/>
            </p:nvPicPr>
            <p:blipFill>
              <a:blip r:embed="rId12"/>
              <a:stretch>
                <a:fillRect/>
              </a:stretch>
            </p:blipFill>
            <p:spPr>
              <a:xfrm>
                <a:off x="0" y="207793"/>
                <a:ext cx="675107" cy="240038"/>
              </a:xfrm>
              <a:prstGeom prst="rect">
                <a:avLst/>
              </a:prstGeom>
            </p:spPr>
          </p:pic>
        </p:grpSp>
        <p:pic>
          <p:nvPicPr>
            <p:cNvPr id="1026" name="Picture 2" descr="Careers | Plowman Craven">
              <a:extLst>
                <a:ext uri="{FF2B5EF4-FFF2-40B4-BE49-F238E27FC236}">
                  <a16:creationId xmlns:a16="http://schemas.microsoft.com/office/drawing/2014/main" id="{E827BBC6-E327-4E29-26F4-D83B02C7FAE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05872" y="6323319"/>
              <a:ext cx="1359258" cy="1851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563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97DC3-C3CD-5824-2A08-4CD54F67127B}"/>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06CC519F-8351-0BB9-833D-7FAA1B2400FD}"/>
              </a:ext>
            </a:extLst>
          </p:cNvPr>
          <p:cNvSpPr>
            <a:spLocks noGrp="1"/>
          </p:cNvSpPr>
          <p:nvPr>
            <p:ph type="sldNum" sz="quarter" idx="12"/>
          </p:nvPr>
        </p:nvSpPr>
        <p:spPr>
          <a:xfrm>
            <a:off x="9131599" y="6366987"/>
            <a:ext cx="2743200" cy="365125"/>
          </a:xfrm>
        </p:spPr>
        <p:txBody>
          <a:bodyPr/>
          <a:lstStyle/>
          <a:p>
            <a:fld id="{1CBB08B3-38D4-40D9-8853-E29D2A311736}" type="slidenum">
              <a:rPr lang="en-GB" smtClean="0">
                <a:solidFill>
                  <a:schemeClr val="tx1"/>
                </a:solidFill>
              </a:rPr>
              <a:t>10</a:t>
            </a:fld>
            <a:endParaRPr lang="en-GB" dirty="0">
              <a:solidFill>
                <a:schemeClr val="tx1"/>
              </a:solidFill>
            </a:endParaRPr>
          </a:p>
        </p:txBody>
      </p:sp>
      <p:sp>
        <p:nvSpPr>
          <p:cNvPr id="10" name="Title 1">
            <a:extLst>
              <a:ext uri="{FF2B5EF4-FFF2-40B4-BE49-F238E27FC236}">
                <a16:creationId xmlns:a16="http://schemas.microsoft.com/office/drawing/2014/main" id="{6C847EF1-F73D-5A0B-4E1C-7071E1D5BD9D}"/>
              </a:ext>
            </a:extLst>
          </p:cNvPr>
          <p:cNvSpPr>
            <a:spLocks noGrp="1"/>
          </p:cNvSpPr>
          <p:nvPr>
            <p:ph type="title"/>
          </p:nvPr>
        </p:nvSpPr>
        <p:spPr>
          <a:xfrm>
            <a:off x="838200" y="392024"/>
            <a:ext cx="10515600" cy="1325563"/>
          </a:xfrm>
        </p:spPr>
        <p:txBody>
          <a:bodyPr>
            <a:normAutofit/>
          </a:bodyPr>
          <a:lstStyle/>
          <a:p>
            <a:r>
              <a:rPr lang="en-GB" sz="3600" dirty="0"/>
              <a:t>Scenario</a:t>
            </a:r>
          </a:p>
        </p:txBody>
      </p:sp>
      <p:pic>
        <p:nvPicPr>
          <p:cNvPr id="3" name="Picture 2" descr="A blue square with white text&#10;&#10;AI-generated content may be incorrect.">
            <a:extLst>
              <a:ext uri="{FF2B5EF4-FFF2-40B4-BE49-F238E27FC236}">
                <a16:creationId xmlns:a16="http://schemas.microsoft.com/office/drawing/2014/main" id="{0A8A9FE0-6E3F-743B-E5B2-D9DDA5E8F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848" y="239241"/>
            <a:ext cx="1024951" cy="1033564"/>
          </a:xfrm>
          <a:prstGeom prst="rect">
            <a:avLst/>
          </a:prstGeom>
        </p:spPr>
      </p:pic>
      <p:sp>
        <p:nvSpPr>
          <p:cNvPr id="9" name="TextBox 8">
            <a:extLst>
              <a:ext uri="{FF2B5EF4-FFF2-40B4-BE49-F238E27FC236}">
                <a16:creationId xmlns:a16="http://schemas.microsoft.com/office/drawing/2014/main" id="{86D30D26-6195-5542-6552-2043340DD69B}"/>
              </a:ext>
            </a:extLst>
          </p:cNvPr>
          <p:cNvSpPr txBox="1"/>
          <p:nvPr/>
        </p:nvSpPr>
        <p:spPr>
          <a:xfrm>
            <a:off x="426721" y="2146294"/>
            <a:ext cx="4571999" cy="1754326"/>
          </a:xfrm>
          <a:prstGeom prst="rect">
            <a:avLst/>
          </a:prstGeom>
          <a:noFill/>
        </p:spPr>
        <p:txBody>
          <a:bodyPr wrap="square" rtlCol="0">
            <a:spAutoFit/>
          </a:bodyPr>
          <a:lstStyle/>
          <a:p>
            <a:pPr lvl="0">
              <a:spcAft>
                <a:spcPts val="1200"/>
              </a:spcAft>
            </a:pPr>
            <a:r>
              <a:rPr lang="en-US" sz="3600" dirty="0">
                <a:solidFill>
                  <a:srgbClr val="2C2E8D"/>
                </a:solidFill>
              </a:rPr>
              <a:t>The outdoor parts of the school flood in heavy rain.</a:t>
            </a:r>
          </a:p>
        </p:txBody>
      </p:sp>
      <p:pic>
        <p:nvPicPr>
          <p:cNvPr id="13" name="Picture 12">
            <a:extLst>
              <a:ext uri="{FF2B5EF4-FFF2-40B4-BE49-F238E27FC236}">
                <a16:creationId xmlns:a16="http://schemas.microsoft.com/office/drawing/2014/main" id="{9C4D82B2-FEF4-A85A-27E3-23767BFA036C}"/>
              </a:ext>
            </a:extLst>
          </p:cNvPr>
          <p:cNvPicPr>
            <a:picLocks noChangeAspect="1"/>
          </p:cNvPicPr>
          <p:nvPr/>
        </p:nvPicPr>
        <p:blipFill>
          <a:blip r:embed="rId4"/>
          <a:srcRect b="17733"/>
          <a:stretch>
            <a:fillRect/>
          </a:stretch>
        </p:blipFill>
        <p:spPr>
          <a:xfrm>
            <a:off x="5986480" y="1978086"/>
            <a:ext cx="5778799" cy="4754026"/>
          </a:xfrm>
          <a:prstGeom prst="rect">
            <a:avLst/>
          </a:prstGeom>
        </p:spPr>
      </p:pic>
    </p:spTree>
    <p:extLst>
      <p:ext uri="{BB962C8B-B14F-4D97-AF65-F5344CB8AC3E}">
        <p14:creationId xmlns:p14="http://schemas.microsoft.com/office/powerpoint/2010/main" val="187945751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40FBA-770C-2EC4-B947-BF7E3878EEE1}"/>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EBEA6629-AEC0-BC0E-A085-13B9473DEF78}"/>
              </a:ext>
            </a:extLst>
          </p:cNvPr>
          <p:cNvSpPr>
            <a:spLocks noGrp="1"/>
          </p:cNvSpPr>
          <p:nvPr>
            <p:ph type="sldNum" sz="quarter" idx="12"/>
          </p:nvPr>
        </p:nvSpPr>
        <p:spPr>
          <a:xfrm>
            <a:off x="9131599" y="6366987"/>
            <a:ext cx="2743200" cy="365125"/>
          </a:xfrm>
        </p:spPr>
        <p:txBody>
          <a:bodyPr/>
          <a:lstStyle/>
          <a:p>
            <a:fld id="{1CBB08B3-38D4-40D9-8853-E29D2A311736}" type="slidenum">
              <a:rPr lang="en-GB" smtClean="0">
                <a:solidFill>
                  <a:schemeClr val="tx1"/>
                </a:solidFill>
              </a:rPr>
              <a:t>11</a:t>
            </a:fld>
            <a:endParaRPr lang="en-GB" dirty="0">
              <a:solidFill>
                <a:schemeClr val="tx1"/>
              </a:solidFill>
            </a:endParaRPr>
          </a:p>
        </p:txBody>
      </p:sp>
      <p:sp>
        <p:nvSpPr>
          <p:cNvPr id="10" name="Title 1">
            <a:extLst>
              <a:ext uri="{FF2B5EF4-FFF2-40B4-BE49-F238E27FC236}">
                <a16:creationId xmlns:a16="http://schemas.microsoft.com/office/drawing/2014/main" id="{C8414AA7-61C8-E78E-5E30-EAB75194154F}"/>
              </a:ext>
            </a:extLst>
          </p:cNvPr>
          <p:cNvSpPr>
            <a:spLocks noGrp="1"/>
          </p:cNvSpPr>
          <p:nvPr>
            <p:ph type="title"/>
          </p:nvPr>
        </p:nvSpPr>
        <p:spPr>
          <a:xfrm>
            <a:off x="838200" y="392024"/>
            <a:ext cx="10515600" cy="1325563"/>
          </a:xfrm>
        </p:spPr>
        <p:txBody>
          <a:bodyPr>
            <a:normAutofit/>
          </a:bodyPr>
          <a:lstStyle/>
          <a:p>
            <a:r>
              <a:rPr lang="en-GB" sz="3600" dirty="0"/>
              <a:t>Job profile</a:t>
            </a:r>
          </a:p>
        </p:txBody>
      </p:sp>
      <p:pic>
        <p:nvPicPr>
          <p:cNvPr id="3" name="Picture 2" descr="A blue square with white text&#10;&#10;AI-generated content may be incorrect.">
            <a:extLst>
              <a:ext uri="{FF2B5EF4-FFF2-40B4-BE49-F238E27FC236}">
                <a16:creationId xmlns:a16="http://schemas.microsoft.com/office/drawing/2014/main" id="{B6399F77-7BF2-FCC5-7B43-AA390853A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848" y="239241"/>
            <a:ext cx="1024951" cy="1033564"/>
          </a:xfrm>
          <a:prstGeom prst="rect">
            <a:avLst/>
          </a:prstGeom>
        </p:spPr>
      </p:pic>
      <p:sp>
        <p:nvSpPr>
          <p:cNvPr id="12" name="TextBox 11">
            <a:extLst>
              <a:ext uri="{FF2B5EF4-FFF2-40B4-BE49-F238E27FC236}">
                <a16:creationId xmlns:a16="http://schemas.microsoft.com/office/drawing/2014/main" id="{A4D704DE-5A7B-D453-F296-CF936F9BEBEC}"/>
              </a:ext>
            </a:extLst>
          </p:cNvPr>
          <p:cNvSpPr txBox="1"/>
          <p:nvPr/>
        </p:nvSpPr>
        <p:spPr>
          <a:xfrm>
            <a:off x="426721" y="1980183"/>
            <a:ext cx="5557519" cy="4616648"/>
          </a:xfrm>
          <a:prstGeom prst="rect">
            <a:avLst/>
          </a:prstGeom>
          <a:noFill/>
        </p:spPr>
        <p:txBody>
          <a:bodyPr wrap="square" rtlCol="0">
            <a:spAutoFit/>
          </a:bodyPr>
          <a:lstStyle/>
          <a:p>
            <a:pPr lvl="0">
              <a:spcAft>
                <a:spcPts val="1200"/>
              </a:spcAft>
            </a:pPr>
            <a:r>
              <a:rPr lang="en-GB" sz="2800" dirty="0" err="1">
                <a:solidFill>
                  <a:srgbClr val="2C2E8D"/>
                </a:solidFill>
              </a:rPr>
              <a:t>SuDS</a:t>
            </a:r>
            <a:r>
              <a:rPr lang="en-GB" sz="2800" dirty="0">
                <a:solidFill>
                  <a:srgbClr val="2C2E8D"/>
                </a:solidFill>
              </a:rPr>
              <a:t> engineer</a:t>
            </a:r>
          </a:p>
          <a:p>
            <a:pPr lvl="0">
              <a:spcAft>
                <a:spcPts val="1200"/>
              </a:spcAft>
            </a:pPr>
            <a:endParaRPr lang="en-GB" sz="2800" dirty="0">
              <a:solidFill>
                <a:srgbClr val="2C2E8D"/>
              </a:solidFill>
            </a:endParaRPr>
          </a:p>
          <a:p>
            <a:pPr lvl="0">
              <a:spcAft>
                <a:spcPts val="1200"/>
              </a:spcAft>
            </a:pPr>
            <a:r>
              <a:rPr lang="en-GB" sz="2800" dirty="0">
                <a:solidFill>
                  <a:srgbClr val="2C2E8D"/>
                </a:solidFill>
              </a:rPr>
              <a:t>Training time: 3-5 years</a:t>
            </a:r>
          </a:p>
          <a:p>
            <a:pPr lvl="0">
              <a:spcAft>
                <a:spcPts val="1200"/>
              </a:spcAft>
            </a:pPr>
            <a:endParaRPr lang="en-GB" sz="2800" dirty="0">
              <a:solidFill>
                <a:srgbClr val="2C2E8D"/>
              </a:solidFill>
            </a:endParaRPr>
          </a:p>
          <a:p>
            <a:pPr lvl="0">
              <a:spcAft>
                <a:spcPts val="1200"/>
              </a:spcAft>
            </a:pPr>
            <a:r>
              <a:rPr lang="en-GB" sz="2800" dirty="0">
                <a:solidFill>
                  <a:srgbClr val="2C2E8D"/>
                </a:solidFill>
              </a:rPr>
              <a:t>Salary: </a:t>
            </a:r>
          </a:p>
          <a:p>
            <a:pPr lvl="0">
              <a:spcAft>
                <a:spcPts val="1200"/>
              </a:spcAft>
            </a:pPr>
            <a:r>
              <a:rPr lang="en-GB" sz="2800" dirty="0">
                <a:solidFill>
                  <a:srgbClr val="2C2E8D"/>
                </a:solidFill>
              </a:rPr>
              <a:t>(qualified) £38-52k </a:t>
            </a:r>
          </a:p>
          <a:p>
            <a:pPr lvl="0">
              <a:spcAft>
                <a:spcPts val="1200"/>
              </a:spcAft>
            </a:pPr>
            <a:r>
              <a:rPr lang="en-GB" sz="2800" dirty="0">
                <a:solidFill>
                  <a:srgbClr val="2C2E8D"/>
                </a:solidFill>
              </a:rPr>
              <a:t>(senior) £55-72k </a:t>
            </a:r>
          </a:p>
          <a:p>
            <a:pPr lvl="0">
              <a:spcAft>
                <a:spcPts val="1200"/>
              </a:spcAft>
            </a:pPr>
            <a:r>
              <a:rPr lang="en-GB" sz="2800" dirty="0">
                <a:solidFill>
                  <a:srgbClr val="2C2E8D"/>
                </a:solidFill>
              </a:rPr>
              <a:t>(consultant) £80-100k</a:t>
            </a:r>
          </a:p>
        </p:txBody>
      </p:sp>
      <p:pic>
        <p:nvPicPr>
          <p:cNvPr id="4098" name="Picture 2" descr="Topographical Surveys for FRA &amp; SuDS: When Are They Needed? | Unda">
            <a:extLst>
              <a:ext uri="{FF2B5EF4-FFF2-40B4-BE49-F238E27FC236}">
                <a16:creationId xmlns:a16="http://schemas.microsoft.com/office/drawing/2014/main" id="{39519405-50AC-6D3D-5AE0-06CF12F7F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058" y="2736727"/>
            <a:ext cx="4525941" cy="261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87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18873-9029-FF37-8CEB-A53439C88FA7}"/>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EC62380A-D385-CE28-D541-4109C641B762}"/>
              </a:ext>
            </a:extLst>
          </p:cNvPr>
          <p:cNvSpPr>
            <a:spLocks noGrp="1"/>
          </p:cNvSpPr>
          <p:nvPr>
            <p:ph type="sldNum" sz="quarter" idx="12"/>
          </p:nvPr>
        </p:nvSpPr>
        <p:spPr>
          <a:xfrm>
            <a:off x="9131599" y="6366987"/>
            <a:ext cx="2743200" cy="365125"/>
          </a:xfrm>
        </p:spPr>
        <p:txBody>
          <a:bodyPr/>
          <a:lstStyle/>
          <a:p>
            <a:fld id="{1CBB08B3-38D4-40D9-8853-E29D2A311736}" type="slidenum">
              <a:rPr lang="en-GB" smtClean="0">
                <a:solidFill>
                  <a:schemeClr val="tx1"/>
                </a:solidFill>
              </a:rPr>
              <a:t>12</a:t>
            </a:fld>
            <a:endParaRPr lang="en-GB" dirty="0">
              <a:solidFill>
                <a:schemeClr val="tx1"/>
              </a:solidFill>
            </a:endParaRPr>
          </a:p>
        </p:txBody>
      </p:sp>
      <p:sp>
        <p:nvSpPr>
          <p:cNvPr id="10" name="Title 1">
            <a:extLst>
              <a:ext uri="{FF2B5EF4-FFF2-40B4-BE49-F238E27FC236}">
                <a16:creationId xmlns:a16="http://schemas.microsoft.com/office/drawing/2014/main" id="{336B05AD-AFBE-3938-7A6D-8F7B720519E7}"/>
              </a:ext>
            </a:extLst>
          </p:cNvPr>
          <p:cNvSpPr>
            <a:spLocks noGrp="1"/>
          </p:cNvSpPr>
          <p:nvPr>
            <p:ph type="title"/>
          </p:nvPr>
        </p:nvSpPr>
        <p:spPr>
          <a:xfrm>
            <a:off x="838200" y="392024"/>
            <a:ext cx="10515600" cy="1325563"/>
          </a:xfrm>
        </p:spPr>
        <p:txBody>
          <a:bodyPr>
            <a:normAutofit/>
          </a:bodyPr>
          <a:lstStyle/>
          <a:p>
            <a:r>
              <a:rPr lang="en-GB" sz="3600" dirty="0"/>
              <a:t>Scenario</a:t>
            </a:r>
          </a:p>
        </p:txBody>
      </p:sp>
      <p:pic>
        <p:nvPicPr>
          <p:cNvPr id="3" name="Picture 2" descr="A blue square with white text&#10;&#10;AI-generated content may be incorrect.">
            <a:extLst>
              <a:ext uri="{FF2B5EF4-FFF2-40B4-BE49-F238E27FC236}">
                <a16:creationId xmlns:a16="http://schemas.microsoft.com/office/drawing/2014/main" id="{193F067C-0206-795E-1DC2-632015B39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848" y="239241"/>
            <a:ext cx="1024951" cy="1033564"/>
          </a:xfrm>
          <a:prstGeom prst="rect">
            <a:avLst/>
          </a:prstGeom>
        </p:spPr>
      </p:pic>
      <p:sp>
        <p:nvSpPr>
          <p:cNvPr id="9" name="TextBox 8">
            <a:extLst>
              <a:ext uri="{FF2B5EF4-FFF2-40B4-BE49-F238E27FC236}">
                <a16:creationId xmlns:a16="http://schemas.microsoft.com/office/drawing/2014/main" id="{DEEFEAA0-DB04-F270-5F99-090F6EFACA49}"/>
              </a:ext>
            </a:extLst>
          </p:cNvPr>
          <p:cNvSpPr txBox="1"/>
          <p:nvPr/>
        </p:nvSpPr>
        <p:spPr>
          <a:xfrm>
            <a:off x="426721" y="2146294"/>
            <a:ext cx="4571999" cy="3416320"/>
          </a:xfrm>
          <a:prstGeom prst="rect">
            <a:avLst/>
          </a:prstGeom>
          <a:noFill/>
        </p:spPr>
        <p:txBody>
          <a:bodyPr wrap="square" rtlCol="0">
            <a:spAutoFit/>
          </a:bodyPr>
          <a:lstStyle/>
          <a:p>
            <a:pPr lvl="0">
              <a:spcAft>
                <a:spcPts val="1200"/>
              </a:spcAft>
            </a:pPr>
            <a:r>
              <a:rPr lang="en-US" sz="3600" dirty="0">
                <a:solidFill>
                  <a:srgbClr val="2C2E8D"/>
                </a:solidFill>
              </a:rPr>
              <a:t>East, south and west-facing classrooms get too warm in the summer due to strong sunlight.</a:t>
            </a:r>
          </a:p>
        </p:txBody>
      </p:sp>
      <p:pic>
        <p:nvPicPr>
          <p:cNvPr id="13" name="Picture 12">
            <a:extLst>
              <a:ext uri="{FF2B5EF4-FFF2-40B4-BE49-F238E27FC236}">
                <a16:creationId xmlns:a16="http://schemas.microsoft.com/office/drawing/2014/main" id="{4EC543AA-2315-0614-957F-9F0E359081C2}"/>
              </a:ext>
            </a:extLst>
          </p:cNvPr>
          <p:cNvPicPr>
            <a:picLocks noChangeAspect="1"/>
          </p:cNvPicPr>
          <p:nvPr/>
        </p:nvPicPr>
        <p:blipFill>
          <a:blip r:embed="rId4"/>
          <a:srcRect b="17733"/>
          <a:stretch>
            <a:fillRect/>
          </a:stretch>
        </p:blipFill>
        <p:spPr>
          <a:xfrm>
            <a:off x="5986480" y="1978086"/>
            <a:ext cx="5778799" cy="4754026"/>
          </a:xfrm>
          <a:prstGeom prst="rect">
            <a:avLst/>
          </a:prstGeom>
        </p:spPr>
      </p:pic>
    </p:spTree>
    <p:extLst>
      <p:ext uri="{BB962C8B-B14F-4D97-AF65-F5344CB8AC3E}">
        <p14:creationId xmlns:p14="http://schemas.microsoft.com/office/powerpoint/2010/main" val="398965815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5B9EC-89B2-8511-B08C-2245086BCF31}"/>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5A199C12-D336-1A73-4EAA-0BAB3E533A42}"/>
              </a:ext>
            </a:extLst>
          </p:cNvPr>
          <p:cNvSpPr>
            <a:spLocks noGrp="1"/>
          </p:cNvSpPr>
          <p:nvPr>
            <p:ph type="sldNum" sz="quarter" idx="12"/>
          </p:nvPr>
        </p:nvSpPr>
        <p:spPr>
          <a:xfrm>
            <a:off x="9131599" y="6366987"/>
            <a:ext cx="2743200" cy="365125"/>
          </a:xfrm>
        </p:spPr>
        <p:txBody>
          <a:bodyPr/>
          <a:lstStyle/>
          <a:p>
            <a:fld id="{1CBB08B3-38D4-40D9-8853-E29D2A311736}" type="slidenum">
              <a:rPr lang="en-GB" smtClean="0">
                <a:solidFill>
                  <a:schemeClr val="tx1"/>
                </a:solidFill>
              </a:rPr>
              <a:t>13</a:t>
            </a:fld>
            <a:endParaRPr lang="en-GB" dirty="0">
              <a:solidFill>
                <a:schemeClr val="tx1"/>
              </a:solidFill>
            </a:endParaRPr>
          </a:p>
        </p:txBody>
      </p:sp>
      <p:sp>
        <p:nvSpPr>
          <p:cNvPr id="10" name="Title 1">
            <a:extLst>
              <a:ext uri="{FF2B5EF4-FFF2-40B4-BE49-F238E27FC236}">
                <a16:creationId xmlns:a16="http://schemas.microsoft.com/office/drawing/2014/main" id="{478876F7-E833-892F-E183-F5686A78C637}"/>
              </a:ext>
            </a:extLst>
          </p:cNvPr>
          <p:cNvSpPr>
            <a:spLocks noGrp="1"/>
          </p:cNvSpPr>
          <p:nvPr>
            <p:ph type="title"/>
          </p:nvPr>
        </p:nvSpPr>
        <p:spPr>
          <a:xfrm>
            <a:off x="838200" y="392024"/>
            <a:ext cx="10515600" cy="1325563"/>
          </a:xfrm>
        </p:spPr>
        <p:txBody>
          <a:bodyPr>
            <a:normAutofit/>
          </a:bodyPr>
          <a:lstStyle/>
          <a:p>
            <a:r>
              <a:rPr lang="en-GB" sz="3600" dirty="0"/>
              <a:t>Job profile</a:t>
            </a:r>
          </a:p>
        </p:txBody>
      </p:sp>
      <p:pic>
        <p:nvPicPr>
          <p:cNvPr id="3" name="Picture 2" descr="A blue square with white text&#10;&#10;AI-generated content may be incorrect.">
            <a:extLst>
              <a:ext uri="{FF2B5EF4-FFF2-40B4-BE49-F238E27FC236}">
                <a16:creationId xmlns:a16="http://schemas.microsoft.com/office/drawing/2014/main" id="{7548613C-5B0C-245A-FF3D-81CFE764E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848" y="239241"/>
            <a:ext cx="1024951" cy="1033564"/>
          </a:xfrm>
          <a:prstGeom prst="rect">
            <a:avLst/>
          </a:prstGeom>
        </p:spPr>
      </p:pic>
      <p:sp>
        <p:nvSpPr>
          <p:cNvPr id="12" name="TextBox 11">
            <a:extLst>
              <a:ext uri="{FF2B5EF4-FFF2-40B4-BE49-F238E27FC236}">
                <a16:creationId xmlns:a16="http://schemas.microsoft.com/office/drawing/2014/main" id="{838DE8BA-FCD2-C3EA-F722-E15557D1EC37}"/>
              </a:ext>
            </a:extLst>
          </p:cNvPr>
          <p:cNvSpPr txBox="1"/>
          <p:nvPr/>
        </p:nvSpPr>
        <p:spPr>
          <a:xfrm>
            <a:off x="237899" y="1810464"/>
            <a:ext cx="5933439" cy="5047536"/>
          </a:xfrm>
          <a:prstGeom prst="rect">
            <a:avLst/>
          </a:prstGeom>
          <a:noFill/>
        </p:spPr>
        <p:txBody>
          <a:bodyPr wrap="square" rtlCol="0">
            <a:spAutoFit/>
          </a:bodyPr>
          <a:lstStyle/>
          <a:p>
            <a:pPr lvl="0">
              <a:spcAft>
                <a:spcPts val="1200"/>
              </a:spcAft>
            </a:pPr>
            <a:r>
              <a:rPr lang="en-GB" sz="2800" dirty="0">
                <a:solidFill>
                  <a:srgbClr val="2C2E8D"/>
                </a:solidFill>
              </a:rPr>
              <a:t>Adaptation and resilience specialist (building overheating)</a:t>
            </a:r>
          </a:p>
          <a:p>
            <a:pPr lvl="0">
              <a:spcAft>
                <a:spcPts val="1200"/>
              </a:spcAft>
            </a:pPr>
            <a:endParaRPr lang="en-GB" sz="2800" dirty="0">
              <a:solidFill>
                <a:srgbClr val="2C2E8D"/>
              </a:solidFill>
            </a:endParaRPr>
          </a:p>
          <a:p>
            <a:pPr lvl="0">
              <a:spcAft>
                <a:spcPts val="1200"/>
              </a:spcAft>
            </a:pPr>
            <a:r>
              <a:rPr lang="en-GB" sz="2800" dirty="0">
                <a:solidFill>
                  <a:srgbClr val="2C2E8D"/>
                </a:solidFill>
              </a:rPr>
              <a:t>Training time: 4 years</a:t>
            </a:r>
          </a:p>
          <a:p>
            <a:pPr lvl="0">
              <a:spcAft>
                <a:spcPts val="1200"/>
              </a:spcAft>
            </a:pPr>
            <a:endParaRPr lang="en-GB" sz="2800" dirty="0">
              <a:solidFill>
                <a:srgbClr val="2C2E8D"/>
              </a:solidFill>
            </a:endParaRPr>
          </a:p>
          <a:p>
            <a:pPr lvl="0">
              <a:spcAft>
                <a:spcPts val="1200"/>
              </a:spcAft>
            </a:pPr>
            <a:r>
              <a:rPr lang="en-GB" sz="2800" dirty="0">
                <a:solidFill>
                  <a:srgbClr val="2C2E8D"/>
                </a:solidFill>
              </a:rPr>
              <a:t>Salary: </a:t>
            </a:r>
          </a:p>
          <a:p>
            <a:pPr lvl="0">
              <a:spcAft>
                <a:spcPts val="1200"/>
              </a:spcAft>
            </a:pPr>
            <a:r>
              <a:rPr lang="en-GB" sz="2800" dirty="0">
                <a:solidFill>
                  <a:srgbClr val="2C2E8D"/>
                </a:solidFill>
              </a:rPr>
              <a:t>(qualified) £42-55k </a:t>
            </a:r>
          </a:p>
          <a:p>
            <a:pPr lvl="0">
              <a:spcAft>
                <a:spcPts val="1200"/>
              </a:spcAft>
            </a:pPr>
            <a:r>
              <a:rPr lang="en-GB" sz="2800" dirty="0">
                <a:solidFill>
                  <a:srgbClr val="2C2E8D"/>
                </a:solidFill>
              </a:rPr>
              <a:t>(senior) £60-85k </a:t>
            </a:r>
          </a:p>
          <a:p>
            <a:pPr lvl="0">
              <a:spcAft>
                <a:spcPts val="1200"/>
              </a:spcAft>
            </a:pPr>
            <a:r>
              <a:rPr lang="en-GB" sz="2800" dirty="0">
                <a:solidFill>
                  <a:srgbClr val="2C2E8D"/>
                </a:solidFill>
              </a:rPr>
              <a:t>(Freelance) £400-600/day</a:t>
            </a:r>
          </a:p>
        </p:txBody>
      </p:sp>
      <p:pic>
        <p:nvPicPr>
          <p:cNvPr id="5122" name="Picture 2" descr="Adapting buildings | Climate Just">
            <a:extLst>
              <a:ext uri="{FF2B5EF4-FFF2-40B4-BE49-F238E27FC236}">
                <a16:creationId xmlns:a16="http://schemas.microsoft.com/office/drawing/2014/main" id="{7C4C52CD-D34C-F5EA-49AC-F6A25F7C7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4338" y="2274823"/>
            <a:ext cx="4962525" cy="324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918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9CA96-4893-D4F5-4420-E58F7F98C287}"/>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E3B56E9B-76FB-5AE0-47D2-B0C9FD65FF7A}"/>
              </a:ext>
            </a:extLst>
          </p:cNvPr>
          <p:cNvSpPr>
            <a:spLocks noGrp="1"/>
          </p:cNvSpPr>
          <p:nvPr>
            <p:ph type="sldNum" sz="quarter" idx="12"/>
          </p:nvPr>
        </p:nvSpPr>
        <p:spPr>
          <a:xfrm>
            <a:off x="9131599" y="6366987"/>
            <a:ext cx="2743200" cy="365125"/>
          </a:xfrm>
        </p:spPr>
        <p:txBody>
          <a:bodyPr/>
          <a:lstStyle/>
          <a:p>
            <a:fld id="{1CBB08B3-38D4-40D9-8853-E29D2A311736}" type="slidenum">
              <a:rPr lang="en-GB" smtClean="0">
                <a:solidFill>
                  <a:schemeClr val="tx1"/>
                </a:solidFill>
              </a:rPr>
              <a:t>14</a:t>
            </a:fld>
            <a:endParaRPr lang="en-GB" dirty="0">
              <a:solidFill>
                <a:schemeClr val="tx1"/>
              </a:solidFill>
            </a:endParaRPr>
          </a:p>
        </p:txBody>
      </p:sp>
      <p:sp>
        <p:nvSpPr>
          <p:cNvPr id="10" name="Title 1">
            <a:extLst>
              <a:ext uri="{FF2B5EF4-FFF2-40B4-BE49-F238E27FC236}">
                <a16:creationId xmlns:a16="http://schemas.microsoft.com/office/drawing/2014/main" id="{26E1C098-EA01-B027-3305-76EBC88A3EBB}"/>
              </a:ext>
            </a:extLst>
          </p:cNvPr>
          <p:cNvSpPr>
            <a:spLocks noGrp="1"/>
          </p:cNvSpPr>
          <p:nvPr>
            <p:ph type="title"/>
          </p:nvPr>
        </p:nvSpPr>
        <p:spPr>
          <a:xfrm>
            <a:off x="838200" y="392024"/>
            <a:ext cx="10515600" cy="1325563"/>
          </a:xfrm>
        </p:spPr>
        <p:txBody>
          <a:bodyPr>
            <a:normAutofit/>
          </a:bodyPr>
          <a:lstStyle/>
          <a:p>
            <a:r>
              <a:rPr lang="en-GB" sz="3600" dirty="0"/>
              <a:t>Job profiles</a:t>
            </a:r>
          </a:p>
        </p:txBody>
      </p:sp>
      <p:pic>
        <p:nvPicPr>
          <p:cNvPr id="3" name="Picture 2" descr="A blue square with white text&#10;&#10;AI-generated content may be incorrect.">
            <a:extLst>
              <a:ext uri="{FF2B5EF4-FFF2-40B4-BE49-F238E27FC236}">
                <a16:creationId xmlns:a16="http://schemas.microsoft.com/office/drawing/2014/main" id="{CE8B9C2D-E640-0FAD-F3B1-121769D39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848" y="239241"/>
            <a:ext cx="1024951" cy="1033564"/>
          </a:xfrm>
          <a:prstGeom prst="rect">
            <a:avLst/>
          </a:prstGeom>
        </p:spPr>
      </p:pic>
      <p:sp>
        <p:nvSpPr>
          <p:cNvPr id="2" name="TextBox 1">
            <a:extLst>
              <a:ext uri="{FF2B5EF4-FFF2-40B4-BE49-F238E27FC236}">
                <a16:creationId xmlns:a16="http://schemas.microsoft.com/office/drawing/2014/main" id="{C8F88C29-FE42-C3E3-5018-BE736077645F}"/>
              </a:ext>
            </a:extLst>
          </p:cNvPr>
          <p:cNvSpPr txBox="1"/>
          <p:nvPr/>
        </p:nvSpPr>
        <p:spPr>
          <a:xfrm>
            <a:off x="393072" y="1941391"/>
            <a:ext cx="5933439" cy="4124206"/>
          </a:xfrm>
          <a:prstGeom prst="rect">
            <a:avLst/>
          </a:prstGeom>
          <a:noFill/>
        </p:spPr>
        <p:txBody>
          <a:bodyPr wrap="square" rtlCol="0">
            <a:spAutoFit/>
          </a:bodyPr>
          <a:lstStyle/>
          <a:p>
            <a:pPr lvl="0">
              <a:spcAft>
                <a:spcPts val="1200"/>
              </a:spcAft>
            </a:pPr>
            <a:r>
              <a:rPr lang="en-GB" sz="2400" dirty="0">
                <a:solidFill>
                  <a:srgbClr val="2C2E8D"/>
                </a:solidFill>
              </a:rPr>
              <a:t>Builder</a:t>
            </a:r>
          </a:p>
          <a:p>
            <a:pPr lvl="0">
              <a:spcAft>
                <a:spcPts val="1200"/>
              </a:spcAft>
            </a:pPr>
            <a:r>
              <a:rPr lang="en-GB" sz="2400" dirty="0">
                <a:solidFill>
                  <a:srgbClr val="2C2E8D"/>
                </a:solidFill>
              </a:rPr>
              <a:t>Window fitter</a:t>
            </a:r>
          </a:p>
          <a:p>
            <a:pPr lvl="0">
              <a:spcAft>
                <a:spcPts val="1200"/>
              </a:spcAft>
            </a:pPr>
            <a:r>
              <a:rPr lang="en-GB" sz="2400" dirty="0">
                <a:solidFill>
                  <a:srgbClr val="2C2E8D"/>
                </a:solidFill>
              </a:rPr>
              <a:t>HGV driver</a:t>
            </a:r>
          </a:p>
          <a:p>
            <a:pPr lvl="0">
              <a:spcAft>
                <a:spcPts val="1200"/>
              </a:spcAft>
            </a:pPr>
            <a:r>
              <a:rPr lang="en-GB" sz="2400" dirty="0">
                <a:solidFill>
                  <a:srgbClr val="2C2E8D"/>
                </a:solidFill>
              </a:rPr>
              <a:t>Retail specialist</a:t>
            </a:r>
          </a:p>
          <a:p>
            <a:pPr lvl="0">
              <a:spcAft>
                <a:spcPts val="1200"/>
              </a:spcAft>
            </a:pPr>
            <a:r>
              <a:rPr lang="en-GB" sz="2400" dirty="0">
                <a:solidFill>
                  <a:srgbClr val="2C2E8D"/>
                </a:solidFill>
              </a:rPr>
              <a:t>Logistics specialist</a:t>
            </a:r>
          </a:p>
          <a:p>
            <a:pPr lvl="0">
              <a:spcAft>
                <a:spcPts val="1200"/>
              </a:spcAft>
            </a:pPr>
            <a:r>
              <a:rPr lang="en-GB" sz="2400" dirty="0">
                <a:solidFill>
                  <a:srgbClr val="2C2E8D"/>
                </a:solidFill>
              </a:rPr>
              <a:t>Caterer</a:t>
            </a:r>
          </a:p>
          <a:p>
            <a:pPr lvl="0">
              <a:spcAft>
                <a:spcPts val="1200"/>
              </a:spcAft>
            </a:pPr>
            <a:r>
              <a:rPr lang="en-GB" sz="2400" dirty="0">
                <a:solidFill>
                  <a:srgbClr val="2C2E8D"/>
                </a:solidFill>
              </a:rPr>
              <a:t>Supply chain auditor</a:t>
            </a:r>
          </a:p>
          <a:p>
            <a:pPr lvl="0">
              <a:spcAft>
                <a:spcPts val="1200"/>
              </a:spcAft>
            </a:pPr>
            <a:r>
              <a:rPr lang="en-GB" sz="2400" dirty="0">
                <a:solidFill>
                  <a:srgbClr val="2C2E8D"/>
                </a:solidFill>
              </a:rPr>
              <a:t>Stadium manager </a:t>
            </a:r>
          </a:p>
        </p:txBody>
      </p:sp>
      <p:pic>
        <p:nvPicPr>
          <p:cNvPr id="5" name="Picture 4">
            <a:extLst>
              <a:ext uri="{FF2B5EF4-FFF2-40B4-BE49-F238E27FC236}">
                <a16:creationId xmlns:a16="http://schemas.microsoft.com/office/drawing/2014/main" id="{1FFC98A3-152A-EC8C-C2AE-2DB60E699BD2}"/>
              </a:ext>
            </a:extLst>
          </p:cNvPr>
          <p:cNvPicPr>
            <a:picLocks noChangeAspect="1"/>
          </p:cNvPicPr>
          <p:nvPr/>
        </p:nvPicPr>
        <p:blipFill>
          <a:blip r:embed="rId4"/>
          <a:stretch>
            <a:fillRect/>
          </a:stretch>
        </p:blipFill>
        <p:spPr>
          <a:xfrm>
            <a:off x="5210189" y="2726221"/>
            <a:ext cx="5867663" cy="2554545"/>
          </a:xfrm>
          <a:prstGeom prst="rect">
            <a:avLst/>
          </a:prstGeom>
        </p:spPr>
      </p:pic>
    </p:spTree>
    <p:extLst>
      <p:ext uri="{BB962C8B-B14F-4D97-AF65-F5344CB8AC3E}">
        <p14:creationId xmlns:p14="http://schemas.microsoft.com/office/powerpoint/2010/main" val="2844903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colorfulness, line, electric blue&#10;&#10;Description automatically generated">
            <a:extLst>
              <a:ext uri="{FF2B5EF4-FFF2-40B4-BE49-F238E27FC236}">
                <a16:creationId xmlns:a16="http://schemas.microsoft.com/office/drawing/2014/main" id="{996C5E3A-84B5-3E9D-4AA5-BA76D6E76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725" y="6103125"/>
            <a:ext cx="4190275" cy="754875"/>
          </a:xfrm>
          <a:prstGeom prst="rect">
            <a:avLst/>
          </a:prstGeom>
        </p:spPr>
      </p:pic>
      <p:sp>
        <p:nvSpPr>
          <p:cNvPr id="2" name="Content Placeholder 2">
            <a:extLst>
              <a:ext uri="{FF2B5EF4-FFF2-40B4-BE49-F238E27FC236}">
                <a16:creationId xmlns:a16="http://schemas.microsoft.com/office/drawing/2014/main" id="{966DD43F-0098-45DC-82C2-9A7BA7B5252D}"/>
              </a:ext>
            </a:extLst>
          </p:cNvPr>
          <p:cNvSpPr txBox="1">
            <a:spLocks/>
          </p:cNvSpPr>
          <p:nvPr/>
        </p:nvSpPr>
        <p:spPr>
          <a:xfrm>
            <a:off x="3390520" y="3255702"/>
            <a:ext cx="8312972" cy="931516"/>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5400" b="1" dirty="0">
                <a:solidFill>
                  <a:srgbClr val="002060"/>
                </a:solidFill>
              </a:rPr>
              <a:t>Questions</a:t>
            </a:r>
            <a:endParaRPr lang="en-GB" sz="5400" dirty="0">
              <a:solidFill>
                <a:srgbClr val="002060"/>
              </a:solidFill>
              <a:ea typeface="Open Sans"/>
              <a:cs typeface="Open Sans"/>
            </a:endParaRPr>
          </a:p>
        </p:txBody>
      </p:sp>
      <p:grpSp>
        <p:nvGrpSpPr>
          <p:cNvPr id="3" name="Group 2">
            <a:extLst>
              <a:ext uri="{FF2B5EF4-FFF2-40B4-BE49-F238E27FC236}">
                <a16:creationId xmlns:a16="http://schemas.microsoft.com/office/drawing/2014/main" id="{60645437-5E88-2ACE-E48B-63A54487B446}"/>
              </a:ext>
            </a:extLst>
          </p:cNvPr>
          <p:cNvGrpSpPr/>
          <p:nvPr/>
        </p:nvGrpSpPr>
        <p:grpSpPr>
          <a:xfrm>
            <a:off x="4930" y="4659915"/>
            <a:ext cx="12192000" cy="2198095"/>
            <a:chOff x="4930" y="4659915"/>
            <a:chExt cx="12192000" cy="2198095"/>
          </a:xfrm>
        </p:grpSpPr>
        <p:pic>
          <p:nvPicPr>
            <p:cNvPr id="6" name="object 7">
              <a:extLst>
                <a:ext uri="{FF2B5EF4-FFF2-40B4-BE49-F238E27FC236}">
                  <a16:creationId xmlns:a16="http://schemas.microsoft.com/office/drawing/2014/main" id="{32A8C920-099A-B10A-D5A9-2C93079A7C9F}"/>
                </a:ext>
              </a:extLst>
            </p:cNvPr>
            <p:cNvPicPr/>
            <p:nvPr/>
          </p:nvPicPr>
          <p:blipFill>
            <a:blip r:embed="rId4" cstate="screen">
              <a:extLst>
                <a:ext uri="{28A0092B-C50C-407E-A947-70E740481C1C}">
                  <a14:useLocalDpi xmlns:a14="http://schemas.microsoft.com/office/drawing/2010/main"/>
                </a:ext>
              </a:extLst>
            </a:blip>
            <a:stretch>
              <a:fillRect/>
            </a:stretch>
          </p:blipFill>
          <p:spPr>
            <a:xfrm>
              <a:off x="7735191" y="4659915"/>
              <a:ext cx="1912983" cy="2198084"/>
            </a:xfrm>
            <a:prstGeom prst="rect">
              <a:avLst/>
            </a:prstGeom>
          </p:spPr>
        </p:pic>
        <p:pic>
          <p:nvPicPr>
            <p:cNvPr id="7" name="object 9">
              <a:extLst>
                <a:ext uri="{FF2B5EF4-FFF2-40B4-BE49-F238E27FC236}">
                  <a16:creationId xmlns:a16="http://schemas.microsoft.com/office/drawing/2014/main" id="{6F14B676-E1A5-9DC3-C658-C9374DE2D5D4}"/>
                </a:ext>
              </a:extLst>
            </p:cNvPr>
            <p:cNvPicPr/>
            <p:nvPr/>
          </p:nvPicPr>
          <p:blipFill>
            <a:blip r:embed="rId5" cstate="screen">
              <a:extLst>
                <a:ext uri="{28A0092B-C50C-407E-A947-70E740481C1C}">
                  <a14:useLocalDpi xmlns:a14="http://schemas.microsoft.com/office/drawing/2010/main"/>
                </a:ext>
              </a:extLst>
            </a:blip>
            <a:stretch>
              <a:fillRect/>
            </a:stretch>
          </p:blipFill>
          <p:spPr>
            <a:xfrm>
              <a:off x="3827250" y="4659915"/>
              <a:ext cx="3809651" cy="2198084"/>
            </a:xfrm>
            <a:prstGeom prst="rect">
              <a:avLst/>
            </a:prstGeom>
          </p:spPr>
        </p:pic>
        <p:pic>
          <p:nvPicPr>
            <p:cNvPr id="8" name="object 10">
              <a:extLst>
                <a:ext uri="{FF2B5EF4-FFF2-40B4-BE49-F238E27FC236}">
                  <a16:creationId xmlns:a16="http://schemas.microsoft.com/office/drawing/2014/main" id="{81C09FC1-0E70-D0D6-8F4C-072ED9264DEE}"/>
                </a:ext>
              </a:extLst>
            </p:cNvPr>
            <p:cNvPicPr/>
            <p:nvPr/>
          </p:nvPicPr>
          <p:blipFill>
            <a:blip r:embed="rId6" cstate="print"/>
            <a:stretch>
              <a:fillRect/>
            </a:stretch>
          </p:blipFill>
          <p:spPr>
            <a:xfrm>
              <a:off x="9746465" y="4659915"/>
              <a:ext cx="2450465" cy="2198086"/>
            </a:xfrm>
            <a:prstGeom prst="rect">
              <a:avLst/>
            </a:prstGeom>
          </p:spPr>
        </p:pic>
        <p:pic>
          <p:nvPicPr>
            <p:cNvPr id="9" name="object 11">
              <a:extLst>
                <a:ext uri="{FF2B5EF4-FFF2-40B4-BE49-F238E27FC236}">
                  <a16:creationId xmlns:a16="http://schemas.microsoft.com/office/drawing/2014/main" id="{2FA6BAC9-915E-91DC-C06F-2800E090ACC8}"/>
                </a:ext>
              </a:extLst>
            </p:cNvPr>
            <p:cNvPicPr/>
            <p:nvPr/>
          </p:nvPicPr>
          <p:blipFill>
            <a:blip r:embed="rId7" cstate="print"/>
            <a:stretch>
              <a:fillRect/>
            </a:stretch>
          </p:blipFill>
          <p:spPr>
            <a:xfrm>
              <a:off x="1918269" y="4659915"/>
              <a:ext cx="1810691" cy="2198086"/>
            </a:xfrm>
            <a:prstGeom prst="rect">
              <a:avLst/>
            </a:prstGeom>
          </p:spPr>
        </p:pic>
        <p:pic>
          <p:nvPicPr>
            <p:cNvPr id="11" name="object 14">
              <a:extLst>
                <a:ext uri="{FF2B5EF4-FFF2-40B4-BE49-F238E27FC236}">
                  <a16:creationId xmlns:a16="http://schemas.microsoft.com/office/drawing/2014/main" id="{8B2B2EF8-C6EA-EA65-5ECD-8B3D78A0787A}"/>
                </a:ext>
              </a:extLst>
            </p:cNvPr>
            <p:cNvPicPr/>
            <p:nvPr/>
          </p:nvPicPr>
          <p:blipFill>
            <a:blip r:embed="rId8" cstate="screen">
              <a:extLst>
                <a:ext uri="{28A0092B-C50C-407E-A947-70E740481C1C}">
                  <a14:useLocalDpi xmlns:a14="http://schemas.microsoft.com/office/drawing/2010/main"/>
                </a:ext>
              </a:extLst>
            </a:blip>
            <a:stretch>
              <a:fillRect/>
            </a:stretch>
          </p:blipFill>
          <p:spPr>
            <a:xfrm>
              <a:off x="4930" y="4659915"/>
              <a:ext cx="1815049" cy="2198095"/>
            </a:xfrm>
            <a:prstGeom prst="rect">
              <a:avLst/>
            </a:prstGeom>
          </p:spPr>
        </p:pic>
      </p:grpSp>
    </p:spTree>
    <p:extLst>
      <p:ext uri="{BB962C8B-B14F-4D97-AF65-F5344CB8AC3E}">
        <p14:creationId xmlns:p14="http://schemas.microsoft.com/office/powerpoint/2010/main" val="380122206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212A70-144D-5500-F53F-92BDF66B4A02}"/>
              </a:ext>
            </a:extLst>
          </p:cNvPr>
          <p:cNvSpPr>
            <a:spLocks noGrp="1"/>
          </p:cNvSpPr>
          <p:nvPr>
            <p:ph type="sldNum" sz="quarter" idx="12"/>
          </p:nvPr>
        </p:nvSpPr>
        <p:spPr/>
        <p:txBody>
          <a:bodyPr/>
          <a:lstStyle/>
          <a:p>
            <a:fld id="{1CBB08B3-38D4-40D9-8853-E29D2A311736}" type="slidenum">
              <a:rPr lang="en-GB" smtClean="0"/>
              <a:t>16</a:t>
            </a:fld>
            <a:endParaRPr lang="en-GB" dirty="0"/>
          </a:p>
        </p:txBody>
      </p:sp>
      <p:sp>
        <p:nvSpPr>
          <p:cNvPr id="3" name="Content Placeholder 2">
            <a:extLst>
              <a:ext uri="{FF2B5EF4-FFF2-40B4-BE49-F238E27FC236}">
                <a16:creationId xmlns:a16="http://schemas.microsoft.com/office/drawing/2014/main" id="{9A9F6410-DCD2-21E8-3708-02D8573AFE2C}"/>
              </a:ext>
            </a:extLst>
          </p:cNvPr>
          <p:cNvSpPr txBox="1">
            <a:spLocks/>
          </p:cNvSpPr>
          <p:nvPr/>
        </p:nvSpPr>
        <p:spPr>
          <a:xfrm>
            <a:off x="2877670" y="2863553"/>
            <a:ext cx="6436659" cy="1513215"/>
          </a:xfrm>
          <a:prstGeom prst="rect">
            <a:avLst/>
          </a:prstGeom>
        </p:spPr>
        <p:txBody>
          <a:bodyPr>
            <a:normAutofit/>
          </a:bodyPr>
          <a:lstStyle>
            <a:lvl1pPr marL="228594" indent="-228594" algn="l" defTabSz="914377"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GB" sz="5400" b="1" dirty="0">
                <a:solidFill>
                  <a:srgbClr val="002060"/>
                </a:solidFill>
              </a:rPr>
              <a:t>Thank you</a:t>
            </a:r>
          </a:p>
        </p:txBody>
      </p:sp>
      <p:pic>
        <p:nvPicPr>
          <p:cNvPr id="4" name="Picture 3" descr="A blue square with white text&#10;&#10;AI-generated content may be incorrect.">
            <a:extLst>
              <a:ext uri="{FF2B5EF4-FFF2-40B4-BE49-F238E27FC236}">
                <a16:creationId xmlns:a16="http://schemas.microsoft.com/office/drawing/2014/main" id="{C6686891-F70C-4511-644D-0DDF415E0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9848" y="239241"/>
            <a:ext cx="1024951" cy="1033564"/>
          </a:xfrm>
          <a:prstGeom prst="rect">
            <a:avLst/>
          </a:prstGeom>
        </p:spPr>
      </p:pic>
      <p:sp>
        <p:nvSpPr>
          <p:cNvPr id="6" name="Rectangle 5">
            <a:extLst>
              <a:ext uri="{FF2B5EF4-FFF2-40B4-BE49-F238E27FC236}">
                <a16:creationId xmlns:a16="http://schemas.microsoft.com/office/drawing/2014/main" id="{A0F6E4EA-6CA2-6381-6C2C-52C07CC8EBA8}"/>
              </a:ext>
            </a:extLst>
          </p:cNvPr>
          <p:cNvSpPr/>
          <p:nvPr/>
        </p:nvSpPr>
        <p:spPr>
          <a:xfrm>
            <a:off x="-1" y="5202238"/>
            <a:ext cx="12249150" cy="16557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78C248B-5D8E-F7FB-E7CC-414086A78E0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9861056" y="5997570"/>
            <a:ext cx="893189" cy="549229"/>
          </a:xfrm>
          <a:prstGeom prst="rect">
            <a:avLst/>
          </a:prstGeom>
        </p:spPr>
      </p:pic>
      <p:pic>
        <p:nvPicPr>
          <p:cNvPr id="8" name="Picture 7">
            <a:extLst>
              <a:ext uri="{FF2B5EF4-FFF2-40B4-BE49-F238E27FC236}">
                <a16:creationId xmlns:a16="http://schemas.microsoft.com/office/drawing/2014/main" id="{314AEE37-DF78-93AA-A42F-9186C29D7784}"/>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781659" y="6056352"/>
            <a:ext cx="1085328" cy="490447"/>
          </a:xfrm>
          <a:prstGeom prst="rect">
            <a:avLst/>
          </a:prstGeom>
        </p:spPr>
      </p:pic>
      <p:grpSp>
        <p:nvGrpSpPr>
          <p:cNvPr id="9" name="Group 8">
            <a:extLst>
              <a:ext uri="{FF2B5EF4-FFF2-40B4-BE49-F238E27FC236}">
                <a16:creationId xmlns:a16="http://schemas.microsoft.com/office/drawing/2014/main" id="{91544300-7683-FA0F-0167-1E7AF6C68D44}"/>
              </a:ext>
            </a:extLst>
          </p:cNvPr>
          <p:cNvGrpSpPr/>
          <p:nvPr/>
        </p:nvGrpSpPr>
        <p:grpSpPr>
          <a:xfrm>
            <a:off x="374397" y="5796278"/>
            <a:ext cx="8790733" cy="759915"/>
            <a:chOff x="374397" y="5796278"/>
            <a:chExt cx="8790733" cy="759915"/>
          </a:xfrm>
        </p:grpSpPr>
        <p:grpSp>
          <p:nvGrpSpPr>
            <p:cNvPr id="10" name="Group 9">
              <a:extLst>
                <a:ext uri="{FF2B5EF4-FFF2-40B4-BE49-F238E27FC236}">
                  <a16:creationId xmlns:a16="http://schemas.microsoft.com/office/drawing/2014/main" id="{8AE2127C-8D6D-6B1E-90AA-90B6CE1A4D46}"/>
                </a:ext>
              </a:extLst>
            </p:cNvPr>
            <p:cNvGrpSpPr>
              <a:grpSpLocks noChangeAspect="1"/>
            </p:cNvGrpSpPr>
            <p:nvPr/>
          </p:nvGrpSpPr>
          <p:grpSpPr>
            <a:xfrm>
              <a:off x="374397" y="5796278"/>
              <a:ext cx="7219169" cy="759915"/>
              <a:chOff x="0" y="0"/>
              <a:chExt cx="5248276" cy="552453"/>
            </a:xfrm>
          </p:grpSpPr>
          <p:grpSp>
            <p:nvGrpSpPr>
              <p:cNvPr id="12" name="Group 11">
                <a:extLst>
                  <a:ext uri="{FF2B5EF4-FFF2-40B4-BE49-F238E27FC236}">
                    <a16:creationId xmlns:a16="http://schemas.microsoft.com/office/drawing/2014/main" id="{01F91A11-3DA1-D9CE-7D45-7F1BAA62484E}"/>
                  </a:ext>
                </a:extLst>
              </p:cNvPr>
              <p:cNvGrpSpPr/>
              <p:nvPr/>
            </p:nvGrpSpPr>
            <p:grpSpPr>
              <a:xfrm>
                <a:off x="817543" y="0"/>
                <a:ext cx="4430733" cy="552453"/>
                <a:chOff x="817543" y="0"/>
                <a:chExt cx="8045104" cy="996459"/>
              </a:xfrm>
            </p:grpSpPr>
            <p:pic>
              <p:nvPicPr>
                <p:cNvPr id="14" name="Picture 13" descr="A blue square with white text&#10;&#10;Description automatically generated">
                  <a:extLst>
                    <a:ext uri="{FF2B5EF4-FFF2-40B4-BE49-F238E27FC236}">
                      <a16:creationId xmlns:a16="http://schemas.microsoft.com/office/drawing/2014/main" id="{FCADACED-9ACD-6748-0378-E1AE955D8A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9971" y="0"/>
                  <a:ext cx="854528" cy="861709"/>
                </a:xfrm>
                <a:prstGeom prst="rect">
                  <a:avLst/>
                </a:prstGeom>
              </p:spPr>
            </p:pic>
            <p:pic>
              <p:nvPicPr>
                <p:cNvPr id="15" name="Picture 14" descr="A logo for a company&#10;&#10;Description automatically generated">
                  <a:extLst>
                    <a:ext uri="{FF2B5EF4-FFF2-40B4-BE49-F238E27FC236}">
                      <a16:creationId xmlns:a16="http://schemas.microsoft.com/office/drawing/2014/main" id="{7B4679F2-44AA-C73B-07F6-9E29515715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1611" y="93880"/>
                  <a:ext cx="932164" cy="767829"/>
                </a:xfrm>
                <a:prstGeom prst="rect">
                  <a:avLst/>
                </a:prstGeom>
              </p:spPr>
            </p:pic>
            <p:pic>
              <p:nvPicPr>
                <p:cNvPr id="16" name="Picture 15" descr="A sign with black and yellow text&#10;&#10;Description automatically generated">
                  <a:extLst>
                    <a:ext uri="{FF2B5EF4-FFF2-40B4-BE49-F238E27FC236}">
                      <a16:creationId xmlns:a16="http://schemas.microsoft.com/office/drawing/2014/main" id="{F10C2F96-1AE6-73E9-4810-E42517454B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543" y="286326"/>
                  <a:ext cx="938516" cy="539647"/>
                </a:xfrm>
                <a:prstGeom prst="rect">
                  <a:avLst/>
                </a:prstGeom>
              </p:spPr>
            </p:pic>
            <p:pic>
              <p:nvPicPr>
                <p:cNvPr id="17" name="Graphic 16">
                  <a:extLst>
                    <a:ext uri="{FF2B5EF4-FFF2-40B4-BE49-F238E27FC236}">
                      <a16:creationId xmlns:a16="http://schemas.microsoft.com/office/drawing/2014/main" id="{EEB942BA-884D-2DC7-CB9C-EA85ED1B65F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453375" y="529356"/>
                  <a:ext cx="1414040" cy="345476"/>
                </a:xfrm>
                <a:prstGeom prst="rect">
                  <a:avLst/>
                </a:prstGeom>
              </p:spPr>
            </p:pic>
            <p:pic>
              <p:nvPicPr>
                <p:cNvPr id="18" name="Picture 17" descr="BM_Logo_72 ppi">
                  <a:extLst>
                    <a:ext uri="{FF2B5EF4-FFF2-40B4-BE49-F238E27FC236}">
                      <a16:creationId xmlns:a16="http://schemas.microsoft.com/office/drawing/2014/main" id="{FC67BE97-9AED-696D-04DA-CBBB6F76023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53285" y="591885"/>
                  <a:ext cx="1709362" cy="404574"/>
                </a:xfrm>
                <a:prstGeom prst="rect">
                  <a:avLst/>
                </a:prstGeom>
                <a:noFill/>
                <a:ln>
                  <a:noFill/>
                </a:ln>
              </p:spPr>
            </p:pic>
            <p:pic>
              <p:nvPicPr>
                <p:cNvPr id="19" name="Picture 18" descr="A logo with white text&#10;&#10;Description automatically generated">
                  <a:extLst>
                    <a:ext uri="{FF2B5EF4-FFF2-40B4-BE49-F238E27FC236}">
                      <a16:creationId xmlns:a16="http://schemas.microsoft.com/office/drawing/2014/main" id="{E2E13CA1-2428-93E3-2625-2646D4FCB9C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0369" y="242055"/>
                  <a:ext cx="632777" cy="632777"/>
                </a:xfrm>
                <a:prstGeom prst="rect">
                  <a:avLst/>
                </a:prstGeom>
              </p:spPr>
            </p:pic>
          </p:grpSp>
          <p:pic>
            <p:nvPicPr>
              <p:cNvPr id="13" name="Picture 12">
                <a:extLst>
                  <a:ext uri="{FF2B5EF4-FFF2-40B4-BE49-F238E27FC236}">
                    <a16:creationId xmlns:a16="http://schemas.microsoft.com/office/drawing/2014/main" id="{668B389F-B93B-7D64-5667-C16C87CCD96D}"/>
                  </a:ext>
                </a:extLst>
              </p:cNvPr>
              <p:cNvPicPr>
                <a:picLocks noChangeAspect="1"/>
              </p:cNvPicPr>
              <p:nvPr/>
            </p:nvPicPr>
            <p:blipFill>
              <a:blip r:embed="rId11"/>
              <a:stretch>
                <a:fillRect/>
              </a:stretch>
            </p:blipFill>
            <p:spPr>
              <a:xfrm>
                <a:off x="0" y="207793"/>
                <a:ext cx="675107" cy="240038"/>
              </a:xfrm>
              <a:prstGeom prst="rect">
                <a:avLst/>
              </a:prstGeom>
            </p:spPr>
          </p:pic>
        </p:grpSp>
        <p:pic>
          <p:nvPicPr>
            <p:cNvPr id="11" name="Picture 2" descr="Careers | Plowman Craven">
              <a:extLst>
                <a:ext uri="{FF2B5EF4-FFF2-40B4-BE49-F238E27FC236}">
                  <a16:creationId xmlns:a16="http://schemas.microsoft.com/office/drawing/2014/main" id="{09097F30-262B-56C3-8959-5E869381DC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05872" y="6323319"/>
              <a:ext cx="1359258" cy="1851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117529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FEFDE-D3BA-D594-EF27-03646CAA5F40}"/>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1DEC6FB-7AD7-4CC0-90BB-24874D7AF5A9}"/>
              </a:ext>
            </a:extLst>
          </p:cNvPr>
          <p:cNvSpPr>
            <a:spLocks noGrp="1"/>
          </p:cNvSpPr>
          <p:nvPr>
            <p:ph type="sldNum" sz="quarter" idx="12"/>
          </p:nvPr>
        </p:nvSpPr>
        <p:spPr>
          <a:xfrm>
            <a:off x="9131599" y="6366987"/>
            <a:ext cx="2743200" cy="365125"/>
          </a:xfrm>
        </p:spPr>
        <p:txBody>
          <a:bodyPr/>
          <a:lstStyle/>
          <a:p>
            <a:fld id="{1CBB08B3-38D4-40D9-8853-E29D2A311736}" type="slidenum">
              <a:rPr lang="en-GB" smtClean="0">
                <a:solidFill>
                  <a:schemeClr val="tx1"/>
                </a:solidFill>
              </a:rPr>
              <a:t>2</a:t>
            </a:fld>
            <a:endParaRPr lang="en-GB" dirty="0">
              <a:solidFill>
                <a:schemeClr val="tx1"/>
              </a:solidFill>
            </a:endParaRPr>
          </a:p>
        </p:txBody>
      </p:sp>
      <p:sp>
        <p:nvSpPr>
          <p:cNvPr id="9" name="TextBox 8">
            <a:extLst>
              <a:ext uri="{FF2B5EF4-FFF2-40B4-BE49-F238E27FC236}">
                <a16:creationId xmlns:a16="http://schemas.microsoft.com/office/drawing/2014/main" id="{0683D154-1438-2260-9DC8-1D2EF1507AE6}"/>
              </a:ext>
            </a:extLst>
          </p:cNvPr>
          <p:cNvSpPr txBox="1"/>
          <p:nvPr/>
        </p:nvSpPr>
        <p:spPr>
          <a:xfrm>
            <a:off x="838201" y="2146294"/>
            <a:ext cx="8568690" cy="2462213"/>
          </a:xfrm>
          <a:prstGeom prst="rect">
            <a:avLst/>
          </a:prstGeom>
          <a:noFill/>
        </p:spPr>
        <p:txBody>
          <a:bodyPr wrap="square" rtlCol="0">
            <a:spAutoFit/>
          </a:bodyPr>
          <a:lstStyle/>
          <a:p>
            <a:pPr lvl="0">
              <a:spcAft>
                <a:spcPts val="1200"/>
              </a:spcAft>
            </a:pPr>
            <a:r>
              <a:rPr lang="en-GB" sz="2400" dirty="0">
                <a:solidFill>
                  <a:srgbClr val="2C2E8D"/>
                </a:solidFill>
              </a:rPr>
              <a:t>A group of green industry expert organisations have been working with selected schools in the region to reduce their energy bills and help them reach net zero.</a:t>
            </a:r>
          </a:p>
          <a:p>
            <a:pPr lvl="0">
              <a:spcAft>
                <a:spcPts val="1800"/>
              </a:spcAft>
            </a:pPr>
            <a:r>
              <a:rPr lang="en-GB" sz="2400" dirty="0">
                <a:solidFill>
                  <a:srgbClr val="2C2E8D"/>
                </a:solidFill>
              </a:rPr>
              <a:t>The green economy is booming, and we would like to share our experience of the types of jobs that young people can get in the future. </a:t>
            </a:r>
          </a:p>
        </p:txBody>
      </p:sp>
      <p:sp>
        <p:nvSpPr>
          <p:cNvPr id="10" name="Title 1">
            <a:extLst>
              <a:ext uri="{FF2B5EF4-FFF2-40B4-BE49-F238E27FC236}">
                <a16:creationId xmlns:a16="http://schemas.microsoft.com/office/drawing/2014/main" id="{9CDA0AAB-E7CF-3701-FA1E-69A1B87F0E0E}"/>
              </a:ext>
            </a:extLst>
          </p:cNvPr>
          <p:cNvSpPr>
            <a:spLocks noGrp="1"/>
          </p:cNvSpPr>
          <p:nvPr>
            <p:ph type="title"/>
          </p:nvPr>
        </p:nvSpPr>
        <p:spPr>
          <a:xfrm>
            <a:off x="838200" y="392024"/>
            <a:ext cx="10515600" cy="1325563"/>
          </a:xfrm>
        </p:spPr>
        <p:txBody>
          <a:bodyPr>
            <a:normAutofit/>
          </a:bodyPr>
          <a:lstStyle/>
          <a:p>
            <a:r>
              <a:rPr lang="en-GB" sz="3600" dirty="0"/>
              <a:t>Green Skills and Careers</a:t>
            </a:r>
          </a:p>
        </p:txBody>
      </p:sp>
      <p:pic>
        <p:nvPicPr>
          <p:cNvPr id="3" name="Picture 2" descr="A blue square with white text&#10;&#10;AI-generated content may be incorrect.">
            <a:extLst>
              <a:ext uri="{FF2B5EF4-FFF2-40B4-BE49-F238E27FC236}">
                <a16:creationId xmlns:a16="http://schemas.microsoft.com/office/drawing/2014/main" id="{1494FB97-5361-0799-FCAF-ECD4C4D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9848" y="239241"/>
            <a:ext cx="1024951" cy="1033564"/>
          </a:xfrm>
          <a:prstGeom prst="rect">
            <a:avLst/>
          </a:prstGeom>
        </p:spPr>
      </p:pic>
    </p:spTree>
    <p:extLst>
      <p:ext uri="{BB962C8B-B14F-4D97-AF65-F5344CB8AC3E}">
        <p14:creationId xmlns:p14="http://schemas.microsoft.com/office/powerpoint/2010/main" val="343671536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96069-257F-59D3-B0A6-6F747B9B327F}"/>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2BABE8A7-4AB6-6AAC-AADE-DC07243E4507}"/>
              </a:ext>
            </a:extLst>
          </p:cNvPr>
          <p:cNvSpPr>
            <a:spLocks noGrp="1"/>
          </p:cNvSpPr>
          <p:nvPr>
            <p:ph type="sldNum" sz="quarter" idx="12"/>
          </p:nvPr>
        </p:nvSpPr>
        <p:spPr>
          <a:xfrm>
            <a:off x="9131599" y="6366987"/>
            <a:ext cx="2743200" cy="365125"/>
          </a:xfrm>
        </p:spPr>
        <p:txBody>
          <a:bodyPr/>
          <a:lstStyle/>
          <a:p>
            <a:fld id="{1CBB08B3-38D4-40D9-8853-E29D2A311736}" type="slidenum">
              <a:rPr lang="en-GB" smtClean="0">
                <a:solidFill>
                  <a:schemeClr val="tx1"/>
                </a:solidFill>
              </a:rPr>
              <a:t>3</a:t>
            </a:fld>
            <a:endParaRPr lang="en-GB" dirty="0">
              <a:solidFill>
                <a:schemeClr val="tx1"/>
              </a:solidFill>
            </a:endParaRPr>
          </a:p>
        </p:txBody>
      </p:sp>
      <p:sp>
        <p:nvSpPr>
          <p:cNvPr id="10" name="Title 1">
            <a:extLst>
              <a:ext uri="{FF2B5EF4-FFF2-40B4-BE49-F238E27FC236}">
                <a16:creationId xmlns:a16="http://schemas.microsoft.com/office/drawing/2014/main" id="{6BD71251-549F-919F-2439-F1924B1A7835}"/>
              </a:ext>
            </a:extLst>
          </p:cNvPr>
          <p:cNvSpPr>
            <a:spLocks noGrp="1"/>
          </p:cNvSpPr>
          <p:nvPr>
            <p:ph type="title"/>
          </p:nvPr>
        </p:nvSpPr>
        <p:spPr>
          <a:xfrm>
            <a:off x="838200" y="392024"/>
            <a:ext cx="10515600" cy="1325563"/>
          </a:xfrm>
        </p:spPr>
        <p:txBody>
          <a:bodyPr>
            <a:normAutofit/>
          </a:bodyPr>
          <a:lstStyle/>
          <a:p>
            <a:r>
              <a:rPr lang="en-GB" sz="3600" dirty="0"/>
              <a:t>Speakers</a:t>
            </a:r>
          </a:p>
        </p:txBody>
      </p:sp>
      <p:pic>
        <p:nvPicPr>
          <p:cNvPr id="3" name="Picture 2" descr="A blue square with white text&#10;&#10;AI-generated content may be incorrect.">
            <a:extLst>
              <a:ext uri="{FF2B5EF4-FFF2-40B4-BE49-F238E27FC236}">
                <a16:creationId xmlns:a16="http://schemas.microsoft.com/office/drawing/2014/main" id="{5A0E1D19-7D54-DD38-1FB3-7947428B2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9848" y="239241"/>
            <a:ext cx="1024951" cy="1033564"/>
          </a:xfrm>
          <a:prstGeom prst="rect">
            <a:avLst/>
          </a:prstGeom>
        </p:spPr>
      </p:pic>
      <p:sp>
        <p:nvSpPr>
          <p:cNvPr id="2" name="TextBox 1">
            <a:extLst>
              <a:ext uri="{FF2B5EF4-FFF2-40B4-BE49-F238E27FC236}">
                <a16:creationId xmlns:a16="http://schemas.microsoft.com/office/drawing/2014/main" id="{D318527A-EFC5-7DF0-11E0-1DAC14805FB3}"/>
              </a:ext>
            </a:extLst>
          </p:cNvPr>
          <p:cNvSpPr txBox="1"/>
          <p:nvPr/>
        </p:nvSpPr>
        <p:spPr>
          <a:xfrm>
            <a:off x="6532258" y="5322093"/>
            <a:ext cx="3541682" cy="646331"/>
          </a:xfrm>
          <a:prstGeom prst="rect">
            <a:avLst/>
          </a:prstGeom>
          <a:noFill/>
        </p:spPr>
        <p:txBody>
          <a:bodyPr wrap="square" lIns="91440" tIns="45720" rIns="91440" bIns="45720" rtlCol="0" anchor="t">
            <a:spAutoFit/>
          </a:bodyPr>
          <a:lstStyle/>
          <a:p>
            <a:pPr fontAlgn="base"/>
            <a:r>
              <a:rPr lang="en-US">
                <a:latin typeface="Overpass Medium" panose="00000500000000000000"/>
                <a:cs typeface="Arial" panose="020B0604020202020204" pitchFamily="34" charset="0"/>
              </a:rPr>
              <a:t>Let’s Go Zero Climate Action Advisor in Lancashire​​</a:t>
            </a:r>
          </a:p>
        </p:txBody>
      </p:sp>
      <p:sp>
        <p:nvSpPr>
          <p:cNvPr id="4" name="TextBox 3">
            <a:extLst>
              <a:ext uri="{FF2B5EF4-FFF2-40B4-BE49-F238E27FC236}">
                <a16:creationId xmlns:a16="http://schemas.microsoft.com/office/drawing/2014/main" id="{784DB3B2-0106-476D-9D0D-443B0353AB7D}"/>
              </a:ext>
            </a:extLst>
          </p:cNvPr>
          <p:cNvSpPr txBox="1"/>
          <p:nvPr/>
        </p:nvSpPr>
        <p:spPr>
          <a:xfrm>
            <a:off x="6722758" y="211582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atin typeface="Overpass Black"/>
              </a:rPr>
              <a:t>Tom Heaton</a:t>
            </a:r>
            <a:endParaRPr lang="en-US" sz="2400"/>
          </a:p>
        </p:txBody>
      </p:sp>
      <p:sp>
        <p:nvSpPr>
          <p:cNvPr id="5" name="TextBox 4">
            <a:extLst>
              <a:ext uri="{FF2B5EF4-FFF2-40B4-BE49-F238E27FC236}">
                <a16:creationId xmlns:a16="http://schemas.microsoft.com/office/drawing/2014/main" id="{C65D42B3-ACB8-78EF-84C2-49AA3BCE19B6}"/>
              </a:ext>
            </a:extLst>
          </p:cNvPr>
          <p:cNvSpPr txBox="1"/>
          <p:nvPr/>
        </p:nvSpPr>
        <p:spPr>
          <a:xfrm>
            <a:off x="2372220" y="211582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atin typeface="Overpass Black"/>
              </a:rPr>
              <a:t>Aisyah Duggie</a:t>
            </a:r>
            <a:endParaRPr lang="en-US" sz="2400"/>
          </a:p>
        </p:txBody>
      </p:sp>
      <p:sp>
        <p:nvSpPr>
          <p:cNvPr id="7" name="TextBox 3">
            <a:extLst>
              <a:ext uri="{FF2B5EF4-FFF2-40B4-BE49-F238E27FC236}">
                <a16:creationId xmlns:a16="http://schemas.microsoft.com/office/drawing/2014/main" id="{E1854591-59DC-3446-9F56-FCF32790CE4C}"/>
              </a:ext>
            </a:extLst>
          </p:cNvPr>
          <p:cNvSpPr txBox="1"/>
          <p:nvPr/>
        </p:nvSpPr>
        <p:spPr>
          <a:xfrm>
            <a:off x="2278225" y="5322093"/>
            <a:ext cx="3606333" cy="923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tabLst>
                <a:tab pos="176213" algn="l"/>
              </a:tabLst>
            </a:pPr>
            <a:r>
              <a:rPr lang="en-US" dirty="0">
                <a:latin typeface="Overpass Medium"/>
                <a:ea typeface="Calibri"/>
                <a:cs typeface="Calibri"/>
              </a:rPr>
              <a:t>Let’s Go Zero Climate Action Advisor and Team Leader in Cheshire</a:t>
            </a:r>
          </a:p>
        </p:txBody>
      </p:sp>
      <p:pic>
        <p:nvPicPr>
          <p:cNvPr id="8" name="Picture 2" descr="A person wearing glasses and a blue shirt&#10;&#10;AI-generated content may be incorrect.">
            <a:extLst>
              <a:ext uri="{FF2B5EF4-FFF2-40B4-BE49-F238E27FC236}">
                <a16:creationId xmlns:a16="http://schemas.microsoft.com/office/drawing/2014/main" id="{A9548E09-9D99-2C8A-23ED-2EB9B48E6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258" y="2759164"/>
            <a:ext cx="23622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 person smiling at camera&#10;&#10;AI-generated content may be incorrect.">
            <a:extLst>
              <a:ext uri="{FF2B5EF4-FFF2-40B4-BE49-F238E27FC236}">
                <a16:creationId xmlns:a16="http://schemas.microsoft.com/office/drawing/2014/main" id="{90B4D09B-9E17-7E22-EA84-AFBB33E7E0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3196" y="2759165"/>
            <a:ext cx="2381249" cy="238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20950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E1398-D8EF-EC63-7E8F-D4C28AF4CE16}"/>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C84DAD3-D832-C3A9-6CE2-6E4FC0256B81}"/>
              </a:ext>
            </a:extLst>
          </p:cNvPr>
          <p:cNvSpPr>
            <a:spLocks noGrp="1"/>
          </p:cNvSpPr>
          <p:nvPr>
            <p:ph type="sldNum" sz="quarter" idx="12"/>
          </p:nvPr>
        </p:nvSpPr>
        <p:spPr>
          <a:xfrm>
            <a:off x="9131599" y="6366987"/>
            <a:ext cx="2743200" cy="365125"/>
          </a:xfrm>
        </p:spPr>
        <p:txBody>
          <a:bodyPr/>
          <a:lstStyle/>
          <a:p>
            <a:fld id="{1CBB08B3-38D4-40D9-8853-E29D2A311736}" type="slidenum">
              <a:rPr lang="en-GB" smtClean="0">
                <a:solidFill>
                  <a:schemeClr val="tx1"/>
                </a:solidFill>
              </a:rPr>
              <a:t>4</a:t>
            </a:fld>
            <a:endParaRPr lang="en-GB" dirty="0">
              <a:solidFill>
                <a:schemeClr val="tx1"/>
              </a:solidFill>
            </a:endParaRPr>
          </a:p>
        </p:txBody>
      </p:sp>
      <p:sp>
        <p:nvSpPr>
          <p:cNvPr id="10" name="Title 1">
            <a:extLst>
              <a:ext uri="{FF2B5EF4-FFF2-40B4-BE49-F238E27FC236}">
                <a16:creationId xmlns:a16="http://schemas.microsoft.com/office/drawing/2014/main" id="{4489E1D3-7286-AA30-B154-050271A8FA79}"/>
              </a:ext>
            </a:extLst>
          </p:cNvPr>
          <p:cNvSpPr>
            <a:spLocks noGrp="1"/>
          </p:cNvSpPr>
          <p:nvPr>
            <p:ph type="title"/>
          </p:nvPr>
        </p:nvSpPr>
        <p:spPr>
          <a:xfrm>
            <a:off x="838200" y="392024"/>
            <a:ext cx="10515600" cy="1325563"/>
          </a:xfrm>
        </p:spPr>
        <p:txBody>
          <a:bodyPr>
            <a:normAutofit/>
          </a:bodyPr>
          <a:lstStyle/>
          <a:p>
            <a:r>
              <a:rPr lang="en-GB" sz="3600" dirty="0"/>
              <a:t>Task – design a future-proof school</a:t>
            </a:r>
          </a:p>
        </p:txBody>
      </p:sp>
      <p:pic>
        <p:nvPicPr>
          <p:cNvPr id="3" name="Picture 2" descr="A blue square with white text&#10;&#10;AI-generated content may be incorrect.">
            <a:extLst>
              <a:ext uri="{FF2B5EF4-FFF2-40B4-BE49-F238E27FC236}">
                <a16:creationId xmlns:a16="http://schemas.microsoft.com/office/drawing/2014/main" id="{DE48846B-8852-4C83-3532-9E0E07B1B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848" y="239241"/>
            <a:ext cx="1024951" cy="1033564"/>
          </a:xfrm>
          <a:prstGeom prst="rect">
            <a:avLst/>
          </a:prstGeom>
        </p:spPr>
      </p:pic>
      <p:pic>
        <p:nvPicPr>
          <p:cNvPr id="9" name="Picture 8">
            <a:extLst>
              <a:ext uri="{FF2B5EF4-FFF2-40B4-BE49-F238E27FC236}">
                <a16:creationId xmlns:a16="http://schemas.microsoft.com/office/drawing/2014/main" id="{03C147AC-45C7-FB0D-AF8C-62B677E925B0}"/>
              </a:ext>
            </a:extLst>
          </p:cNvPr>
          <p:cNvPicPr>
            <a:picLocks noChangeAspect="1"/>
          </p:cNvPicPr>
          <p:nvPr/>
        </p:nvPicPr>
        <p:blipFill>
          <a:blip r:embed="rId4"/>
          <a:srcRect b="17733"/>
          <a:stretch>
            <a:fillRect/>
          </a:stretch>
        </p:blipFill>
        <p:spPr>
          <a:xfrm>
            <a:off x="3565652" y="2117249"/>
            <a:ext cx="5060696" cy="4163266"/>
          </a:xfrm>
          <a:prstGeom prst="rect">
            <a:avLst/>
          </a:prstGeom>
        </p:spPr>
      </p:pic>
      <p:sp>
        <p:nvSpPr>
          <p:cNvPr id="12" name="Arrow: Right 11">
            <a:extLst>
              <a:ext uri="{FF2B5EF4-FFF2-40B4-BE49-F238E27FC236}">
                <a16:creationId xmlns:a16="http://schemas.microsoft.com/office/drawing/2014/main" id="{C0D8CD71-B5CF-9F30-2508-0A085DF88782}"/>
              </a:ext>
            </a:extLst>
          </p:cNvPr>
          <p:cNvSpPr/>
          <p:nvPr/>
        </p:nvSpPr>
        <p:spPr>
          <a:xfrm>
            <a:off x="2462784" y="4347861"/>
            <a:ext cx="181051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325D910F-7B17-24B4-404B-2DCA12DC37EF}"/>
              </a:ext>
            </a:extLst>
          </p:cNvPr>
          <p:cNvSpPr/>
          <p:nvPr/>
        </p:nvSpPr>
        <p:spPr>
          <a:xfrm flipH="1">
            <a:off x="7944104" y="4984861"/>
            <a:ext cx="181051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3">
            <a:extLst>
              <a:ext uri="{FF2B5EF4-FFF2-40B4-BE49-F238E27FC236}">
                <a16:creationId xmlns:a16="http://schemas.microsoft.com/office/drawing/2014/main" id="{569E81F3-C26B-D9BF-FF4E-D3C8932C4D45}"/>
              </a:ext>
            </a:extLst>
          </p:cNvPr>
          <p:cNvSpPr txBox="1"/>
          <p:nvPr/>
        </p:nvSpPr>
        <p:spPr>
          <a:xfrm>
            <a:off x="9856200" y="4798855"/>
            <a:ext cx="1987295"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tabLst>
                <a:tab pos="176213" algn="l"/>
              </a:tabLst>
            </a:pPr>
            <a:r>
              <a:rPr lang="en-US" dirty="0">
                <a:latin typeface="Overpass Medium"/>
                <a:ea typeface="Calibri"/>
                <a:cs typeface="Calibri"/>
              </a:rPr>
              <a:t>SCIENCE AND DT BLOCK</a:t>
            </a:r>
          </a:p>
        </p:txBody>
      </p:sp>
      <p:sp>
        <p:nvSpPr>
          <p:cNvPr id="15" name="Arrow: Right 14">
            <a:extLst>
              <a:ext uri="{FF2B5EF4-FFF2-40B4-BE49-F238E27FC236}">
                <a16:creationId xmlns:a16="http://schemas.microsoft.com/office/drawing/2014/main" id="{E024C081-1DF6-4EB9-1C80-9FF73923B71A}"/>
              </a:ext>
            </a:extLst>
          </p:cNvPr>
          <p:cNvSpPr/>
          <p:nvPr/>
        </p:nvSpPr>
        <p:spPr>
          <a:xfrm flipH="1">
            <a:off x="6871969" y="3924562"/>
            <a:ext cx="181051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3">
            <a:extLst>
              <a:ext uri="{FF2B5EF4-FFF2-40B4-BE49-F238E27FC236}">
                <a16:creationId xmlns:a16="http://schemas.microsoft.com/office/drawing/2014/main" id="{D576A097-70B1-39FB-CD4E-9B9DDEE2EA6F}"/>
              </a:ext>
            </a:extLst>
          </p:cNvPr>
          <p:cNvSpPr txBox="1"/>
          <p:nvPr/>
        </p:nvSpPr>
        <p:spPr>
          <a:xfrm>
            <a:off x="8807019" y="3829550"/>
            <a:ext cx="1987295"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tabLst>
                <a:tab pos="176213" algn="l"/>
              </a:tabLst>
            </a:pPr>
            <a:r>
              <a:rPr lang="en-US" dirty="0">
                <a:latin typeface="Overpass Medium"/>
                <a:ea typeface="Calibri"/>
                <a:cs typeface="Calibri"/>
              </a:rPr>
              <a:t>MAIN BUILDING</a:t>
            </a:r>
          </a:p>
        </p:txBody>
      </p:sp>
      <p:sp>
        <p:nvSpPr>
          <p:cNvPr id="17" name="Arrow: Right 16">
            <a:extLst>
              <a:ext uri="{FF2B5EF4-FFF2-40B4-BE49-F238E27FC236}">
                <a16:creationId xmlns:a16="http://schemas.microsoft.com/office/drawing/2014/main" id="{4131F298-9F6C-A5DE-0FB6-72E71F48D554}"/>
              </a:ext>
            </a:extLst>
          </p:cNvPr>
          <p:cNvSpPr/>
          <p:nvPr/>
        </p:nvSpPr>
        <p:spPr>
          <a:xfrm>
            <a:off x="2737104" y="5614940"/>
            <a:ext cx="1810512"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3">
            <a:extLst>
              <a:ext uri="{FF2B5EF4-FFF2-40B4-BE49-F238E27FC236}">
                <a16:creationId xmlns:a16="http://schemas.microsoft.com/office/drawing/2014/main" id="{4F7F79DA-4175-15AC-EDDC-CFEF0B41E101}"/>
              </a:ext>
            </a:extLst>
          </p:cNvPr>
          <p:cNvSpPr txBox="1"/>
          <p:nvPr/>
        </p:nvSpPr>
        <p:spPr>
          <a:xfrm>
            <a:off x="1603248" y="5567434"/>
            <a:ext cx="1764792"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tabLst>
                <a:tab pos="176213" algn="l"/>
              </a:tabLst>
            </a:pPr>
            <a:r>
              <a:rPr lang="en-US" dirty="0">
                <a:latin typeface="Overpass Medium"/>
                <a:ea typeface="Calibri"/>
                <a:cs typeface="Calibri"/>
              </a:rPr>
              <a:t>CAR PARK</a:t>
            </a:r>
          </a:p>
        </p:txBody>
      </p:sp>
      <p:sp>
        <p:nvSpPr>
          <p:cNvPr id="19" name="TextBox 3">
            <a:extLst>
              <a:ext uri="{FF2B5EF4-FFF2-40B4-BE49-F238E27FC236}">
                <a16:creationId xmlns:a16="http://schemas.microsoft.com/office/drawing/2014/main" id="{48A7206F-F639-2911-486A-02B8864F2D47}"/>
              </a:ext>
            </a:extLst>
          </p:cNvPr>
          <p:cNvSpPr txBox="1"/>
          <p:nvPr/>
        </p:nvSpPr>
        <p:spPr>
          <a:xfrm>
            <a:off x="972312" y="4300355"/>
            <a:ext cx="1764792"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tabLst>
                <a:tab pos="176213" algn="l"/>
              </a:tabLst>
            </a:pPr>
            <a:r>
              <a:rPr lang="en-US" dirty="0">
                <a:latin typeface="Overpass Medium"/>
                <a:ea typeface="Calibri"/>
                <a:cs typeface="Calibri"/>
              </a:rPr>
              <a:t>SPORTS HALL</a:t>
            </a:r>
          </a:p>
        </p:txBody>
      </p:sp>
    </p:spTree>
    <p:extLst>
      <p:ext uri="{BB962C8B-B14F-4D97-AF65-F5344CB8AC3E}">
        <p14:creationId xmlns:p14="http://schemas.microsoft.com/office/powerpoint/2010/main" val="2463412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animBg="1"/>
      <p:bldP spid="16" grpId="0"/>
      <p:bldP spid="17" grpId="0" animBg="1"/>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52FC6-5C72-74F8-1EAA-9CE0975F4D85}"/>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F5F9B07D-A11B-24D5-AAE5-0A1DCB6B8D9A}"/>
              </a:ext>
            </a:extLst>
          </p:cNvPr>
          <p:cNvSpPr>
            <a:spLocks noGrp="1"/>
          </p:cNvSpPr>
          <p:nvPr>
            <p:ph type="sldNum" sz="quarter" idx="12"/>
          </p:nvPr>
        </p:nvSpPr>
        <p:spPr>
          <a:xfrm>
            <a:off x="9131599" y="6366987"/>
            <a:ext cx="2743200" cy="365125"/>
          </a:xfrm>
        </p:spPr>
        <p:txBody>
          <a:bodyPr/>
          <a:lstStyle/>
          <a:p>
            <a:fld id="{1CBB08B3-38D4-40D9-8853-E29D2A311736}" type="slidenum">
              <a:rPr lang="en-GB" smtClean="0">
                <a:solidFill>
                  <a:schemeClr val="tx1"/>
                </a:solidFill>
              </a:rPr>
              <a:t>5</a:t>
            </a:fld>
            <a:endParaRPr lang="en-GB" dirty="0">
              <a:solidFill>
                <a:schemeClr val="tx1"/>
              </a:solidFill>
            </a:endParaRPr>
          </a:p>
        </p:txBody>
      </p:sp>
      <p:sp>
        <p:nvSpPr>
          <p:cNvPr id="10" name="Title 1">
            <a:extLst>
              <a:ext uri="{FF2B5EF4-FFF2-40B4-BE49-F238E27FC236}">
                <a16:creationId xmlns:a16="http://schemas.microsoft.com/office/drawing/2014/main" id="{88F52563-A8BF-9473-71F9-165BA1C9AE12}"/>
              </a:ext>
            </a:extLst>
          </p:cNvPr>
          <p:cNvSpPr>
            <a:spLocks noGrp="1"/>
          </p:cNvSpPr>
          <p:nvPr>
            <p:ph type="title"/>
          </p:nvPr>
        </p:nvSpPr>
        <p:spPr>
          <a:xfrm>
            <a:off x="838200" y="392024"/>
            <a:ext cx="10515600" cy="1325563"/>
          </a:xfrm>
        </p:spPr>
        <p:txBody>
          <a:bodyPr>
            <a:normAutofit/>
          </a:bodyPr>
          <a:lstStyle/>
          <a:p>
            <a:r>
              <a:rPr lang="en-GB" sz="3600" dirty="0"/>
              <a:t>Scenario</a:t>
            </a:r>
          </a:p>
        </p:txBody>
      </p:sp>
      <p:pic>
        <p:nvPicPr>
          <p:cNvPr id="3" name="Picture 2" descr="A blue square with white text&#10;&#10;AI-generated content may be incorrect.">
            <a:extLst>
              <a:ext uri="{FF2B5EF4-FFF2-40B4-BE49-F238E27FC236}">
                <a16:creationId xmlns:a16="http://schemas.microsoft.com/office/drawing/2014/main" id="{B39BCF89-565C-0C48-C52B-5D1AE13BA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848" y="239241"/>
            <a:ext cx="1024951" cy="1033564"/>
          </a:xfrm>
          <a:prstGeom prst="rect">
            <a:avLst/>
          </a:prstGeom>
        </p:spPr>
      </p:pic>
      <p:sp>
        <p:nvSpPr>
          <p:cNvPr id="9" name="TextBox 8">
            <a:extLst>
              <a:ext uri="{FF2B5EF4-FFF2-40B4-BE49-F238E27FC236}">
                <a16:creationId xmlns:a16="http://schemas.microsoft.com/office/drawing/2014/main" id="{95D02100-7343-87FE-DCB1-EE3345CF73E0}"/>
              </a:ext>
            </a:extLst>
          </p:cNvPr>
          <p:cNvSpPr txBox="1"/>
          <p:nvPr/>
        </p:nvSpPr>
        <p:spPr>
          <a:xfrm>
            <a:off x="426721" y="2146294"/>
            <a:ext cx="4571999" cy="1754326"/>
          </a:xfrm>
          <a:prstGeom prst="rect">
            <a:avLst/>
          </a:prstGeom>
          <a:noFill/>
        </p:spPr>
        <p:txBody>
          <a:bodyPr wrap="square" rtlCol="0">
            <a:spAutoFit/>
          </a:bodyPr>
          <a:lstStyle/>
          <a:p>
            <a:pPr lvl="0">
              <a:spcAft>
                <a:spcPts val="1200"/>
              </a:spcAft>
            </a:pPr>
            <a:r>
              <a:rPr lang="en-GB" sz="3600" dirty="0">
                <a:solidFill>
                  <a:srgbClr val="2C2E8D"/>
                </a:solidFill>
              </a:rPr>
              <a:t>Electricity use is high in school during the daytime.</a:t>
            </a:r>
          </a:p>
        </p:txBody>
      </p:sp>
      <p:pic>
        <p:nvPicPr>
          <p:cNvPr id="13" name="Picture 12">
            <a:extLst>
              <a:ext uri="{FF2B5EF4-FFF2-40B4-BE49-F238E27FC236}">
                <a16:creationId xmlns:a16="http://schemas.microsoft.com/office/drawing/2014/main" id="{7697555C-562C-03AF-F1D9-3C7296EA963C}"/>
              </a:ext>
            </a:extLst>
          </p:cNvPr>
          <p:cNvPicPr>
            <a:picLocks noChangeAspect="1"/>
          </p:cNvPicPr>
          <p:nvPr/>
        </p:nvPicPr>
        <p:blipFill>
          <a:blip r:embed="rId4"/>
          <a:srcRect b="17733"/>
          <a:stretch>
            <a:fillRect/>
          </a:stretch>
        </p:blipFill>
        <p:spPr>
          <a:xfrm>
            <a:off x="5986480" y="1978086"/>
            <a:ext cx="5778799" cy="4754026"/>
          </a:xfrm>
          <a:prstGeom prst="rect">
            <a:avLst/>
          </a:prstGeom>
        </p:spPr>
      </p:pic>
    </p:spTree>
    <p:extLst>
      <p:ext uri="{BB962C8B-B14F-4D97-AF65-F5344CB8AC3E}">
        <p14:creationId xmlns:p14="http://schemas.microsoft.com/office/powerpoint/2010/main" val="65971869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B00C2-6A1D-8BF9-B87E-D1CA9989551A}"/>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11E33C-6E8D-32D0-A7E7-1228149BA664}"/>
              </a:ext>
            </a:extLst>
          </p:cNvPr>
          <p:cNvSpPr>
            <a:spLocks noGrp="1"/>
          </p:cNvSpPr>
          <p:nvPr>
            <p:ph type="sldNum" sz="quarter" idx="12"/>
          </p:nvPr>
        </p:nvSpPr>
        <p:spPr>
          <a:xfrm>
            <a:off x="9131599" y="6366987"/>
            <a:ext cx="2743200" cy="365125"/>
          </a:xfrm>
        </p:spPr>
        <p:txBody>
          <a:bodyPr/>
          <a:lstStyle/>
          <a:p>
            <a:fld id="{1CBB08B3-38D4-40D9-8853-E29D2A311736}" type="slidenum">
              <a:rPr lang="en-GB" smtClean="0">
                <a:solidFill>
                  <a:schemeClr val="tx1"/>
                </a:solidFill>
              </a:rPr>
              <a:t>6</a:t>
            </a:fld>
            <a:endParaRPr lang="en-GB" dirty="0">
              <a:solidFill>
                <a:schemeClr val="tx1"/>
              </a:solidFill>
            </a:endParaRPr>
          </a:p>
        </p:txBody>
      </p:sp>
      <p:sp>
        <p:nvSpPr>
          <p:cNvPr id="10" name="Title 1">
            <a:extLst>
              <a:ext uri="{FF2B5EF4-FFF2-40B4-BE49-F238E27FC236}">
                <a16:creationId xmlns:a16="http://schemas.microsoft.com/office/drawing/2014/main" id="{F9D154F5-EA2D-EFAD-99BA-76661B267824}"/>
              </a:ext>
            </a:extLst>
          </p:cNvPr>
          <p:cNvSpPr>
            <a:spLocks noGrp="1"/>
          </p:cNvSpPr>
          <p:nvPr>
            <p:ph type="title"/>
          </p:nvPr>
        </p:nvSpPr>
        <p:spPr>
          <a:xfrm>
            <a:off x="838200" y="392024"/>
            <a:ext cx="10515600" cy="1325563"/>
          </a:xfrm>
        </p:spPr>
        <p:txBody>
          <a:bodyPr>
            <a:normAutofit/>
          </a:bodyPr>
          <a:lstStyle/>
          <a:p>
            <a:r>
              <a:rPr lang="en-GB" sz="3600" dirty="0"/>
              <a:t>Job profile</a:t>
            </a:r>
          </a:p>
        </p:txBody>
      </p:sp>
      <p:pic>
        <p:nvPicPr>
          <p:cNvPr id="3" name="Picture 2" descr="A blue square with white text&#10;&#10;AI-generated content may be incorrect.">
            <a:extLst>
              <a:ext uri="{FF2B5EF4-FFF2-40B4-BE49-F238E27FC236}">
                <a16:creationId xmlns:a16="http://schemas.microsoft.com/office/drawing/2014/main" id="{0EE2F44A-80BD-2239-AEE8-EFD987856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848" y="239241"/>
            <a:ext cx="1024951" cy="1033564"/>
          </a:xfrm>
          <a:prstGeom prst="rect">
            <a:avLst/>
          </a:prstGeom>
        </p:spPr>
      </p:pic>
      <p:sp>
        <p:nvSpPr>
          <p:cNvPr id="12" name="TextBox 11">
            <a:extLst>
              <a:ext uri="{FF2B5EF4-FFF2-40B4-BE49-F238E27FC236}">
                <a16:creationId xmlns:a16="http://schemas.microsoft.com/office/drawing/2014/main" id="{92D3B863-D678-F8B6-9C9E-94C79C2BEE9B}"/>
              </a:ext>
            </a:extLst>
          </p:cNvPr>
          <p:cNvSpPr txBox="1"/>
          <p:nvPr/>
        </p:nvSpPr>
        <p:spPr>
          <a:xfrm>
            <a:off x="426721" y="1980183"/>
            <a:ext cx="5201919" cy="4585871"/>
          </a:xfrm>
          <a:prstGeom prst="rect">
            <a:avLst/>
          </a:prstGeom>
          <a:noFill/>
        </p:spPr>
        <p:txBody>
          <a:bodyPr wrap="square" rtlCol="0">
            <a:spAutoFit/>
          </a:bodyPr>
          <a:lstStyle/>
          <a:p>
            <a:pPr lvl="0">
              <a:spcAft>
                <a:spcPts val="1200"/>
              </a:spcAft>
            </a:pPr>
            <a:r>
              <a:rPr lang="en-GB" sz="3600" dirty="0">
                <a:solidFill>
                  <a:srgbClr val="2C2E8D"/>
                </a:solidFill>
              </a:rPr>
              <a:t>Solar Installer and qualified electrician</a:t>
            </a:r>
          </a:p>
          <a:p>
            <a:pPr lvl="0">
              <a:spcAft>
                <a:spcPts val="1200"/>
              </a:spcAft>
            </a:pPr>
            <a:endParaRPr lang="en-GB" sz="3600" dirty="0">
              <a:solidFill>
                <a:srgbClr val="2C2E8D"/>
              </a:solidFill>
            </a:endParaRPr>
          </a:p>
          <a:p>
            <a:pPr lvl="0">
              <a:spcAft>
                <a:spcPts val="1200"/>
              </a:spcAft>
            </a:pPr>
            <a:r>
              <a:rPr lang="en-GB" sz="3600" dirty="0">
                <a:solidFill>
                  <a:srgbClr val="2C2E8D"/>
                </a:solidFill>
              </a:rPr>
              <a:t>Training time 3-4 years</a:t>
            </a:r>
          </a:p>
          <a:p>
            <a:pPr lvl="0">
              <a:spcAft>
                <a:spcPts val="1200"/>
              </a:spcAft>
            </a:pPr>
            <a:endParaRPr lang="en-GB" sz="3600" dirty="0">
              <a:solidFill>
                <a:srgbClr val="2C2E8D"/>
              </a:solidFill>
            </a:endParaRPr>
          </a:p>
          <a:p>
            <a:pPr lvl="0">
              <a:spcAft>
                <a:spcPts val="1200"/>
              </a:spcAft>
            </a:pPr>
            <a:r>
              <a:rPr lang="en-GB" sz="3600" dirty="0">
                <a:solidFill>
                  <a:srgbClr val="2C2E8D"/>
                </a:solidFill>
              </a:rPr>
              <a:t>Salary (qualified) £38-45k (senior) £50-62k</a:t>
            </a:r>
          </a:p>
        </p:txBody>
      </p:sp>
      <p:pic>
        <p:nvPicPr>
          <p:cNvPr id="1026" name="Picture 2" descr="Best solar panel installers UK: Top-rated fitters for 2026 | The Independent">
            <a:extLst>
              <a:ext uri="{FF2B5EF4-FFF2-40B4-BE49-F238E27FC236}">
                <a16:creationId xmlns:a16="http://schemas.microsoft.com/office/drawing/2014/main" id="{86CF3EA2-2887-5BA0-F21C-C1DF8662F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4215" y="3019072"/>
            <a:ext cx="3854768" cy="256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46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E727B-9E9D-0EFB-47B7-35EE1FEACDF3}"/>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40CF595-5B86-0BAF-24EA-BF3AD50823B2}"/>
              </a:ext>
            </a:extLst>
          </p:cNvPr>
          <p:cNvSpPr>
            <a:spLocks noGrp="1"/>
          </p:cNvSpPr>
          <p:nvPr>
            <p:ph type="sldNum" sz="quarter" idx="12"/>
          </p:nvPr>
        </p:nvSpPr>
        <p:spPr>
          <a:xfrm>
            <a:off x="9131599" y="6366987"/>
            <a:ext cx="2743200" cy="365125"/>
          </a:xfrm>
        </p:spPr>
        <p:txBody>
          <a:bodyPr/>
          <a:lstStyle/>
          <a:p>
            <a:fld id="{1CBB08B3-38D4-40D9-8853-E29D2A311736}" type="slidenum">
              <a:rPr lang="en-GB" smtClean="0">
                <a:solidFill>
                  <a:schemeClr val="tx1"/>
                </a:solidFill>
              </a:rPr>
              <a:t>7</a:t>
            </a:fld>
            <a:endParaRPr lang="en-GB" dirty="0">
              <a:solidFill>
                <a:schemeClr val="tx1"/>
              </a:solidFill>
            </a:endParaRPr>
          </a:p>
        </p:txBody>
      </p:sp>
      <p:sp>
        <p:nvSpPr>
          <p:cNvPr id="10" name="Title 1">
            <a:extLst>
              <a:ext uri="{FF2B5EF4-FFF2-40B4-BE49-F238E27FC236}">
                <a16:creationId xmlns:a16="http://schemas.microsoft.com/office/drawing/2014/main" id="{C91C2D1F-9565-E175-42D7-4941598704E4}"/>
              </a:ext>
            </a:extLst>
          </p:cNvPr>
          <p:cNvSpPr>
            <a:spLocks noGrp="1"/>
          </p:cNvSpPr>
          <p:nvPr>
            <p:ph type="title"/>
          </p:nvPr>
        </p:nvSpPr>
        <p:spPr>
          <a:xfrm>
            <a:off x="838200" y="392024"/>
            <a:ext cx="10515600" cy="1325563"/>
          </a:xfrm>
        </p:spPr>
        <p:txBody>
          <a:bodyPr>
            <a:normAutofit/>
          </a:bodyPr>
          <a:lstStyle/>
          <a:p>
            <a:r>
              <a:rPr lang="en-GB" sz="3600" dirty="0"/>
              <a:t>Scenario</a:t>
            </a:r>
          </a:p>
        </p:txBody>
      </p:sp>
      <p:pic>
        <p:nvPicPr>
          <p:cNvPr id="3" name="Picture 2" descr="A blue square with white text&#10;&#10;AI-generated content may be incorrect.">
            <a:extLst>
              <a:ext uri="{FF2B5EF4-FFF2-40B4-BE49-F238E27FC236}">
                <a16:creationId xmlns:a16="http://schemas.microsoft.com/office/drawing/2014/main" id="{9345B698-1BC4-DB88-D886-C1EEBAFF5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848" y="239241"/>
            <a:ext cx="1024951" cy="1033564"/>
          </a:xfrm>
          <a:prstGeom prst="rect">
            <a:avLst/>
          </a:prstGeom>
        </p:spPr>
      </p:pic>
      <p:sp>
        <p:nvSpPr>
          <p:cNvPr id="9" name="TextBox 8">
            <a:extLst>
              <a:ext uri="{FF2B5EF4-FFF2-40B4-BE49-F238E27FC236}">
                <a16:creationId xmlns:a16="http://schemas.microsoft.com/office/drawing/2014/main" id="{C72A04A4-DBC1-FE70-C243-6744713D3EB2}"/>
              </a:ext>
            </a:extLst>
          </p:cNvPr>
          <p:cNvSpPr txBox="1"/>
          <p:nvPr/>
        </p:nvSpPr>
        <p:spPr>
          <a:xfrm>
            <a:off x="426721" y="2146294"/>
            <a:ext cx="4571999" cy="3970318"/>
          </a:xfrm>
          <a:prstGeom prst="rect">
            <a:avLst/>
          </a:prstGeom>
          <a:noFill/>
        </p:spPr>
        <p:txBody>
          <a:bodyPr wrap="square" rtlCol="0">
            <a:spAutoFit/>
          </a:bodyPr>
          <a:lstStyle/>
          <a:p>
            <a:pPr lvl="0">
              <a:spcAft>
                <a:spcPts val="1200"/>
              </a:spcAft>
            </a:pPr>
            <a:r>
              <a:rPr lang="en-US" sz="3600" dirty="0">
                <a:solidFill>
                  <a:srgbClr val="2C2E8D"/>
                </a:solidFill>
              </a:rPr>
              <a:t>The main building and sports hall always feels cold in the winter even when it’s being heated. Gas costs are increasing.</a:t>
            </a:r>
          </a:p>
        </p:txBody>
      </p:sp>
      <p:pic>
        <p:nvPicPr>
          <p:cNvPr id="13" name="Picture 12">
            <a:extLst>
              <a:ext uri="{FF2B5EF4-FFF2-40B4-BE49-F238E27FC236}">
                <a16:creationId xmlns:a16="http://schemas.microsoft.com/office/drawing/2014/main" id="{DB9AE6B8-B317-BE15-47D1-27B5D41963C6}"/>
              </a:ext>
            </a:extLst>
          </p:cNvPr>
          <p:cNvPicPr>
            <a:picLocks noChangeAspect="1"/>
          </p:cNvPicPr>
          <p:nvPr/>
        </p:nvPicPr>
        <p:blipFill>
          <a:blip r:embed="rId4"/>
          <a:srcRect b="17733"/>
          <a:stretch>
            <a:fillRect/>
          </a:stretch>
        </p:blipFill>
        <p:spPr>
          <a:xfrm>
            <a:off x="5986480" y="1978086"/>
            <a:ext cx="5778799" cy="4754026"/>
          </a:xfrm>
          <a:prstGeom prst="rect">
            <a:avLst/>
          </a:prstGeom>
        </p:spPr>
      </p:pic>
    </p:spTree>
    <p:extLst>
      <p:ext uri="{BB962C8B-B14F-4D97-AF65-F5344CB8AC3E}">
        <p14:creationId xmlns:p14="http://schemas.microsoft.com/office/powerpoint/2010/main" val="221463957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3F3B5-4969-0654-5E25-B1E4A8EEC723}"/>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882AB69-5E14-A878-AE57-77A6C80A7B11}"/>
              </a:ext>
            </a:extLst>
          </p:cNvPr>
          <p:cNvSpPr>
            <a:spLocks noGrp="1"/>
          </p:cNvSpPr>
          <p:nvPr>
            <p:ph type="sldNum" sz="quarter" idx="12"/>
          </p:nvPr>
        </p:nvSpPr>
        <p:spPr>
          <a:xfrm>
            <a:off x="9131599" y="6366987"/>
            <a:ext cx="2743200" cy="365125"/>
          </a:xfrm>
        </p:spPr>
        <p:txBody>
          <a:bodyPr/>
          <a:lstStyle/>
          <a:p>
            <a:fld id="{1CBB08B3-38D4-40D9-8853-E29D2A311736}" type="slidenum">
              <a:rPr lang="en-GB" smtClean="0">
                <a:solidFill>
                  <a:schemeClr val="tx1"/>
                </a:solidFill>
              </a:rPr>
              <a:t>8</a:t>
            </a:fld>
            <a:endParaRPr lang="en-GB" dirty="0">
              <a:solidFill>
                <a:schemeClr val="tx1"/>
              </a:solidFill>
            </a:endParaRPr>
          </a:p>
        </p:txBody>
      </p:sp>
      <p:sp>
        <p:nvSpPr>
          <p:cNvPr id="10" name="Title 1">
            <a:extLst>
              <a:ext uri="{FF2B5EF4-FFF2-40B4-BE49-F238E27FC236}">
                <a16:creationId xmlns:a16="http://schemas.microsoft.com/office/drawing/2014/main" id="{CD6B5E02-ED15-F14F-32B5-91F9F7D54FA4}"/>
              </a:ext>
            </a:extLst>
          </p:cNvPr>
          <p:cNvSpPr>
            <a:spLocks noGrp="1"/>
          </p:cNvSpPr>
          <p:nvPr>
            <p:ph type="title"/>
          </p:nvPr>
        </p:nvSpPr>
        <p:spPr>
          <a:xfrm>
            <a:off x="838200" y="392024"/>
            <a:ext cx="10515600" cy="1325563"/>
          </a:xfrm>
        </p:spPr>
        <p:txBody>
          <a:bodyPr>
            <a:normAutofit/>
          </a:bodyPr>
          <a:lstStyle/>
          <a:p>
            <a:r>
              <a:rPr lang="en-GB" sz="3600" dirty="0"/>
              <a:t>Job profile</a:t>
            </a:r>
          </a:p>
        </p:txBody>
      </p:sp>
      <p:pic>
        <p:nvPicPr>
          <p:cNvPr id="3" name="Picture 2" descr="A blue square with white text&#10;&#10;AI-generated content may be incorrect.">
            <a:extLst>
              <a:ext uri="{FF2B5EF4-FFF2-40B4-BE49-F238E27FC236}">
                <a16:creationId xmlns:a16="http://schemas.microsoft.com/office/drawing/2014/main" id="{E6739169-593B-4F8C-C4AA-8C328092C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848" y="239241"/>
            <a:ext cx="1024951" cy="1033564"/>
          </a:xfrm>
          <a:prstGeom prst="rect">
            <a:avLst/>
          </a:prstGeom>
        </p:spPr>
      </p:pic>
      <p:sp>
        <p:nvSpPr>
          <p:cNvPr id="12" name="TextBox 11">
            <a:extLst>
              <a:ext uri="{FF2B5EF4-FFF2-40B4-BE49-F238E27FC236}">
                <a16:creationId xmlns:a16="http://schemas.microsoft.com/office/drawing/2014/main" id="{B4A7FBF2-451E-1B7A-3D20-A26A69D7E16E}"/>
              </a:ext>
            </a:extLst>
          </p:cNvPr>
          <p:cNvSpPr txBox="1"/>
          <p:nvPr/>
        </p:nvSpPr>
        <p:spPr>
          <a:xfrm>
            <a:off x="317201" y="2003216"/>
            <a:ext cx="5427991" cy="4462760"/>
          </a:xfrm>
          <a:prstGeom prst="rect">
            <a:avLst/>
          </a:prstGeom>
          <a:noFill/>
        </p:spPr>
        <p:txBody>
          <a:bodyPr wrap="square" rtlCol="0">
            <a:spAutoFit/>
          </a:bodyPr>
          <a:lstStyle/>
          <a:p>
            <a:pPr lvl="0">
              <a:spcAft>
                <a:spcPts val="1200"/>
              </a:spcAft>
            </a:pPr>
            <a:r>
              <a:rPr lang="en-GB" sz="3200" dirty="0">
                <a:solidFill>
                  <a:srgbClr val="2C2E8D"/>
                </a:solidFill>
              </a:rPr>
              <a:t>Retrofit co-ordinator</a:t>
            </a:r>
          </a:p>
          <a:p>
            <a:pPr lvl="0">
              <a:spcAft>
                <a:spcPts val="1200"/>
              </a:spcAft>
            </a:pPr>
            <a:endParaRPr lang="en-GB" sz="3200" dirty="0">
              <a:solidFill>
                <a:srgbClr val="2C2E8D"/>
              </a:solidFill>
            </a:endParaRPr>
          </a:p>
          <a:p>
            <a:pPr lvl="0">
              <a:spcAft>
                <a:spcPts val="1200"/>
              </a:spcAft>
            </a:pPr>
            <a:r>
              <a:rPr lang="en-GB" sz="3200" dirty="0">
                <a:solidFill>
                  <a:srgbClr val="2C2E8D"/>
                </a:solidFill>
              </a:rPr>
              <a:t>Training time: 5 years</a:t>
            </a:r>
          </a:p>
          <a:p>
            <a:pPr lvl="0">
              <a:spcAft>
                <a:spcPts val="1200"/>
              </a:spcAft>
            </a:pPr>
            <a:endParaRPr lang="en-GB" sz="3200" dirty="0">
              <a:solidFill>
                <a:srgbClr val="2C2E8D"/>
              </a:solidFill>
            </a:endParaRPr>
          </a:p>
          <a:p>
            <a:pPr lvl="0">
              <a:spcAft>
                <a:spcPts val="1200"/>
              </a:spcAft>
            </a:pPr>
            <a:r>
              <a:rPr lang="en-GB" sz="3200" dirty="0">
                <a:solidFill>
                  <a:srgbClr val="2C2E8D"/>
                </a:solidFill>
              </a:rPr>
              <a:t>Salary: </a:t>
            </a:r>
          </a:p>
          <a:p>
            <a:pPr lvl="0">
              <a:spcAft>
                <a:spcPts val="1200"/>
              </a:spcAft>
            </a:pPr>
            <a:r>
              <a:rPr lang="en-GB" sz="3200" dirty="0">
                <a:solidFill>
                  <a:srgbClr val="2C2E8D"/>
                </a:solidFill>
              </a:rPr>
              <a:t>(qualified) £35-45k </a:t>
            </a:r>
          </a:p>
          <a:p>
            <a:pPr lvl="0">
              <a:spcAft>
                <a:spcPts val="1200"/>
              </a:spcAft>
            </a:pPr>
            <a:r>
              <a:rPr lang="en-GB" sz="3200" dirty="0">
                <a:solidFill>
                  <a:srgbClr val="2C2E8D"/>
                </a:solidFill>
              </a:rPr>
              <a:t>(senior) £50-65k</a:t>
            </a:r>
          </a:p>
        </p:txBody>
      </p:sp>
      <p:pic>
        <p:nvPicPr>
          <p:cNvPr id="2050" name="Picture 2" descr="Retrofit Coordinators &amp; Retrofit Assessors: What Do They Do?">
            <a:extLst>
              <a:ext uri="{FF2B5EF4-FFF2-40B4-BE49-F238E27FC236}">
                <a16:creationId xmlns:a16="http://schemas.microsoft.com/office/drawing/2014/main" id="{29B15DCD-BF13-02CC-A9A0-40A0D80B0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156" y="2275745"/>
            <a:ext cx="5158603" cy="344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5035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566F1-8987-D3BE-029A-7A5EA40E2882}"/>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49A430D-9754-E5E2-DE5B-BADDE6EADF2C}"/>
              </a:ext>
            </a:extLst>
          </p:cNvPr>
          <p:cNvSpPr>
            <a:spLocks noGrp="1"/>
          </p:cNvSpPr>
          <p:nvPr>
            <p:ph type="sldNum" sz="quarter" idx="12"/>
          </p:nvPr>
        </p:nvSpPr>
        <p:spPr>
          <a:xfrm>
            <a:off x="9131599" y="6366987"/>
            <a:ext cx="2743200" cy="365125"/>
          </a:xfrm>
        </p:spPr>
        <p:txBody>
          <a:bodyPr/>
          <a:lstStyle/>
          <a:p>
            <a:fld id="{1CBB08B3-38D4-40D9-8853-E29D2A311736}" type="slidenum">
              <a:rPr lang="en-GB" smtClean="0">
                <a:solidFill>
                  <a:schemeClr val="tx1"/>
                </a:solidFill>
              </a:rPr>
              <a:t>9</a:t>
            </a:fld>
            <a:endParaRPr lang="en-GB" dirty="0">
              <a:solidFill>
                <a:schemeClr val="tx1"/>
              </a:solidFill>
            </a:endParaRPr>
          </a:p>
        </p:txBody>
      </p:sp>
      <p:sp>
        <p:nvSpPr>
          <p:cNvPr id="10" name="Title 1">
            <a:extLst>
              <a:ext uri="{FF2B5EF4-FFF2-40B4-BE49-F238E27FC236}">
                <a16:creationId xmlns:a16="http://schemas.microsoft.com/office/drawing/2014/main" id="{FCD410F0-71F9-B3B7-62A9-A0DA304E6489}"/>
              </a:ext>
            </a:extLst>
          </p:cNvPr>
          <p:cNvSpPr>
            <a:spLocks noGrp="1"/>
          </p:cNvSpPr>
          <p:nvPr>
            <p:ph type="title"/>
          </p:nvPr>
        </p:nvSpPr>
        <p:spPr>
          <a:xfrm>
            <a:off x="838200" y="392024"/>
            <a:ext cx="10515600" cy="1325563"/>
          </a:xfrm>
        </p:spPr>
        <p:txBody>
          <a:bodyPr>
            <a:normAutofit/>
          </a:bodyPr>
          <a:lstStyle/>
          <a:p>
            <a:r>
              <a:rPr lang="en-GB" sz="3600" dirty="0"/>
              <a:t>Job profile</a:t>
            </a:r>
          </a:p>
        </p:txBody>
      </p:sp>
      <p:pic>
        <p:nvPicPr>
          <p:cNvPr id="3" name="Picture 2" descr="A blue square with white text&#10;&#10;AI-generated content may be incorrect.">
            <a:extLst>
              <a:ext uri="{FF2B5EF4-FFF2-40B4-BE49-F238E27FC236}">
                <a16:creationId xmlns:a16="http://schemas.microsoft.com/office/drawing/2014/main" id="{5E742E6E-8F57-03E1-D2FF-064E7C203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848" y="239241"/>
            <a:ext cx="1024951" cy="1033564"/>
          </a:xfrm>
          <a:prstGeom prst="rect">
            <a:avLst/>
          </a:prstGeom>
        </p:spPr>
      </p:pic>
      <p:sp>
        <p:nvSpPr>
          <p:cNvPr id="12" name="TextBox 11">
            <a:extLst>
              <a:ext uri="{FF2B5EF4-FFF2-40B4-BE49-F238E27FC236}">
                <a16:creationId xmlns:a16="http://schemas.microsoft.com/office/drawing/2014/main" id="{EFFC235C-B280-D31E-F9E8-7A2D6F486597}"/>
              </a:ext>
            </a:extLst>
          </p:cNvPr>
          <p:cNvSpPr txBox="1"/>
          <p:nvPr/>
        </p:nvSpPr>
        <p:spPr>
          <a:xfrm>
            <a:off x="426721" y="1980183"/>
            <a:ext cx="5557519" cy="4616648"/>
          </a:xfrm>
          <a:prstGeom prst="rect">
            <a:avLst/>
          </a:prstGeom>
          <a:noFill/>
        </p:spPr>
        <p:txBody>
          <a:bodyPr wrap="square" rtlCol="0">
            <a:spAutoFit/>
          </a:bodyPr>
          <a:lstStyle/>
          <a:p>
            <a:pPr lvl="0">
              <a:spcAft>
                <a:spcPts val="1200"/>
              </a:spcAft>
            </a:pPr>
            <a:r>
              <a:rPr lang="en-GB" sz="2800" dirty="0">
                <a:solidFill>
                  <a:srgbClr val="2C2E8D"/>
                </a:solidFill>
              </a:rPr>
              <a:t>Heat pump installer</a:t>
            </a:r>
          </a:p>
          <a:p>
            <a:pPr lvl="0">
              <a:spcAft>
                <a:spcPts val="1200"/>
              </a:spcAft>
            </a:pPr>
            <a:endParaRPr lang="en-GB" sz="2800" dirty="0">
              <a:solidFill>
                <a:srgbClr val="2C2E8D"/>
              </a:solidFill>
            </a:endParaRPr>
          </a:p>
          <a:p>
            <a:pPr lvl="0">
              <a:spcAft>
                <a:spcPts val="1200"/>
              </a:spcAft>
            </a:pPr>
            <a:r>
              <a:rPr lang="en-GB" sz="2800" dirty="0">
                <a:solidFill>
                  <a:srgbClr val="2C2E8D"/>
                </a:solidFill>
              </a:rPr>
              <a:t>Training time: 2-3 years</a:t>
            </a:r>
          </a:p>
          <a:p>
            <a:pPr lvl="0">
              <a:spcAft>
                <a:spcPts val="1200"/>
              </a:spcAft>
            </a:pPr>
            <a:endParaRPr lang="en-GB" sz="2800" dirty="0">
              <a:solidFill>
                <a:srgbClr val="2C2E8D"/>
              </a:solidFill>
            </a:endParaRPr>
          </a:p>
          <a:p>
            <a:pPr lvl="0">
              <a:spcAft>
                <a:spcPts val="1200"/>
              </a:spcAft>
            </a:pPr>
            <a:r>
              <a:rPr lang="en-GB" sz="2800" dirty="0">
                <a:solidFill>
                  <a:srgbClr val="2C2E8D"/>
                </a:solidFill>
              </a:rPr>
              <a:t>Salary: </a:t>
            </a:r>
          </a:p>
          <a:p>
            <a:pPr lvl="0">
              <a:spcAft>
                <a:spcPts val="1200"/>
              </a:spcAft>
            </a:pPr>
            <a:r>
              <a:rPr lang="en-GB" sz="2800" dirty="0">
                <a:solidFill>
                  <a:srgbClr val="2C2E8D"/>
                </a:solidFill>
              </a:rPr>
              <a:t>(qualified) £35-45k </a:t>
            </a:r>
          </a:p>
          <a:p>
            <a:pPr lvl="0">
              <a:spcAft>
                <a:spcPts val="1200"/>
              </a:spcAft>
            </a:pPr>
            <a:r>
              <a:rPr lang="en-GB" sz="2800" dirty="0">
                <a:solidFill>
                  <a:srgbClr val="2C2E8D"/>
                </a:solidFill>
              </a:rPr>
              <a:t>(senior) £46-55k </a:t>
            </a:r>
          </a:p>
          <a:p>
            <a:pPr lvl="0">
              <a:spcAft>
                <a:spcPts val="1200"/>
              </a:spcAft>
            </a:pPr>
            <a:r>
              <a:rPr lang="en-GB" sz="2800" dirty="0">
                <a:solidFill>
                  <a:srgbClr val="2C2E8D"/>
                </a:solidFill>
              </a:rPr>
              <a:t>(self-employed) £50-80k</a:t>
            </a:r>
          </a:p>
        </p:txBody>
      </p:sp>
      <p:pic>
        <p:nvPicPr>
          <p:cNvPr id="3074" name="Picture 2" descr="Making heat pumps the default option ...">
            <a:extLst>
              <a:ext uri="{FF2B5EF4-FFF2-40B4-BE49-F238E27FC236}">
                <a16:creationId xmlns:a16="http://schemas.microsoft.com/office/drawing/2014/main" id="{BE3CF23A-7401-50DC-634C-E7E6C49CF5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241" y="2643047"/>
            <a:ext cx="5146038" cy="2881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123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8  - Powerpoint Presentation Blank" id="{A44FBFD4-8DAB-454C-9534-EE6229CDE5B7}" vid="{5B804718-FA11-4F50-8E74-08E778F0DAC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8  - Powerpoint Presentation Blank" id="{A44FBFD4-8DAB-454C-9534-EE6229CDE5B7}" vid="{B0EDD945-1D35-494E-9DE1-17BF5DA5162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384fed1-c3ba-43a0-8c67-759151b1b94e">
      <Terms xmlns="http://schemas.microsoft.com/office/infopath/2007/PartnerControls"/>
    </lcf76f155ced4ddcb4097134ff3c332f>
    <TaxCatchAll xmlns="1027e2d9-f3db-4123-a4ca-9efeae4eef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082084BA7AC842A1E03FD4DA97FD05" ma:contentTypeVersion="19" ma:contentTypeDescription="Create a new document." ma:contentTypeScope="" ma:versionID="094ad6a7d074d6c57eb73471a1204504">
  <xsd:schema xmlns:xsd="http://www.w3.org/2001/XMLSchema" xmlns:xs="http://www.w3.org/2001/XMLSchema" xmlns:p="http://schemas.microsoft.com/office/2006/metadata/properties" xmlns:ns2="1027e2d9-f3db-4123-a4ca-9efeae4eefb7" xmlns:ns3="1384fed1-c3ba-43a0-8c67-759151b1b94e" targetNamespace="http://schemas.microsoft.com/office/2006/metadata/properties" ma:root="true" ma:fieldsID="6a3ee6073c8d22f8f522a5d9e3298120" ns2:_="" ns3:_="">
    <xsd:import namespace="1027e2d9-f3db-4123-a4ca-9efeae4eefb7"/>
    <xsd:import namespace="1384fed1-c3ba-43a0-8c67-759151b1b94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27e2d9-f3db-4123-a4ca-9efeae4eefb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948fdee9-6fbd-431f-92c5-dbc8eb9d979f}" ma:internalName="TaxCatchAll" ma:showField="CatchAllData" ma:web="1027e2d9-f3db-4123-a4ca-9efeae4eefb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84fed1-c3ba-43a0-8c67-759151b1b94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b0f069-ed43-4f64-94a3-d42d545133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6DC049-8128-4BAA-9237-57B582037C02}">
  <ds:schemaRefs>
    <ds:schemaRef ds:uri="http://schemas.microsoft.com/sharepoint/v3/contenttype/forms"/>
  </ds:schemaRefs>
</ds:datastoreItem>
</file>

<file path=customXml/itemProps2.xml><?xml version="1.0" encoding="utf-8"?>
<ds:datastoreItem xmlns:ds="http://schemas.openxmlformats.org/officeDocument/2006/customXml" ds:itemID="{311B6F5E-7DDA-4E80-A8F0-0D1ACE701EAC}">
  <ds:schemaRefs>
    <ds:schemaRef ds:uri="http://purl.org/dc/dcmitype/"/>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elements/1.1/"/>
    <ds:schemaRef ds:uri="0429627a-a0b0-46b7-9ac2-5189ba1952b1"/>
    <ds:schemaRef ds:uri="7af9c5ea-4c79-49d9-b0a5-ee775c07aa70"/>
    <ds:schemaRef ds:uri="http://purl.org/dc/terms/"/>
  </ds:schemaRefs>
</ds:datastoreItem>
</file>

<file path=customXml/itemProps3.xml><?xml version="1.0" encoding="utf-8"?>
<ds:datastoreItem xmlns:ds="http://schemas.openxmlformats.org/officeDocument/2006/customXml" ds:itemID="{E83D8F91-28CD-4CEF-9F9F-438657DEE544}"/>
</file>

<file path=docProps/app.xml><?xml version="1.0" encoding="utf-8"?>
<Properties xmlns="http://schemas.openxmlformats.org/officeDocument/2006/extended-properties" xmlns:vt="http://schemas.openxmlformats.org/officeDocument/2006/docPropsVTypes">
  <Template>Barker Powerpoint Presentation Blank</Template>
  <TotalTime>0</TotalTime>
  <Words>1833</Words>
  <Application>Microsoft Office PowerPoint</Application>
  <PresentationFormat>Widescreen</PresentationFormat>
  <Paragraphs>157</Paragraphs>
  <Slides>16</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Open Sans</vt:lpstr>
      <vt:lpstr>Overpass Black</vt:lpstr>
      <vt:lpstr>Overpass Medium</vt:lpstr>
      <vt:lpstr>Wingdings</vt:lpstr>
      <vt:lpstr>Office Theme</vt:lpstr>
      <vt:lpstr>Custom Design</vt:lpstr>
      <vt:lpstr>PowerPoint Presentation</vt:lpstr>
      <vt:lpstr>Green Skills and Careers</vt:lpstr>
      <vt:lpstr>Speakers</vt:lpstr>
      <vt:lpstr>Task – design a future-proof school</vt:lpstr>
      <vt:lpstr>Scenario</vt:lpstr>
      <vt:lpstr>Job profile</vt:lpstr>
      <vt:lpstr>Scenario</vt:lpstr>
      <vt:lpstr>Job profile</vt:lpstr>
      <vt:lpstr>Job profile</vt:lpstr>
      <vt:lpstr>Scenario</vt:lpstr>
      <vt:lpstr>Job profile</vt:lpstr>
      <vt:lpstr>Scenario</vt:lpstr>
      <vt:lpstr>Job profile</vt:lpstr>
      <vt:lpstr>Job profiles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Rule</dc:creator>
  <cp:lastModifiedBy>Arabella Brenland</cp:lastModifiedBy>
  <cp:revision>14</cp:revision>
  <cp:lastPrinted>2025-07-01T12:00:04Z</cp:lastPrinted>
  <dcterms:created xsi:type="dcterms:W3CDTF">2024-10-21T13:44:20Z</dcterms:created>
  <dcterms:modified xsi:type="dcterms:W3CDTF">2026-04-16T11:23:16Z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0x010100E4082084BA7AC842A1E03FD4DA97FD05</vt:lpwstr>
  </property>
  <property fmtid="{D5CDD505-2E9C-101B-9397-08002B2CF9AE}" pid="3" name="MediaServiceImageTags">
    <vt:lpwstr/>
  </property>
</Properties>
</file>