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media/image60.jpg" ContentType="image/jpg"/>
  <Override PartName="/ppt/media/image61.jpg" ContentType="image/jpg"/>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147478900" r:id="rId2"/>
    <p:sldId id="2147478916" r:id="rId3"/>
    <p:sldId id="261" r:id="rId4"/>
    <p:sldId id="289" r:id="rId5"/>
    <p:sldId id="275" r:id="rId6"/>
    <p:sldId id="269" r:id="rId7"/>
    <p:sldId id="288" r:id="rId8"/>
    <p:sldId id="281" r:id="rId9"/>
    <p:sldId id="283" r:id="rId10"/>
    <p:sldId id="284" r:id="rId11"/>
    <p:sldId id="286" r:id="rId12"/>
    <p:sldId id="287" r:id="rId13"/>
    <p:sldId id="270" r:id="rId14"/>
    <p:sldId id="280" r:id="rId15"/>
    <p:sldId id="266" r:id="rId16"/>
    <p:sldId id="2041" r:id="rId17"/>
    <p:sldId id="21474788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625" autoAdjust="0"/>
  </p:normalViewPr>
  <p:slideViewPr>
    <p:cSldViewPr snapToGrid="0">
      <p:cViewPr varScale="1">
        <p:scale>
          <a:sx n="47" d="100"/>
          <a:sy n="47" d="100"/>
        </p:scale>
        <p:origin x="1416" y="40"/>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479D8-C623-472E-B301-19C7AE791082}" type="datetimeFigureOut">
              <a:rPr lang="en-GB" smtClean="0"/>
              <a:t>18/02/2026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062F5-A8D7-4FE2-825D-0D7CA63F8BC8}" type="slidenum">
              <a:rPr lang="en-GB" smtClean="0"/>
              <a:t>‹#›</a:t>
            </a:fld>
            <a:endParaRPr lang="en-GB" dirty="0"/>
          </a:p>
        </p:txBody>
      </p:sp>
    </p:spTree>
    <p:extLst>
      <p:ext uri="{BB962C8B-B14F-4D97-AF65-F5344CB8AC3E}">
        <p14:creationId xmlns:p14="http://schemas.microsoft.com/office/powerpoint/2010/main" val="380588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Green Careers: Building Skills for a Water-Wise Future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Join this session to explore how protecting water resources can open the door to exciting and meaningful green careers.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John and Jasmine from Blue Marble will share how they’ve supported schools to reduce water consumption through the Great British Energy Solar Partnership (GBESP), demonstrating the positive impact young people can have in their communities.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Trish Barrett from Telex Water will explain why lowering water use in schools is increasingly important in the face of water scarcity, and how Telex Water has helped schools take action. She will also highlight green career pathways in the water industry that support schools and communities to tackle climate change.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session will conclude with a live Q&amp;A for students to ask questions and learn more about careers in sustainability.</a:t>
            </a:r>
            <a:endParaRPr lang="en-GB" sz="1200" kern="1200" dirty="0">
              <a:solidFill>
                <a:schemeClr val="tx1"/>
              </a:solidFill>
              <a:effectLst/>
              <a:latin typeface="+mn-lt"/>
              <a:ea typeface="+mn-ea"/>
              <a:cs typeface="+mn-cs"/>
            </a:endParaRPr>
          </a:p>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F9AA37-63BB-4576-891D-76C53E9B7E31}" type="slidenum">
              <a:rPr lang="en-GB" smtClean="0"/>
              <a:t>1</a:t>
            </a:fld>
            <a:endParaRPr lang="en-GB" dirty="0"/>
          </a:p>
        </p:txBody>
      </p:sp>
    </p:spTree>
    <p:extLst>
      <p:ext uri="{BB962C8B-B14F-4D97-AF65-F5344CB8AC3E}">
        <p14:creationId xmlns:p14="http://schemas.microsoft.com/office/powerpoint/2010/main" val="330639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707C-499D-079E-243D-B857B40AF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94C5D-7121-438C-27A7-00E2F2111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77133-3ED9-4A19-8496-B5DB474681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DB30A-876F-FFAF-3A2A-D8220AB2D5A0}"/>
              </a:ext>
            </a:extLst>
          </p:cNvPr>
          <p:cNvSpPr>
            <a:spLocks noGrp="1"/>
          </p:cNvSpPr>
          <p:nvPr>
            <p:ph type="sldNum" sz="quarter" idx="5"/>
          </p:nvPr>
        </p:nvSpPr>
        <p:spPr/>
        <p:txBody>
          <a:bodyPr/>
          <a:lstStyle/>
          <a:p>
            <a:fld id="{A71062F5-A8D7-4FE2-825D-0D7CA63F8BC8}" type="slidenum">
              <a:rPr lang="en-GB" smtClean="0"/>
              <a:t>7</a:t>
            </a:fld>
            <a:endParaRPr lang="en-GB" dirty="0"/>
          </a:p>
        </p:txBody>
      </p:sp>
    </p:spTree>
    <p:extLst>
      <p:ext uri="{BB962C8B-B14F-4D97-AF65-F5344CB8AC3E}">
        <p14:creationId xmlns:p14="http://schemas.microsoft.com/office/powerpoint/2010/main" val="29282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1062F5-A8D7-4FE2-825D-0D7CA63F8BC8}" type="slidenum">
              <a:rPr lang="en-GB" smtClean="0"/>
              <a:t>14</a:t>
            </a:fld>
            <a:endParaRPr lang="en-GB" dirty="0"/>
          </a:p>
        </p:txBody>
      </p:sp>
    </p:spTree>
    <p:extLst>
      <p:ext uri="{BB962C8B-B14F-4D97-AF65-F5344CB8AC3E}">
        <p14:creationId xmlns:p14="http://schemas.microsoft.com/office/powerpoint/2010/main" val="14087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9AA37-63BB-4576-891D-76C53E9B7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620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81C347-FB91-1206-CB8E-74395BE9C43E}"/>
              </a:ext>
            </a:extLst>
          </p:cNvPr>
          <p:cNvSpPr>
            <a:spLocks noGrp="1"/>
          </p:cNvSpPr>
          <p:nvPr>
            <p:ph type="ctrTitle" hasCustomPrompt="1"/>
          </p:nvPr>
        </p:nvSpPr>
        <p:spPr>
          <a:xfrm>
            <a:off x="452582" y="1817991"/>
            <a:ext cx="7407563" cy="2387600"/>
          </a:xfrm>
        </p:spPr>
        <p:txBody>
          <a:bodyPr anchor="b"/>
          <a:lstStyle>
            <a:lvl1pPr algn="l">
              <a:defRPr sz="6000">
                <a:solidFill>
                  <a:schemeClr val="bg1"/>
                </a:solidFill>
              </a:defRPr>
            </a:lvl1pPr>
          </a:lstStyle>
          <a:p>
            <a:r>
              <a:rPr lang="en-GB"/>
              <a:t>Click to edit</a:t>
            </a:r>
            <a:br>
              <a:rPr lang="en-GB"/>
            </a:br>
            <a:r>
              <a:rPr lang="en-GB"/>
              <a:t>Master title style</a:t>
            </a:r>
            <a:endParaRPr lang="en-US"/>
          </a:p>
        </p:txBody>
      </p:sp>
      <p:sp>
        <p:nvSpPr>
          <p:cNvPr id="9" name="Subtitle 2">
            <a:extLst>
              <a:ext uri="{FF2B5EF4-FFF2-40B4-BE49-F238E27FC236}">
                <a16:creationId xmlns:a16="http://schemas.microsoft.com/office/drawing/2014/main" id="{C7693406-3625-BB62-64F5-758CEB619E18}"/>
              </a:ext>
            </a:extLst>
          </p:cNvPr>
          <p:cNvSpPr>
            <a:spLocks noGrp="1"/>
          </p:cNvSpPr>
          <p:nvPr>
            <p:ph type="subTitle" idx="1"/>
          </p:nvPr>
        </p:nvSpPr>
        <p:spPr>
          <a:xfrm>
            <a:off x="452582" y="4297666"/>
            <a:ext cx="7407563" cy="859125"/>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67594177-15B2-7619-02DD-9F6E69428CAE}"/>
              </a:ext>
            </a:extLst>
          </p:cNvPr>
          <p:cNvPicPr>
            <a:picLocks noChangeAspect="1"/>
          </p:cNvPicPr>
          <p:nvPr userDrawn="1"/>
        </p:nvPicPr>
        <p:blipFill>
          <a:blip r:embed="rId3"/>
          <a:stretch>
            <a:fillRect/>
          </a:stretch>
        </p:blipFill>
        <p:spPr>
          <a:xfrm>
            <a:off x="452582" y="712016"/>
            <a:ext cx="1891145" cy="400783"/>
          </a:xfrm>
          <a:prstGeom prst="rect">
            <a:avLst/>
          </a:prstGeom>
        </p:spPr>
      </p:pic>
    </p:spTree>
    <p:extLst>
      <p:ext uri="{BB962C8B-B14F-4D97-AF65-F5344CB8AC3E}">
        <p14:creationId xmlns:p14="http://schemas.microsoft.com/office/powerpoint/2010/main" val="392829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pic>
        <p:nvPicPr>
          <p:cNvPr id="5" name="Picture 4" descr="A black and white background&#10;&#10;AI-generated content may be incorrect.">
            <a:extLst>
              <a:ext uri="{FF2B5EF4-FFF2-40B4-BE49-F238E27FC236}">
                <a16:creationId xmlns:a16="http://schemas.microsoft.com/office/drawing/2014/main" id="{D37C45AD-589A-663F-C617-694B4DAA9EC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B2409A1F-5042-2038-FB4C-989273B2E649}"/>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407998246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100000">
              <a:schemeClr val="bg1"/>
            </a:gs>
            <a:gs pos="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B2409A1F-5042-2038-FB4C-989273B2E649}"/>
              </a:ext>
            </a:extLst>
          </p:cNvPr>
          <p:cNvPicPr>
            <a:picLocks noChangeAspect="1"/>
          </p:cNvPicPr>
          <p:nvPr userDrawn="1"/>
        </p:nvPicPr>
        <p:blipFill>
          <a:blip r:embed="rId2"/>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239558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alphaModFix amt="4999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83C18D29-39EA-DB9C-B09D-8BC7EEFA2E00}"/>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4212964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pic>
        <p:nvPicPr>
          <p:cNvPr id="12" name="Picture 11" descr="A blue and black background with a black and white letter&#10;&#10;AI-generated content may be incorrect.">
            <a:extLst>
              <a:ext uri="{FF2B5EF4-FFF2-40B4-BE49-F238E27FC236}">
                <a16:creationId xmlns:a16="http://schemas.microsoft.com/office/drawing/2014/main" id="{C166F1B4-3FB2-EF12-841A-C7D08F722BC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5ADF260-0DBE-7C68-CBB5-B8E77FC8BEE0}"/>
              </a:ext>
            </a:extLst>
          </p:cNvPr>
          <p:cNvPicPr>
            <a:picLocks noChangeAspect="1"/>
          </p:cNvPicPr>
          <p:nvPr userDrawn="1"/>
        </p:nvPicPr>
        <p:blipFill>
          <a:blip r:embed="rId3"/>
          <a:stretch>
            <a:fillRect/>
          </a:stretch>
        </p:blipFill>
        <p:spPr>
          <a:xfrm>
            <a:off x="9864436" y="6092091"/>
            <a:ext cx="1891145" cy="400783"/>
          </a:xfrm>
          <a:prstGeom prst="rect">
            <a:avLst/>
          </a:prstGeom>
        </p:spPr>
      </p:pic>
    </p:spTree>
    <p:extLst>
      <p:ext uri="{BB962C8B-B14F-4D97-AF65-F5344CB8AC3E}">
        <p14:creationId xmlns:p14="http://schemas.microsoft.com/office/powerpoint/2010/main" val="20013028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AF965F-22B4-E2E1-64C8-019F3E7CAA78}"/>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238488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669850"/>
            <a:ext cx="3932237" cy="1387549"/>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395625" y="987425"/>
            <a:ext cx="6172200" cy="4873625"/>
          </a:xfrm>
          <a:prstGeom prst="round2Diag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8" name="Picture 7">
            <a:extLst>
              <a:ext uri="{FF2B5EF4-FFF2-40B4-BE49-F238E27FC236}">
                <a16:creationId xmlns:a16="http://schemas.microsoft.com/office/drawing/2014/main" id="{FCAF965F-22B4-E2E1-64C8-019F3E7CAA78}"/>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299705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582" y="2459739"/>
            <a:ext cx="10515600" cy="1325563"/>
          </a:xfrm>
        </p:spPr>
        <p:txBody>
          <a:bodyPr>
            <a:normAutofit/>
          </a:bodyPr>
          <a:lstStyle>
            <a:lvl1pPr algn="l">
              <a:defRPr sz="6000"/>
            </a:lvl1pPr>
          </a:lstStyle>
          <a:p>
            <a:r>
              <a:rPr lang="en-GB"/>
              <a:t>Thank you</a:t>
            </a:r>
            <a:endParaRPr lang="en-US"/>
          </a:p>
        </p:txBody>
      </p:sp>
      <p:pic>
        <p:nvPicPr>
          <p:cNvPr id="8" name="Picture 7">
            <a:extLst>
              <a:ext uri="{FF2B5EF4-FFF2-40B4-BE49-F238E27FC236}">
                <a16:creationId xmlns:a16="http://schemas.microsoft.com/office/drawing/2014/main" id="{B2409A1F-5042-2038-FB4C-989273B2E649}"/>
              </a:ext>
            </a:extLst>
          </p:cNvPr>
          <p:cNvPicPr>
            <a:picLocks noChangeAspect="1"/>
          </p:cNvPicPr>
          <p:nvPr userDrawn="1"/>
        </p:nvPicPr>
        <p:blipFill>
          <a:blip r:embed="rId3"/>
          <a:stretch>
            <a:fillRect/>
          </a:stretch>
        </p:blipFill>
        <p:spPr>
          <a:xfrm>
            <a:off x="452582" y="712017"/>
            <a:ext cx="1891145" cy="400783"/>
          </a:xfrm>
          <a:prstGeom prst="rect">
            <a:avLst/>
          </a:prstGeom>
        </p:spPr>
      </p:pic>
    </p:spTree>
    <p:extLst>
      <p:ext uri="{BB962C8B-B14F-4D97-AF65-F5344CB8AC3E}">
        <p14:creationId xmlns:p14="http://schemas.microsoft.com/office/powerpoint/2010/main" val="281918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5EA6D-81D5-4851-9183-C89E16A7A168}"/>
              </a:ext>
            </a:extLst>
          </p:cNvPr>
          <p:cNvSpPr>
            <a:spLocks noGrp="1"/>
          </p:cNvSpPr>
          <p:nvPr>
            <p:ph type="dt" sz="half" idx="10"/>
          </p:nvPr>
        </p:nvSpPr>
        <p:spPr/>
        <p:txBody>
          <a:bodyPr/>
          <a:lstStyle/>
          <a:p>
            <a:fld id="{458A1419-79C3-4759-9182-CC10ECF5BC49}" type="datetime1">
              <a:rPr lang="en-GB" smtClean="0"/>
              <a:t>18/02/2026</a:t>
            </a:fld>
            <a:endParaRPr lang="en-GB" dirty="0"/>
          </a:p>
        </p:txBody>
      </p:sp>
      <p:sp>
        <p:nvSpPr>
          <p:cNvPr id="3" name="Footer Placeholder 2">
            <a:extLst>
              <a:ext uri="{FF2B5EF4-FFF2-40B4-BE49-F238E27FC236}">
                <a16:creationId xmlns:a16="http://schemas.microsoft.com/office/drawing/2014/main" id="{3DB2D28E-2B90-4546-88B6-4473FA0B97C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F90EA21-BF51-41DB-897C-69B333DFAD77}"/>
              </a:ext>
            </a:extLst>
          </p:cNvPr>
          <p:cNvSpPr>
            <a:spLocks noGrp="1"/>
          </p:cNvSpPr>
          <p:nvPr>
            <p:ph type="sldNum" sz="quarter" idx="12"/>
          </p:nvPr>
        </p:nvSpPr>
        <p:spPr/>
        <p:txBody>
          <a:bodyPr/>
          <a:lstStyle/>
          <a:p>
            <a:fld id="{1CBB08B3-38D4-40D9-8853-E29D2A311736}" type="slidenum">
              <a:rPr lang="en-GB" smtClean="0"/>
              <a:t>‹#›</a:t>
            </a:fld>
            <a:endParaRPr lang="en-GB" dirty="0"/>
          </a:p>
        </p:txBody>
      </p:sp>
      <p:sp>
        <p:nvSpPr>
          <p:cNvPr id="5" name="Rectangle 4">
            <a:extLst>
              <a:ext uri="{FF2B5EF4-FFF2-40B4-BE49-F238E27FC236}">
                <a16:creationId xmlns:a16="http://schemas.microsoft.com/office/drawing/2014/main" id="{A4776609-7671-3355-E167-614DA70CD38F}"/>
              </a:ext>
            </a:extLst>
          </p:cNvPr>
          <p:cNvSpPr/>
          <p:nvPr userDrawn="1"/>
        </p:nvSpPr>
        <p:spPr>
          <a:xfrm>
            <a:off x="10424160" y="148590"/>
            <a:ext cx="1588770" cy="12915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21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582" y="1817991"/>
            <a:ext cx="7407563" cy="2387600"/>
          </a:xfrm>
        </p:spPr>
        <p:txBody>
          <a:bodyPr anchor="b"/>
          <a:lstStyle>
            <a:lvl1pPr algn="l">
              <a:defRPr sz="6000">
                <a:solidFill>
                  <a:schemeClr val="bg1"/>
                </a:solidFill>
              </a:defRPr>
            </a:lvl1pPr>
          </a:lstStyle>
          <a:p>
            <a:r>
              <a:rPr lang="en-GB"/>
              <a:t>Click to edit</a:t>
            </a:r>
            <a:br>
              <a:rPr lang="en-GB"/>
            </a:br>
            <a:r>
              <a:rPr lang="en-GB"/>
              <a:t>Master title style</a:t>
            </a:r>
            <a:endParaRPr lang="en-US"/>
          </a:p>
        </p:txBody>
      </p:sp>
      <p:sp>
        <p:nvSpPr>
          <p:cNvPr id="3" name="Subtitle 2"/>
          <p:cNvSpPr>
            <a:spLocks noGrp="1"/>
          </p:cNvSpPr>
          <p:nvPr>
            <p:ph type="subTitle" idx="1"/>
          </p:nvPr>
        </p:nvSpPr>
        <p:spPr>
          <a:xfrm>
            <a:off x="452582" y="4297666"/>
            <a:ext cx="7407563" cy="859125"/>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7" name="Picture 6">
            <a:extLst>
              <a:ext uri="{FF2B5EF4-FFF2-40B4-BE49-F238E27FC236}">
                <a16:creationId xmlns:a16="http://schemas.microsoft.com/office/drawing/2014/main" id="{87B40361-7632-5DD0-6E56-74C99CB124AF}"/>
              </a:ext>
            </a:extLst>
          </p:cNvPr>
          <p:cNvPicPr>
            <a:picLocks noChangeAspect="1"/>
          </p:cNvPicPr>
          <p:nvPr userDrawn="1"/>
        </p:nvPicPr>
        <p:blipFill>
          <a:blip r:embed="rId3"/>
          <a:stretch>
            <a:fillRect/>
          </a:stretch>
        </p:blipFill>
        <p:spPr>
          <a:xfrm>
            <a:off x="452582" y="712016"/>
            <a:ext cx="1891145" cy="400783"/>
          </a:xfrm>
          <a:prstGeom prst="rect">
            <a:avLst/>
          </a:prstGeom>
        </p:spPr>
      </p:pic>
    </p:spTree>
    <p:extLst>
      <p:ext uri="{BB962C8B-B14F-4D97-AF65-F5344CB8AC3E}">
        <p14:creationId xmlns:p14="http://schemas.microsoft.com/office/powerpoint/2010/main" val="19830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582" y="1817991"/>
            <a:ext cx="7407563" cy="2387600"/>
          </a:xfrm>
        </p:spPr>
        <p:txBody>
          <a:bodyPr anchor="b"/>
          <a:lstStyle>
            <a:lvl1pPr algn="l">
              <a:defRPr sz="6000">
                <a:solidFill>
                  <a:schemeClr val="tx2"/>
                </a:solidFill>
              </a:defRPr>
            </a:lvl1pPr>
          </a:lstStyle>
          <a:p>
            <a:r>
              <a:rPr lang="en-GB"/>
              <a:t>Click to edit</a:t>
            </a:r>
            <a:br>
              <a:rPr lang="en-GB"/>
            </a:br>
            <a:r>
              <a:rPr lang="en-GB"/>
              <a:t>Master title style</a:t>
            </a:r>
            <a:endParaRPr lang="en-US"/>
          </a:p>
        </p:txBody>
      </p:sp>
      <p:sp>
        <p:nvSpPr>
          <p:cNvPr id="3" name="Subtitle 2"/>
          <p:cNvSpPr>
            <a:spLocks noGrp="1"/>
          </p:cNvSpPr>
          <p:nvPr>
            <p:ph type="subTitle" idx="1"/>
          </p:nvPr>
        </p:nvSpPr>
        <p:spPr>
          <a:xfrm>
            <a:off x="452582" y="4297666"/>
            <a:ext cx="7407563" cy="859125"/>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7E79C2D7-B768-1EFF-A808-6A0688224810}"/>
              </a:ext>
            </a:extLst>
          </p:cNvPr>
          <p:cNvPicPr>
            <a:picLocks noChangeAspect="1"/>
          </p:cNvPicPr>
          <p:nvPr userDrawn="1"/>
        </p:nvPicPr>
        <p:blipFill>
          <a:blip r:embed="rId3"/>
          <a:stretch>
            <a:fillRect/>
          </a:stretch>
        </p:blipFill>
        <p:spPr>
          <a:xfrm>
            <a:off x="452582" y="712018"/>
            <a:ext cx="1891145" cy="400783"/>
          </a:xfrm>
          <a:prstGeom prst="rect">
            <a:avLst/>
          </a:prstGeom>
        </p:spPr>
      </p:pic>
    </p:spTree>
    <p:extLst>
      <p:ext uri="{BB962C8B-B14F-4D97-AF65-F5344CB8AC3E}">
        <p14:creationId xmlns:p14="http://schemas.microsoft.com/office/powerpoint/2010/main" val="78238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B2409A1F-5042-2038-FB4C-989273B2E649}"/>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95815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pic>
        <p:nvPicPr>
          <p:cNvPr id="5" name="Picture 4" descr="A blue background with a few lines&#10;&#10;AI-generated content may be incorrect.">
            <a:extLst>
              <a:ext uri="{FF2B5EF4-FFF2-40B4-BE49-F238E27FC236}">
                <a16:creationId xmlns:a16="http://schemas.microsoft.com/office/drawing/2014/main" id="{3D377550-0966-DDC7-D665-5F6436F868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000">
                <a:solidFill>
                  <a:schemeClr val="bg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3658EEE9-53F3-80AD-D9E8-D39FD285F267}"/>
              </a:ext>
            </a:extLst>
          </p:cNvPr>
          <p:cNvPicPr>
            <a:picLocks noChangeAspect="1"/>
          </p:cNvPicPr>
          <p:nvPr userDrawn="1"/>
        </p:nvPicPr>
        <p:blipFill>
          <a:blip r:embed="rId3"/>
          <a:stretch>
            <a:fillRect/>
          </a:stretch>
        </p:blipFill>
        <p:spPr>
          <a:xfrm>
            <a:off x="9864436" y="6092091"/>
            <a:ext cx="1891145" cy="400783"/>
          </a:xfrm>
          <a:prstGeom prst="rect">
            <a:avLst/>
          </a:prstGeom>
        </p:spPr>
      </p:pic>
    </p:spTree>
    <p:extLst>
      <p:ext uri="{BB962C8B-B14F-4D97-AF65-F5344CB8AC3E}">
        <p14:creationId xmlns:p14="http://schemas.microsoft.com/office/powerpoint/2010/main" val="25363881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GB" dirty="0"/>
              <a:t>Click to edit Master title style</a:t>
            </a:r>
            <a:endParaRPr lang="en-US" dirty="0"/>
          </a:p>
        </p:txBody>
      </p:sp>
      <p:pic>
        <p:nvPicPr>
          <p:cNvPr id="4" name="Picture 3" descr="A blue background with white lines&#10;&#10;AI-generated content may be incorrect.">
            <a:extLst>
              <a:ext uri="{FF2B5EF4-FFF2-40B4-BE49-F238E27FC236}">
                <a16:creationId xmlns:a16="http://schemas.microsoft.com/office/drawing/2014/main" id="{775C767C-3343-E820-931A-66E00C4E130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50CE3FC-1642-C4CA-2E71-7CC5E1D01E9C}"/>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11038967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defRPr>
            </a:lvl1p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775C767C-3343-E820-931A-66E00C4E1309}"/>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50CE3FC-1642-C4CA-2E71-7CC5E1D01E9C}"/>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96083698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5" name="Picture 4" descr="A black and blue background&#10;&#10;AI-generated content may be incorrect.">
            <a:extLst>
              <a:ext uri="{FF2B5EF4-FFF2-40B4-BE49-F238E27FC236}">
                <a16:creationId xmlns:a16="http://schemas.microsoft.com/office/drawing/2014/main" id="{1DABCAFF-2EA2-4573-AE63-B88AFBFB94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pic>
        <p:nvPicPr>
          <p:cNvPr id="8" name="Picture 7">
            <a:extLst>
              <a:ext uri="{FF2B5EF4-FFF2-40B4-BE49-F238E27FC236}">
                <a16:creationId xmlns:a16="http://schemas.microsoft.com/office/drawing/2014/main" id="{B2409A1F-5042-2038-FB4C-989273B2E649}"/>
              </a:ext>
            </a:extLst>
          </p:cNvPr>
          <p:cNvPicPr>
            <a:picLocks noChangeAspect="1"/>
          </p:cNvPicPr>
          <p:nvPr userDrawn="1"/>
        </p:nvPicPr>
        <p:blipFill>
          <a:blip r:embed="rId3"/>
          <a:stretch>
            <a:fillRect/>
          </a:stretch>
        </p:blipFill>
        <p:spPr>
          <a:xfrm>
            <a:off x="9864436" y="6092092"/>
            <a:ext cx="1891145" cy="400783"/>
          </a:xfrm>
          <a:prstGeom prst="rect">
            <a:avLst/>
          </a:prstGeom>
        </p:spPr>
      </p:pic>
    </p:spTree>
    <p:extLst>
      <p:ext uri="{BB962C8B-B14F-4D97-AF65-F5344CB8AC3E}">
        <p14:creationId xmlns:p14="http://schemas.microsoft.com/office/powerpoint/2010/main" val="39159418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95EEBB-4910-79DB-403C-5FE9BF4B18B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000"/>
            </a:lvl1pPr>
          </a:lstStyle>
          <a:p>
            <a:r>
              <a:rPr lang="en-GB"/>
              <a:t>Click to edit Master title style</a:t>
            </a:r>
            <a:endParaRPr lang="en-US"/>
          </a:p>
        </p:txBody>
      </p:sp>
      <p:pic>
        <p:nvPicPr>
          <p:cNvPr id="7" name="Picture 6">
            <a:extLst>
              <a:ext uri="{FF2B5EF4-FFF2-40B4-BE49-F238E27FC236}">
                <a16:creationId xmlns:a16="http://schemas.microsoft.com/office/drawing/2014/main" id="{049E6B7D-26E1-8402-5EB6-F8AB98E9A7ED}"/>
              </a:ext>
            </a:extLst>
          </p:cNvPr>
          <p:cNvPicPr>
            <a:picLocks noChangeAspect="1"/>
          </p:cNvPicPr>
          <p:nvPr userDrawn="1"/>
        </p:nvPicPr>
        <p:blipFill>
          <a:blip r:embed="rId3"/>
          <a:stretch>
            <a:fillRect/>
          </a:stretch>
        </p:blipFill>
        <p:spPr>
          <a:xfrm>
            <a:off x="9864436" y="6092091"/>
            <a:ext cx="1891145" cy="400783"/>
          </a:xfrm>
          <a:prstGeom prst="rect">
            <a:avLst/>
          </a:prstGeom>
        </p:spPr>
      </p:pic>
    </p:spTree>
    <p:extLst>
      <p:ext uri="{BB962C8B-B14F-4D97-AF65-F5344CB8AC3E}">
        <p14:creationId xmlns:p14="http://schemas.microsoft.com/office/powerpoint/2010/main" val="2561288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56CE-C5A4-074B-A032-BB71D7264E2A}" type="datetimeFigureOut">
              <a:rPr lang="en-US" smtClean="0"/>
              <a:t>2/18/2026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4F3D6-AB6F-E444-92CF-CAB0A370507D}" type="slidenum">
              <a:rPr lang="en-US" smtClean="0"/>
              <a:t>‹#›</a:t>
            </a:fld>
            <a:endParaRPr lang="en-US" dirty="0"/>
          </a:p>
        </p:txBody>
      </p:sp>
    </p:spTree>
    <p:extLst>
      <p:ext uri="{BB962C8B-B14F-4D97-AF65-F5344CB8AC3E}">
        <p14:creationId xmlns:p14="http://schemas.microsoft.com/office/powerpoint/2010/main" val="1550051488"/>
      </p:ext>
    </p:extLst>
  </p:cSld>
  <p:clrMap bg1="lt1" tx1="dk1" bg2="lt2" tx2="dk2" accent1="accent1" accent2="accent2" accent3="accent3" accent4="accent4" accent5="accent5" accent6="accent6" hlink="hlink" folHlink="folHlink"/>
  <p:sldLayoutIdLst>
    <p:sldLayoutId id="2147483685" r:id="rId1"/>
    <p:sldLayoutId id="2147483694" r:id="rId2"/>
    <p:sldLayoutId id="2147483696" r:id="rId3"/>
    <p:sldLayoutId id="2147483686" r:id="rId4"/>
    <p:sldLayoutId id="2147483703" r:id="rId5"/>
    <p:sldLayoutId id="2147483704" r:id="rId6"/>
    <p:sldLayoutId id="2147483705" r:id="rId7"/>
    <p:sldLayoutId id="2147483702" r:id="rId8"/>
    <p:sldLayoutId id="2147483706" r:id="rId9"/>
    <p:sldLayoutId id="2147483701" r:id="rId10"/>
    <p:sldLayoutId id="2147483697" r:id="rId11"/>
    <p:sldLayoutId id="2147483695" r:id="rId12"/>
    <p:sldLayoutId id="2147483693" r:id="rId13"/>
    <p:sldLayoutId id="2147483700" r:id="rId14"/>
    <p:sldLayoutId id="2147483699" r:id="rId15"/>
    <p:sldLayoutId id="2147483698" r:id="rId16"/>
    <p:sldLayoutId id="2147483707" r:id="rId17"/>
  </p:sldLayoutIdLst>
  <p:txStyles>
    <p:titleStyle>
      <a:lvl1pPr algn="l" defTabSz="914400" rtl="0" eaLnBrk="1" latinLnBrk="0" hangingPunct="1">
        <a:lnSpc>
          <a:spcPct val="90000"/>
        </a:lnSpc>
        <a:spcBef>
          <a:spcPct val="0"/>
        </a:spcBef>
        <a:buNone/>
        <a:defRPr sz="4400" b="1" i="0" kern="1200">
          <a:solidFill>
            <a:schemeClr val="tx2"/>
          </a:solidFill>
          <a:latin typeface="Aptos SemiBold"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ptos Light"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ptos Light"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ptos Light"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jpe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60.jpg"/><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video" Target="https://www.youtube.com/embed/tBFAOUCi1b4?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AE1EB-B2BC-8B45-9A8A-D8553795F1C8}"/>
              </a:ext>
            </a:extLst>
          </p:cNvPr>
          <p:cNvPicPr>
            <a:picLocks noChangeAspect="1"/>
          </p:cNvPicPr>
          <p:nvPr/>
        </p:nvPicPr>
        <p:blipFill>
          <a:blip r:embed="rId3" cstate="screen">
            <a:alphaModFix/>
            <a:extLst>
              <a:ext uri="{BEBA8EAE-BF5A-486C-A8C5-ECC9F3942E4B}">
                <a14:imgProps xmlns:a14="http://schemas.microsoft.com/office/drawing/2010/main">
                  <a14:imgLayer r:embed="rId4">
                    <a14:imgEffect>
                      <a14:colorTemperature colorTemp="112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12249150" cy="6858000"/>
          </a:xfrm>
          <a:prstGeom prst="rect">
            <a:avLst/>
          </a:prstGeom>
        </p:spPr>
      </p:pic>
      <p:sp>
        <p:nvSpPr>
          <p:cNvPr id="6" name="Rectangle 5">
            <a:extLst>
              <a:ext uri="{FF2B5EF4-FFF2-40B4-BE49-F238E27FC236}">
                <a16:creationId xmlns:a16="http://schemas.microsoft.com/office/drawing/2014/main" id="{D4A418D9-CB74-3B60-8C47-B57FF6FC0053}"/>
              </a:ext>
            </a:extLst>
          </p:cNvPr>
          <p:cNvSpPr/>
          <p:nvPr/>
        </p:nvSpPr>
        <p:spPr>
          <a:xfrm>
            <a:off x="-1" y="5202238"/>
            <a:ext cx="12249150" cy="1655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448B7E1-7F77-F972-4C3F-80D495168DF8}"/>
              </a:ext>
            </a:extLst>
          </p:cNvPr>
          <p:cNvSpPr txBox="1"/>
          <p:nvPr/>
        </p:nvSpPr>
        <p:spPr>
          <a:xfrm>
            <a:off x="-981" y="3071137"/>
            <a:ext cx="12249149" cy="2000548"/>
          </a:xfrm>
          <a:prstGeom prst="rect">
            <a:avLst/>
          </a:prstGeom>
          <a:solidFill>
            <a:schemeClr val="accent1">
              <a:lumMod val="75000"/>
              <a:alpha val="32157"/>
            </a:schemeClr>
          </a:solidFill>
        </p:spPr>
        <p:txBody>
          <a:bodyPr wrap="square" rtlCol="0">
            <a:spAutoFit/>
          </a:bodyPr>
          <a:lstStyle/>
          <a:p>
            <a:pPr marL="179388"/>
            <a:r>
              <a:rPr lang="en-US" sz="4000" b="1" i="0" dirty="0">
                <a:solidFill>
                  <a:schemeClr val="bg1"/>
                </a:solidFill>
                <a:effectLst/>
                <a:latin typeface="Open Sans" pitchFamily="2" charset="0"/>
                <a:ea typeface="Open Sans" pitchFamily="2" charset="0"/>
                <a:cs typeface="Open Sans" pitchFamily="2" charset="0"/>
              </a:rPr>
              <a:t>GBESP</a:t>
            </a:r>
          </a:p>
          <a:p>
            <a:pPr marL="179388"/>
            <a:r>
              <a:rPr lang="en-US" sz="4000" b="1" i="0" dirty="0">
                <a:solidFill>
                  <a:schemeClr val="bg1"/>
                </a:solidFill>
                <a:effectLst/>
                <a:latin typeface="Open Sans" pitchFamily="2" charset="0"/>
                <a:ea typeface="Open Sans" pitchFamily="2" charset="0"/>
                <a:cs typeface="Open Sans" pitchFamily="2" charset="0"/>
              </a:rPr>
              <a:t>Green Skills and Careers</a:t>
            </a:r>
          </a:p>
          <a:p>
            <a:r>
              <a:rPr lang="en-US" sz="4400" b="1" dirty="0">
                <a:solidFill>
                  <a:schemeClr val="bg1"/>
                </a:solidFill>
                <a:latin typeface="Open Sans" pitchFamily="2" charset="0"/>
                <a:ea typeface="Open Sans" pitchFamily="2" charset="0"/>
                <a:cs typeface="Open Sans" pitchFamily="2" charset="0"/>
              </a:rPr>
              <a:t> Reducing waste at school level</a:t>
            </a:r>
            <a:endParaRPr lang="en-GB" sz="2800" i="1" dirty="0">
              <a:solidFill>
                <a:schemeClr val="bg1"/>
              </a:solidFill>
            </a:endParaRPr>
          </a:p>
        </p:txBody>
      </p:sp>
      <p:pic>
        <p:nvPicPr>
          <p:cNvPr id="66" name="Picture 65">
            <a:extLst>
              <a:ext uri="{FF2B5EF4-FFF2-40B4-BE49-F238E27FC236}">
                <a16:creationId xmlns:a16="http://schemas.microsoft.com/office/drawing/2014/main" id="{3150044A-9814-E4CB-9349-F11679852E0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61056" y="5997570"/>
            <a:ext cx="893189" cy="549229"/>
          </a:xfrm>
          <a:prstGeom prst="rect">
            <a:avLst/>
          </a:prstGeom>
        </p:spPr>
      </p:pic>
      <p:pic>
        <p:nvPicPr>
          <p:cNvPr id="2" name="Picture 1">
            <a:extLst>
              <a:ext uri="{FF2B5EF4-FFF2-40B4-BE49-F238E27FC236}">
                <a16:creationId xmlns:a16="http://schemas.microsoft.com/office/drawing/2014/main" id="{56AB203D-907F-299E-1FB6-D83D682290B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0781659" y="6056352"/>
            <a:ext cx="1085328" cy="490447"/>
          </a:xfrm>
          <a:prstGeom prst="rect">
            <a:avLst/>
          </a:prstGeom>
        </p:spPr>
      </p:pic>
      <p:grpSp>
        <p:nvGrpSpPr>
          <p:cNvPr id="9" name="Group 8">
            <a:extLst>
              <a:ext uri="{FF2B5EF4-FFF2-40B4-BE49-F238E27FC236}">
                <a16:creationId xmlns:a16="http://schemas.microsoft.com/office/drawing/2014/main" id="{49A1FBBB-2CE9-F906-BD3F-C32FFCD53914}"/>
              </a:ext>
            </a:extLst>
          </p:cNvPr>
          <p:cNvGrpSpPr/>
          <p:nvPr/>
        </p:nvGrpSpPr>
        <p:grpSpPr>
          <a:xfrm>
            <a:off x="374397" y="5796278"/>
            <a:ext cx="8790733" cy="759915"/>
            <a:chOff x="374397" y="5796278"/>
            <a:chExt cx="8790733" cy="759915"/>
          </a:xfrm>
        </p:grpSpPr>
        <p:grpSp>
          <p:nvGrpSpPr>
            <p:cNvPr id="3" name="Group 2">
              <a:extLst>
                <a:ext uri="{FF2B5EF4-FFF2-40B4-BE49-F238E27FC236}">
                  <a16:creationId xmlns:a16="http://schemas.microsoft.com/office/drawing/2014/main" id="{0335CEFA-5361-2389-F0E9-A7C737114157}"/>
                </a:ext>
              </a:extLst>
            </p:cNvPr>
            <p:cNvGrpSpPr>
              <a:grpSpLocks noChangeAspect="1"/>
            </p:cNvGrpSpPr>
            <p:nvPr/>
          </p:nvGrpSpPr>
          <p:grpSpPr>
            <a:xfrm>
              <a:off x="374397" y="5796278"/>
              <a:ext cx="7219169" cy="759915"/>
              <a:chOff x="0" y="0"/>
              <a:chExt cx="5248276" cy="552453"/>
            </a:xfrm>
          </p:grpSpPr>
          <p:grpSp>
            <p:nvGrpSpPr>
              <p:cNvPr id="4" name="Group 3">
                <a:extLst>
                  <a:ext uri="{FF2B5EF4-FFF2-40B4-BE49-F238E27FC236}">
                    <a16:creationId xmlns:a16="http://schemas.microsoft.com/office/drawing/2014/main" id="{081F6EBE-3923-76E9-DFEE-264537AAA79F}"/>
                  </a:ext>
                </a:extLst>
              </p:cNvPr>
              <p:cNvGrpSpPr/>
              <p:nvPr/>
            </p:nvGrpSpPr>
            <p:grpSpPr>
              <a:xfrm>
                <a:off x="817543" y="0"/>
                <a:ext cx="4430733" cy="552453"/>
                <a:chOff x="817543" y="0"/>
                <a:chExt cx="8045104" cy="996459"/>
              </a:xfrm>
            </p:grpSpPr>
            <p:pic>
              <p:nvPicPr>
                <p:cNvPr id="10" name="Picture 9" descr="A blue square with white text&#10;&#10;Description automatically generated">
                  <a:extLst>
                    <a:ext uri="{FF2B5EF4-FFF2-40B4-BE49-F238E27FC236}">
                      <a16:creationId xmlns:a16="http://schemas.microsoft.com/office/drawing/2014/main" id="{6FB44804-F20A-E035-D198-3408F59F0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971" y="0"/>
                  <a:ext cx="854528" cy="861709"/>
                </a:xfrm>
                <a:prstGeom prst="rect">
                  <a:avLst/>
                </a:prstGeom>
              </p:spPr>
            </p:pic>
            <p:pic>
              <p:nvPicPr>
                <p:cNvPr id="11" name="Picture 10" descr="A logo for a company&#10;&#10;Description automatically generated">
                  <a:extLst>
                    <a:ext uri="{FF2B5EF4-FFF2-40B4-BE49-F238E27FC236}">
                      <a16:creationId xmlns:a16="http://schemas.microsoft.com/office/drawing/2014/main" id="{792F464B-6E94-1EEB-567A-C59EF0C556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1611" y="93880"/>
                  <a:ext cx="932164" cy="767829"/>
                </a:xfrm>
                <a:prstGeom prst="rect">
                  <a:avLst/>
                </a:prstGeom>
              </p:spPr>
            </p:pic>
            <p:pic>
              <p:nvPicPr>
                <p:cNvPr id="12" name="Picture 11" descr="A sign with black and yellow text&#10;&#10;Description automatically generated">
                  <a:extLst>
                    <a:ext uri="{FF2B5EF4-FFF2-40B4-BE49-F238E27FC236}">
                      <a16:creationId xmlns:a16="http://schemas.microsoft.com/office/drawing/2014/main" id="{E822B362-E116-1779-A68C-429023812D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43" y="286326"/>
                  <a:ext cx="938516" cy="539647"/>
                </a:xfrm>
                <a:prstGeom prst="rect">
                  <a:avLst/>
                </a:prstGeom>
              </p:spPr>
            </p:pic>
            <p:pic>
              <p:nvPicPr>
                <p:cNvPr id="13" name="Graphic 12">
                  <a:extLst>
                    <a:ext uri="{FF2B5EF4-FFF2-40B4-BE49-F238E27FC236}">
                      <a16:creationId xmlns:a16="http://schemas.microsoft.com/office/drawing/2014/main" id="{C40CC765-2941-DC70-2F32-497515827F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53375" y="529356"/>
                  <a:ext cx="1414040" cy="345476"/>
                </a:xfrm>
                <a:prstGeom prst="rect">
                  <a:avLst/>
                </a:prstGeom>
              </p:spPr>
            </p:pic>
            <p:pic>
              <p:nvPicPr>
                <p:cNvPr id="14" name="Picture 13" descr="BM_Logo_72 ppi">
                  <a:extLst>
                    <a:ext uri="{FF2B5EF4-FFF2-40B4-BE49-F238E27FC236}">
                      <a16:creationId xmlns:a16="http://schemas.microsoft.com/office/drawing/2014/main" id="{8077B50E-7782-A472-4BD0-198EADDD842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53285" y="591885"/>
                  <a:ext cx="1709362" cy="404574"/>
                </a:xfrm>
                <a:prstGeom prst="rect">
                  <a:avLst/>
                </a:prstGeom>
                <a:noFill/>
                <a:ln>
                  <a:noFill/>
                </a:ln>
              </p:spPr>
            </p:pic>
            <p:pic>
              <p:nvPicPr>
                <p:cNvPr id="15" name="Picture 14" descr="A logo with white text&#10;&#10;Description automatically generated">
                  <a:extLst>
                    <a:ext uri="{FF2B5EF4-FFF2-40B4-BE49-F238E27FC236}">
                      <a16:creationId xmlns:a16="http://schemas.microsoft.com/office/drawing/2014/main" id="{65E73506-9EBC-27FB-D64E-98DD4B5714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0369" y="242055"/>
                  <a:ext cx="632777" cy="632777"/>
                </a:xfrm>
                <a:prstGeom prst="rect">
                  <a:avLst/>
                </a:prstGeom>
              </p:spPr>
            </p:pic>
          </p:grpSp>
          <p:pic>
            <p:nvPicPr>
              <p:cNvPr id="7" name="Picture 6">
                <a:extLst>
                  <a:ext uri="{FF2B5EF4-FFF2-40B4-BE49-F238E27FC236}">
                    <a16:creationId xmlns:a16="http://schemas.microsoft.com/office/drawing/2014/main" id="{BC2773D5-5636-5883-F540-863171F07E2A}"/>
                  </a:ext>
                </a:extLst>
              </p:cNvPr>
              <p:cNvPicPr>
                <a:picLocks noChangeAspect="1"/>
              </p:cNvPicPr>
              <p:nvPr/>
            </p:nvPicPr>
            <p:blipFill>
              <a:blip r:embed="rId14"/>
              <a:stretch>
                <a:fillRect/>
              </a:stretch>
            </p:blipFill>
            <p:spPr>
              <a:xfrm>
                <a:off x="0" y="207793"/>
                <a:ext cx="675107" cy="240038"/>
              </a:xfrm>
              <a:prstGeom prst="rect">
                <a:avLst/>
              </a:prstGeom>
            </p:spPr>
          </p:pic>
        </p:grpSp>
        <p:pic>
          <p:nvPicPr>
            <p:cNvPr id="1026" name="Picture 2" descr="Careers | Plowman Craven">
              <a:extLst>
                <a:ext uri="{FF2B5EF4-FFF2-40B4-BE49-F238E27FC236}">
                  <a16:creationId xmlns:a16="http://schemas.microsoft.com/office/drawing/2014/main" id="{E827BBC6-E327-4E29-26F4-D83B02C7FAE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5872" y="6323319"/>
              <a:ext cx="1359258" cy="185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56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2CAA-92B2-302C-1184-7B34540E0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5AD7E-DA16-B328-009F-4605319BC2D3}"/>
              </a:ext>
            </a:extLst>
          </p:cNvPr>
          <p:cNvSpPr>
            <a:spLocks noGrp="1"/>
          </p:cNvSpPr>
          <p:nvPr>
            <p:ph type="title"/>
          </p:nvPr>
        </p:nvSpPr>
        <p:spPr/>
        <p:txBody>
          <a:bodyPr/>
          <a:lstStyle/>
          <a:p>
            <a:r>
              <a:rPr lang="en-US" dirty="0"/>
              <a:t>Step up to the mark in the bathroom</a:t>
            </a:r>
          </a:p>
        </p:txBody>
      </p:sp>
      <p:sp>
        <p:nvSpPr>
          <p:cNvPr id="3" name="TextBox 2">
            <a:extLst>
              <a:ext uri="{FF2B5EF4-FFF2-40B4-BE49-F238E27FC236}">
                <a16:creationId xmlns:a16="http://schemas.microsoft.com/office/drawing/2014/main" id="{0ECD6BD1-23E8-3066-5E5C-DF266FAAD21A}"/>
              </a:ext>
            </a:extLst>
          </p:cNvPr>
          <p:cNvSpPr txBox="1"/>
          <p:nvPr/>
        </p:nvSpPr>
        <p:spPr>
          <a:xfrm>
            <a:off x="838200" y="1441579"/>
            <a:ext cx="8424333" cy="646331"/>
          </a:xfrm>
          <a:prstGeom prst="rect">
            <a:avLst/>
          </a:prstGeom>
          <a:noFill/>
        </p:spPr>
        <p:txBody>
          <a:bodyPr wrap="square">
            <a:spAutoFit/>
          </a:bodyPr>
          <a:lstStyle/>
          <a:p>
            <a:r>
              <a:rPr lang="en-GB" dirty="0">
                <a:solidFill>
                  <a:schemeClr val="accent4"/>
                </a:solidFill>
                <a:latin typeface="Aptos" panose="020B0004020202020204" pitchFamily="34" charset="0"/>
              </a:rPr>
              <a:t>Employee bathrooms are one of the easiest areas to score some quick wins when it comes to saving water. Here are some suggestions:</a:t>
            </a:r>
          </a:p>
        </p:txBody>
      </p:sp>
      <p:sp>
        <p:nvSpPr>
          <p:cNvPr id="12" name="TextBox 11">
            <a:extLst>
              <a:ext uri="{FF2B5EF4-FFF2-40B4-BE49-F238E27FC236}">
                <a16:creationId xmlns:a16="http://schemas.microsoft.com/office/drawing/2014/main" id="{E2622CB4-361F-3678-7C5C-EAC7882209F5}"/>
              </a:ext>
            </a:extLst>
          </p:cNvPr>
          <p:cNvSpPr txBox="1"/>
          <p:nvPr/>
        </p:nvSpPr>
        <p:spPr>
          <a:xfrm>
            <a:off x="3826481" y="4932362"/>
            <a:ext cx="2380036" cy="1169551"/>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Turning of the taps stop costly constant drips. Consider fitting push or sensor taps to reduce water running to waste.</a:t>
            </a:r>
            <a:endParaRPr lang="en-GB" sz="1400" dirty="0">
              <a:solidFill>
                <a:schemeClr val="accent4"/>
              </a:solidFill>
              <a:latin typeface="Aptos" panose="020B0004020202020204" pitchFamily="34" charset="0"/>
            </a:endParaRPr>
          </a:p>
        </p:txBody>
      </p:sp>
      <p:sp>
        <p:nvSpPr>
          <p:cNvPr id="18" name="TextBox 17">
            <a:extLst>
              <a:ext uri="{FF2B5EF4-FFF2-40B4-BE49-F238E27FC236}">
                <a16:creationId xmlns:a16="http://schemas.microsoft.com/office/drawing/2014/main" id="{1A0F80A9-DDC0-D341-AA23-37B655C754E3}"/>
              </a:ext>
            </a:extLst>
          </p:cNvPr>
          <p:cNvSpPr txBox="1"/>
          <p:nvPr/>
        </p:nvSpPr>
        <p:spPr>
          <a:xfrm>
            <a:off x="3352348" y="4983162"/>
            <a:ext cx="2380036" cy="1169551"/>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Turning of the taps stop costly constant drips. Consider fitting push or sensor taps to reduce water running to waste.</a:t>
            </a:r>
            <a:endParaRPr lang="en-GB" sz="1400" dirty="0">
              <a:solidFill>
                <a:schemeClr val="accent4"/>
              </a:solidFill>
              <a:latin typeface="Aptos" panose="020B0004020202020204" pitchFamily="34" charset="0"/>
            </a:endParaRPr>
          </a:p>
        </p:txBody>
      </p:sp>
      <p:sp>
        <p:nvSpPr>
          <p:cNvPr id="28" name="Rounded Rectangle 27">
            <a:extLst>
              <a:ext uri="{FF2B5EF4-FFF2-40B4-BE49-F238E27FC236}">
                <a16:creationId xmlns:a16="http://schemas.microsoft.com/office/drawing/2014/main" id="{A8659D12-ED1B-33F9-B63C-F22587487444}"/>
              </a:ext>
            </a:extLst>
          </p:cNvPr>
          <p:cNvSpPr/>
          <p:nvPr/>
        </p:nvSpPr>
        <p:spPr>
          <a:xfrm>
            <a:off x="270708" y="2332142"/>
            <a:ext cx="2100184" cy="3623734"/>
          </a:xfrm>
          <a:prstGeom prst="roundRect">
            <a:avLst/>
          </a:prstGeom>
          <a:solidFill>
            <a:schemeClr val="accent4">
              <a:lumMod val="20000"/>
              <a:lumOff val="80000"/>
              <a:alpha val="97266"/>
            </a:schemeClr>
          </a:solidFill>
          <a:ln>
            <a:noFill/>
          </a:ln>
          <a:effectLst>
            <a:glow rad="1651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TextBox 7">
            <a:extLst>
              <a:ext uri="{FF2B5EF4-FFF2-40B4-BE49-F238E27FC236}">
                <a16:creationId xmlns:a16="http://schemas.microsoft.com/office/drawing/2014/main" id="{02B26614-F091-A36C-CA54-5ED6C6698D93}"/>
              </a:ext>
            </a:extLst>
          </p:cNvPr>
          <p:cNvSpPr txBox="1"/>
          <p:nvPr/>
        </p:nvSpPr>
        <p:spPr>
          <a:xfrm>
            <a:off x="481697" y="3601427"/>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Fit </a:t>
            </a:r>
            <a:br>
              <a:rPr lang="en-GB" b="1" dirty="0">
                <a:solidFill>
                  <a:schemeClr val="accent1"/>
                </a:solidFill>
                <a:latin typeface="Aptos" panose="020B0004020202020204" pitchFamily="34" charset="0"/>
              </a:rPr>
            </a:br>
            <a:r>
              <a:rPr lang="en-GB" b="1" dirty="0">
                <a:solidFill>
                  <a:schemeClr val="accent1"/>
                </a:solidFill>
                <a:latin typeface="Aptos" panose="020B0004020202020204" pitchFamily="34" charset="0"/>
              </a:rPr>
              <a:t>push taps</a:t>
            </a:r>
            <a:endParaRPr lang="en-GB" b="1" dirty="0">
              <a:solidFill>
                <a:schemeClr val="accent4"/>
              </a:solidFill>
              <a:latin typeface="Aptos" panose="020B0004020202020204" pitchFamily="34" charset="0"/>
            </a:endParaRPr>
          </a:p>
        </p:txBody>
      </p:sp>
      <p:sp>
        <p:nvSpPr>
          <p:cNvPr id="9" name="TextBox 8">
            <a:extLst>
              <a:ext uri="{FF2B5EF4-FFF2-40B4-BE49-F238E27FC236}">
                <a16:creationId xmlns:a16="http://schemas.microsoft.com/office/drawing/2014/main" id="{4FC9CC3F-2710-179C-6C1D-E2583DE176CF}"/>
              </a:ext>
            </a:extLst>
          </p:cNvPr>
          <p:cNvSpPr txBox="1"/>
          <p:nvPr/>
        </p:nvSpPr>
        <p:spPr>
          <a:xfrm>
            <a:off x="384780" y="4247758"/>
            <a:ext cx="1872035" cy="1384995"/>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Turning off the taps stops costly constant drips. Consider fitting push or sensor taps to reduce water running to waste.</a:t>
            </a:r>
            <a:endParaRPr lang="en-GB" sz="1400" dirty="0">
              <a:solidFill>
                <a:schemeClr val="accent4"/>
              </a:solidFill>
              <a:latin typeface="Aptos" panose="020B0004020202020204" pitchFamily="34" charset="0"/>
            </a:endParaRPr>
          </a:p>
        </p:txBody>
      </p:sp>
      <p:sp>
        <p:nvSpPr>
          <p:cNvPr id="29" name="Rounded Rectangle 28">
            <a:extLst>
              <a:ext uri="{FF2B5EF4-FFF2-40B4-BE49-F238E27FC236}">
                <a16:creationId xmlns:a16="http://schemas.microsoft.com/office/drawing/2014/main" id="{32AE1D48-6AB5-8FA4-C122-38472EB087C1}"/>
              </a:ext>
            </a:extLst>
          </p:cNvPr>
          <p:cNvSpPr/>
          <p:nvPr/>
        </p:nvSpPr>
        <p:spPr>
          <a:xfrm>
            <a:off x="2658308"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94FEC1-AE57-D09C-4D94-7D959F0BC807}"/>
              </a:ext>
            </a:extLst>
          </p:cNvPr>
          <p:cNvSpPr txBox="1"/>
          <p:nvPr/>
        </p:nvSpPr>
        <p:spPr>
          <a:xfrm>
            <a:off x="2840114" y="3601427"/>
            <a:ext cx="1736570"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Super efficient showers</a:t>
            </a:r>
            <a:endParaRPr lang="en-GB" b="1" dirty="0">
              <a:solidFill>
                <a:schemeClr val="accent4"/>
              </a:solidFill>
              <a:latin typeface="Aptos" panose="020B0004020202020204" pitchFamily="34" charset="0"/>
            </a:endParaRPr>
          </a:p>
        </p:txBody>
      </p:sp>
      <p:sp>
        <p:nvSpPr>
          <p:cNvPr id="31" name="TextBox 30">
            <a:extLst>
              <a:ext uri="{FF2B5EF4-FFF2-40B4-BE49-F238E27FC236}">
                <a16:creationId xmlns:a16="http://schemas.microsoft.com/office/drawing/2014/main" id="{057C3E70-5E4D-9020-41D2-17F1570C2068}"/>
              </a:ext>
            </a:extLst>
          </p:cNvPr>
          <p:cNvSpPr txBox="1"/>
          <p:nvPr/>
        </p:nvSpPr>
        <p:spPr>
          <a:xfrm>
            <a:off x="2869298" y="4211603"/>
            <a:ext cx="1678203"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Installing aerating showerheads, can reduce the flow by 50%, while timers encourage staff to take shorter showers.</a:t>
            </a:r>
            <a:endParaRPr lang="en-GB" sz="1400" dirty="0">
              <a:solidFill>
                <a:schemeClr val="accent4"/>
              </a:solidFill>
              <a:latin typeface="Aptos" panose="020B0004020202020204" pitchFamily="34" charset="0"/>
            </a:endParaRPr>
          </a:p>
        </p:txBody>
      </p:sp>
      <p:sp>
        <p:nvSpPr>
          <p:cNvPr id="32" name="Rounded Rectangle 31">
            <a:extLst>
              <a:ext uri="{FF2B5EF4-FFF2-40B4-BE49-F238E27FC236}">
                <a16:creationId xmlns:a16="http://schemas.microsoft.com/office/drawing/2014/main" id="{5AD9C5BA-44DF-DEF5-5D36-D17420D87E68}"/>
              </a:ext>
            </a:extLst>
          </p:cNvPr>
          <p:cNvSpPr/>
          <p:nvPr/>
        </p:nvSpPr>
        <p:spPr>
          <a:xfrm>
            <a:off x="5045908"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05C9D03B-AE6E-0696-09E1-A6DAF7556048}"/>
              </a:ext>
            </a:extLst>
          </p:cNvPr>
          <p:cNvSpPr txBox="1"/>
          <p:nvPr/>
        </p:nvSpPr>
        <p:spPr>
          <a:xfrm>
            <a:off x="5256897" y="3601427"/>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Minimise every flush</a:t>
            </a:r>
            <a:endParaRPr lang="en-GB" b="1" dirty="0">
              <a:solidFill>
                <a:schemeClr val="accent4"/>
              </a:solidFill>
              <a:latin typeface="Aptos" panose="020B0004020202020204" pitchFamily="34" charset="0"/>
            </a:endParaRPr>
          </a:p>
        </p:txBody>
      </p:sp>
      <p:sp>
        <p:nvSpPr>
          <p:cNvPr id="34" name="TextBox 33">
            <a:extLst>
              <a:ext uri="{FF2B5EF4-FFF2-40B4-BE49-F238E27FC236}">
                <a16:creationId xmlns:a16="http://schemas.microsoft.com/office/drawing/2014/main" id="{A97B233B-1BF6-655E-2E97-49FCA1B0AF97}"/>
              </a:ext>
            </a:extLst>
          </p:cNvPr>
          <p:cNvSpPr txBox="1"/>
          <p:nvPr/>
        </p:nvSpPr>
        <p:spPr>
          <a:xfrm>
            <a:off x="5256898" y="4247758"/>
            <a:ext cx="1678203"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Older toilets can use up to 13 litres every flush. Installing a flush saver device can save up to 1.2 litres per flush.</a:t>
            </a:r>
            <a:endParaRPr lang="en-GB" sz="1400" dirty="0">
              <a:solidFill>
                <a:schemeClr val="accent4"/>
              </a:solidFill>
              <a:latin typeface="Aptos" panose="020B0004020202020204" pitchFamily="34" charset="0"/>
            </a:endParaRPr>
          </a:p>
        </p:txBody>
      </p:sp>
      <p:sp>
        <p:nvSpPr>
          <p:cNvPr id="35" name="Rounded Rectangle 34">
            <a:extLst>
              <a:ext uri="{FF2B5EF4-FFF2-40B4-BE49-F238E27FC236}">
                <a16:creationId xmlns:a16="http://schemas.microsoft.com/office/drawing/2014/main" id="{2EEE8FC2-3E72-BEEC-9732-C06900B3907A}"/>
              </a:ext>
            </a:extLst>
          </p:cNvPr>
          <p:cNvSpPr/>
          <p:nvPr/>
        </p:nvSpPr>
        <p:spPr>
          <a:xfrm>
            <a:off x="7450441"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9DB2BE9-9D63-6553-0388-B1B9213F3F10}"/>
              </a:ext>
            </a:extLst>
          </p:cNvPr>
          <p:cNvSpPr txBox="1"/>
          <p:nvPr/>
        </p:nvSpPr>
        <p:spPr>
          <a:xfrm>
            <a:off x="7478562" y="3567711"/>
            <a:ext cx="2041370"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Save whilst spending a penny</a:t>
            </a:r>
            <a:endParaRPr lang="en-GB" b="1" dirty="0">
              <a:solidFill>
                <a:schemeClr val="accent4"/>
              </a:solidFill>
              <a:latin typeface="Aptos" panose="020B0004020202020204" pitchFamily="34" charset="0"/>
            </a:endParaRPr>
          </a:p>
        </p:txBody>
      </p:sp>
      <p:sp>
        <p:nvSpPr>
          <p:cNvPr id="37" name="TextBox 36">
            <a:extLst>
              <a:ext uri="{FF2B5EF4-FFF2-40B4-BE49-F238E27FC236}">
                <a16:creationId xmlns:a16="http://schemas.microsoft.com/office/drawing/2014/main" id="{B2E0BC4B-E750-4637-7572-F16CCA6BF0BD}"/>
              </a:ext>
            </a:extLst>
          </p:cNvPr>
          <p:cNvSpPr txBox="1"/>
          <p:nvPr/>
        </p:nvSpPr>
        <p:spPr>
          <a:xfrm>
            <a:off x="7469192" y="4211603"/>
            <a:ext cx="2064500"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Uncontrolled urinals can waste 100’s of litres of water per hour. Fit control devices or fit PIR sensors (passive infrared) to control flushing frequency.</a:t>
            </a:r>
            <a:endParaRPr lang="en-GB" sz="1400" dirty="0">
              <a:solidFill>
                <a:schemeClr val="accent4"/>
              </a:solidFill>
              <a:latin typeface="Aptos" panose="020B0004020202020204" pitchFamily="34" charset="0"/>
            </a:endParaRPr>
          </a:p>
        </p:txBody>
      </p:sp>
      <p:sp>
        <p:nvSpPr>
          <p:cNvPr id="38" name="Rounded Rectangle 37">
            <a:extLst>
              <a:ext uri="{FF2B5EF4-FFF2-40B4-BE49-F238E27FC236}">
                <a16:creationId xmlns:a16="http://schemas.microsoft.com/office/drawing/2014/main" id="{4AF2543E-FF97-2113-B5D3-5832AEB3029C}"/>
              </a:ext>
            </a:extLst>
          </p:cNvPr>
          <p:cNvSpPr/>
          <p:nvPr/>
        </p:nvSpPr>
        <p:spPr>
          <a:xfrm>
            <a:off x="9838041"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9" name="TextBox 38">
            <a:extLst>
              <a:ext uri="{FF2B5EF4-FFF2-40B4-BE49-F238E27FC236}">
                <a16:creationId xmlns:a16="http://schemas.microsoft.com/office/drawing/2014/main" id="{B2920644-4DE5-C146-0714-052CA4555064}"/>
              </a:ext>
            </a:extLst>
          </p:cNvPr>
          <p:cNvSpPr txBox="1"/>
          <p:nvPr/>
        </p:nvSpPr>
        <p:spPr>
          <a:xfrm>
            <a:off x="10049030" y="3529158"/>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Make a</a:t>
            </a:r>
            <a:br>
              <a:rPr lang="en-GB" b="1" dirty="0">
                <a:solidFill>
                  <a:schemeClr val="accent1"/>
                </a:solidFill>
                <a:latin typeface="Aptos" panose="020B0004020202020204" pitchFamily="34" charset="0"/>
              </a:rPr>
            </a:br>
            <a:r>
              <a:rPr lang="en-GB" b="1" dirty="0">
                <a:solidFill>
                  <a:schemeClr val="accent1"/>
                </a:solidFill>
                <a:latin typeface="Aptos" panose="020B0004020202020204" pitchFamily="34" charset="0"/>
              </a:rPr>
              <a:t> splash</a:t>
            </a:r>
            <a:endParaRPr lang="en-GB" b="1" dirty="0">
              <a:solidFill>
                <a:schemeClr val="accent4"/>
              </a:solidFill>
              <a:latin typeface="Aptos" panose="020B0004020202020204" pitchFamily="34" charset="0"/>
            </a:endParaRPr>
          </a:p>
        </p:txBody>
      </p:sp>
      <p:sp>
        <p:nvSpPr>
          <p:cNvPr id="40" name="TextBox 39">
            <a:extLst>
              <a:ext uri="{FF2B5EF4-FFF2-40B4-BE49-F238E27FC236}">
                <a16:creationId xmlns:a16="http://schemas.microsoft.com/office/drawing/2014/main" id="{E1E2942F-FAB3-3BD5-A2AD-400606D24916}"/>
              </a:ext>
            </a:extLst>
          </p:cNvPr>
          <p:cNvSpPr txBox="1"/>
          <p:nvPr/>
        </p:nvSpPr>
        <p:spPr>
          <a:xfrm>
            <a:off x="9926713" y="4211603"/>
            <a:ext cx="1922836"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Check all the toilets for leaks as modern push button loos can leak due to sticking buttons or faulty valves and waste up to 250 litres an hour.</a:t>
            </a:r>
            <a:endParaRPr lang="en-GB" sz="1400" dirty="0">
              <a:solidFill>
                <a:schemeClr val="accent4"/>
              </a:solidFill>
              <a:latin typeface="Aptos" panose="020B0004020202020204" pitchFamily="34" charset="0"/>
            </a:endParaRPr>
          </a:p>
        </p:txBody>
      </p:sp>
      <p:pic>
        <p:nvPicPr>
          <p:cNvPr id="42" name="Picture 41" descr="A white toilet with a black background&#10;&#10;AI-generated content may be incorrect.">
            <a:extLst>
              <a:ext uri="{FF2B5EF4-FFF2-40B4-BE49-F238E27FC236}">
                <a16:creationId xmlns:a16="http://schemas.microsoft.com/office/drawing/2014/main" id="{89A854B1-28C7-6E43-79C4-B59DCB856A30}"/>
              </a:ext>
            </a:extLst>
          </p:cNvPr>
          <p:cNvPicPr>
            <a:picLocks noChangeAspect="1"/>
          </p:cNvPicPr>
          <p:nvPr/>
        </p:nvPicPr>
        <p:blipFill>
          <a:blip r:embed="rId2"/>
          <a:stretch>
            <a:fillRect/>
          </a:stretch>
        </p:blipFill>
        <p:spPr>
          <a:xfrm>
            <a:off x="5409030" y="2279159"/>
            <a:ext cx="1462783" cy="1462783"/>
          </a:xfrm>
          <a:prstGeom prst="rect">
            <a:avLst/>
          </a:prstGeom>
        </p:spPr>
      </p:pic>
      <p:pic>
        <p:nvPicPr>
          <p:cNvPr id="44" name="Picture 43" descr="A white toilet with a black background&#10;&#10;AI-generated content may be incorrect.">
            <a:extLst>
              <a:ext uri="{FF2B5EF4-FFF2-40B4-BE49-F238E27FC236}">
                <a16:creationId xmlns:a16="http://schemas.microsoft.com/office/drawing/2014/main" id="{90B97EAD-16C5-917E-FB16-7C9A8744DB56}"/>
              </a:ext>
            </a:extLst>
          </p:cNvPr>
          <p:cNvPicPr>
            <a:picLocks noChangeAspect="1"/>
          </p:cNvPicPr>
          <p:nvPr/>
        </p:nvPicPr>
        <p:blipFill>
          <a:blip r:embed="rId3"/>
          <a:stretch>
            <a:fillRect/>
          </a:stretch>
        </p:blipFill>
        <p:spPr>
          <a:xfrm>
            <a:off x="10235786" y="2198159"/>
            <a:ext cx="1474517" cy="1474517"/>
          </a:xfrm>
          <a:prstGeom prst="rect">
            <a:avLst/>
          </a:prstGeom>
        </p:spPr>
      </p:pic>
      <p:pic>
        <p:nvPicPr>
          <p:cNvPr id="46" name="Picture 45" descr="A shower head with water drops falling&#10;&#10;AI-generated content may be incorrect.">
            <a:extLst>
              <a:ext uri="{FF2B5EF4-FFF2-40B4-BE49-F238E27FC236}">
                <a16:creationId xmlns:a16="http://schemas.microsoft.com/office/drawing/2014/main" id="{1A59DE5F-C38C-D389-0B6D-18C4EFDC92A7}"/>
              </a:ext>
            </a:extLst>
          </p:cNvPr>
          <p:cNvPicPr>
            <a:picLocks noChangeAspect="1"/>
          </p:cNvPicPr>
          <p:nvPr/>
        </p:nvPicPr>
        <p:blipFill>
          <a:blip r:embed="rId4"/>
          <a:stretch>
            <a:fillRect/>
          </a:stretch>
        </p:blipFill>
        <p:spPr>
          <a:xfrm>
            <a:off x="2968948" y="2279159"/>
            <a:ext cx="1557534" cy="1557534"/>
          </a:xfrm>
          <a:prstGeom prst="rect">
            <a:avLst/>
          </a:prstGeom>
        </p:spPr>
      </p:pic>
      <p:pic>
        <p:nvPicPr>
          <p:cNvPr id="48" name="Picture 47" descr="A water faucet with a drop of water&#10;&#10;AI-generated content may be incorrect.">
            <a:extLst>
              <a:ext uri="{FF2B5EF4-FFF2-40B4-BE49-F238E27FC236}">
                <a16:creationId xmlns:a16="http://schemas.microsoft.com/office/drawing/2014/main" id="{8E6DEC6B-2AE0-725B-6065-BF3A8EBF2500}"/>
              </a:ext>
            </a:extLst>
          </p:cNvPr>
          <p:cNvPicPr>
            <a:picLocks noChangeAspect="1"/>
          </p:cNvPicPr>
          <p:nvPr/>
        </p:nvPicPr>
        <p:blipFill>
          <a:blip r:embed="rId5"/>
          <a:stretch>
            <a:fillRect/>
          </a:stretch>
        </p:blipFill>
        <p:spPr>
          <a:xfrm>
            <a:off x="558983" y="2198159"/>
            <a:ext cx="1523628" cy="1523628"/>
          </a:xfrm>
          <a:prstGeom prst="rect">
            <a:avLst/>
          </a:prstGeom>
        </p:spPr>
      </p:pic>
      <p:pic>
        <p:nvPicPr>
          <p:cNvPr id="50" name="Picture 49" descr="A blue egg shaped object&#10;&#10;AI-generated content may be incorrect.">
            <a:extLst>
              <a:ext uri="{FF2B5EF4-FFF2-40B4-BE49-F238E27FC236}">
                <a16:creationId xmlns:a16="http://schemas.microsoft.com/office/drawing/2014/main" id="{660EA0DC-0D8B-2C39-A677-41986946CC19}"/>
              </a:ext>
            </a:extLst>
          </p:cNvPr>
          <p:cNvPicPr>
            <a:picLocks noChangeAspect="1"/>
          </p:cNvPicPr>
          <p:nvPr/>
        </p:nvPicPr>
        <p:blipFill>
          <a:blip r:embed="rId6"/>
          <a:stretch>
            <a:fillRect/>
          </a:stretch>
        </p:blipFill>
        <p:spPr>
          <a:xfrm>
            <a:off x="7863809" y="2154415"/>
            <a:ext cx="1474517" cy="1474517"/>
          </a:xfrm>
          <a:prstGeom prst="rect">
            <a:avLst/>
          </a:prstGeom>
        </p:spPr>
      </p:pic>
    </p:spTree>
    <p:extLst>
      <p:ext uri="{BB962C8B-B14F-4D97-AF65-F5344CB8AC3E}">
        <p14:creationId xmlns:p14="http://schemas.microsoft.com/office/powerpoint/2010/main" val="4622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BBEE2-027C-B035-A612-1C0E52327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D1E79-0670-6392-05E2-CA563870EBB4}"/>
              </a:ext>
            </a:extLst>
          </p:cNvPr>
          <p:cNvSpPr>
            <a:spLocks noGrp="1"/>
          </p:cNvSpPr>
          <p:nvPr>
            <p:ph type="title"/>
          </p:nvPr>
        </p:nvSpPr>
        <p:spPr/>
        <p:txBody>
          <a:bodyPr/>
          <a:lstStyle/>
          <a:p>
            <a:r>
              <a:rPr lang="en-US" dirty="0"/>
              <a:t>Start saving in the kitchen</a:t>
            </a:r>
          </a:p>
        </p:txBody>
      </p:sp>
      <p:sp>
        <p:nvSpPr>
          <p:cNvPr id="3" name="TextBox 2">
            <a:extLst>
              <a:ext uri="{FF2B5EF4-FFF2-40B4-BE49-F238E27FC236}">
                <a16:creationId xmlns:a16="http://schemas.microsoft.com/office/drawing/2014/main" id="{714F69EB-139F-38BA-26F4-4C716820D34C}"/>
              </a:ext>
            </a:extLst>
          </p:cNvPr>
          <p:cNvSpPr txBox="1"/>
          <p:nvPr/>
        </p:nvSpPr>
        <p:spPr>
          <a:xfrm>
            <a:off x="838200" y="1441579"/>
            <a:ext cx="8424333" cy="646331"/>
          </a:xfrm>
          <a:prstGeom prst="rect">
            <a:avLst/>
          </a:prstGeom>
          <a:noFill/>
        </p:spPr>
        <p:txBody>
          <a:bodyPr wrap="square">
            <a:spAutoFit/>
          </a:bodyPr>
          <a:lstStyle/>
          <a:p>
            <a:r>
              <a:rPr lang="en-GB" dirty="0">
                <a:solidFill>
                  <a:schemeClr val="tx2"/>
                </a:solidFill>
                <a:latin typeface="Aptos" panose="020B0004020202020204" pitchFamily="34" charset="0"/>
              </a:rPr>
              <a:t>Whatever your business, there’s plenty of opportunities to reduce water usage in the kitchen. Here are some suggestions:</a:t>
            </a:r>
          </a:p>
        </p:txBody>
      </p:sp>
      <p:sp>
        <p:nvSpPr>
          <p:cNvPr id="4" name="Rounded Rectangle 3">
            <a:extLst>
              <a:ext uri="{FF2B5EF4-FFF2-40B4-BE49-F238E27FC236}">
                <a16:creationId xmlns:a16="http://schemas.microsoft.com/office/drawing/2014/main" id="{8528715D-118C-5F08-B5BB-CCF0999A5559}"/>
              </a:ext>
            </a:extLst>
          </p:cNvPr>
          <p:cNvSpPr/>
          <p:nvPr/>
        </p:nvSpPr>
        <p:spPr>
          <a:xfrm>
            <a:off x="838200" y="2317854"/>
            <a:ext cx="2100184" cy="3623734"/>
          </a:xfrm>
          <a:prstGeom prst="roundRect">
            <a:avLst/>
          </a:prstGeom>
          <a:solidFill>
            <a:schemeClr val="accent4">
              <a:lumMod val="20000"/>
              <a:lumOff val="80000"/>
              <a:alpha val="97266"/>
            </a:schemeClr>
          </a:solidFill>
          <a:ln>
            <a:noFill/>
          </a:ln>
          <a:effectLst>
            <a:glow rad="1651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2D86D0-788D-2F91-53FB-52CB8A0C7D79}"/>
              </a:ext>
            </a:extLst>
          </p:cNvPr>
          <p:cNvSpPr txBox="1"/>
          <p:nvPr/>
        </p:nvSpPr>
        <p:spPr>
          <a:xfrm>
            <a:off x="1049189" y="3587139"/>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Turn </a:t>
            </a:r>
            <a:br>
              <a:rPr lang="en-GB" b="1" dirty="0">
                <a:solidFill>
                  <a:schemeClr val="accent1"/>
                </a:solidFill>
                <a:latin typeface="Aptos" panose="020B0004020202020204" pitchFamily="34" charset="0"/>
              </a:rPr>
            </a:br>
            <a:r>
              <a:rPr lang="en-GB" b="1" dirty="0">
                <a:solidFill>
                  <a:schemeClr val="accent1"/>
                </a:solidFill>
                <a:latin typeface="Aptos" panose="020B0004020202020204" pitchFamily="34" charset="0"/>
              </a:rPr>
              <a:t>taps off</a:t>
            </a:r>
            <a:endParaRPr lang="en-GB" b="1" dirty="0">
              <a:solidFill>
                <a:schemeClr val="accent4"/>
              </a:solidFill>
              <a:latin typeface="Aptos" panose="020B0004020202020204" pitchFamily="34" charset="0"/>
            </a:endParaRPr>
          </a:p>
        </p:txBody>
      </p:sp>
      <p:sp>
        <p:nvSpPr>
          <p:cNvPr id="7" name="TextBox 6">
            <a:extLst>
              <a:ext uri="{FF2B5EF4-FFF2-40B4-BE49-F238E27FC236}">
                <a16:creationId xmlns:a16="http://schemas.microsoft.com/office/drawing/2014/main" id="{E6ED9006-72E0-5C32-28C4-4843D6B9575A}"/>
              </a:ext>
            </a:extLst>
          </p:cNvPr>
          <p:cNvSpPr txBox="1"/>
          <p:nvPr/>
        </p:nvSpPr>
        <p:spPr>
          <a:xfrm>
            <a:off x="952272" y="4233470"/>
            <a:ext cx="1872035" cy="954107"/>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Don’t leave taps running constantly for vegetable washing, rinsing or defrosting.</a:t>
            </a:r>
            <a:endParaRPr lang="en-GB" sz="1400" dirty="0">
              <a:solidFill>
                <a:schemeClr val="accent4"/>
              </a:solidFill>
              <a:latin typeface="Aptos" panose="020B0004020202020204" pitchFamily="34" charset="0"/>
            </a:endParaRPr>
          </a:p>
        </p:txBody>
      </p:sp>
      <p:sp>
        <p:nvSpPr>
          <p:cNvPr id="8" name="Rounded Rectangle 7">
            <a:extLst>
              <a:ext uri="{FF2B5EF4-FFF2-40B4-BE49-F238E27FC236}">
                <a16:creationId xmlns:a16="http://schemas.microsoft.com/office/drawing/2014/main" id="{53B58267-D562-A459-3FF4-1D08394A5D49}"/>
              </a:ext>
            </a:extLst>
          </p:cNvPr>
          <p:cNvSpPr/>
          <p:nvPr/>
        </p:nvSpPr>
        <p:spPr>
          <a:xfrm>
            <a:off x="3510436" y="2317854"/>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05B693-C44F-9CA9-028E-5CB94173EB39}"/>
              </a:ext>
            </a:extLst>
          </p:cNvPr>
          <p:cNvSpPr txBox="1"/>
          <p:nvPr/>
        </p:nvSpPr>
        <p:spPr>
          <a:xfrm>
            <a:off x="3692242" y="3691922"/>
            <a:ext cx="1736570"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Cool it</a:t>
            </a:r>
            <a:endParaRPr lang="en-GB" b="1" dirty="0">
              <a:solidFill>
                <a:schemeClr val="accent4"/>
              </a:solidFill>
              <a:latin typeface="Aptos" panose="020B0004020202020204" pitchFamily="34" charset="0"/>
            </a:endParaRPr>
          </a:p>
        </p:txBody>
      </p:sp>
      <p:sp>
        <p:nvSpPr>
          <p:cNvPr id="10" name="TextBox 9">
            <a:extLst>
              <a:ext uri="{FF2B5EF4-FFF2-40B4-BE49-F238E27FC236}">
                <a16:creationId xmlns:a16="http://schemas.microsoft.com/office/drawing/2014/main" id="{7118D0E0-64A3-CEBB-33AC-DF4BF265BAAB}"/>
              </a:ext>
            </a:extLst>
          </p:cNvPr>
          <p:cNvSpPr txBox="1"/>
          <p:nvPr/>
        </p:nvSpPr>
        <p:spPr>
          <a:xfrm>
            <a:off x="3721426" y="4197315"/>
            <a:ext cx="1678203" cy="1169551"/>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Store jugs of water in the fridge instead of running the tap or use a water cooler.</a:t>
            </a:r>
            <a:endParaRPr lang="en-GB" sz="1400" dirty="0">
              <a:solidFill>
                <a:schemeClr val="accent4"/>
              </a:solidFill>
              <a:latin typeface="Aptos" panose="020B0004020202020204" pitchFamily="34" charset="0"/>
            </a:endParaRPr>
          </a:p>
        </p:txBody>
      </p:sp>
      <p:sp>
        <p:nvSpPr>
          <p:cNvPr id="11" name="Rounded Rectangle 10">
            <a:extLst>
              <a:ext uri="{FF2B5EF4-FFF2-40B4-BE49-F238E27FC236}">
                <a16:creationId xmlns:a16="http://schemas.microsoft.com/office/drawing/2014/main" id="{CC2FD467-10B0-03EC-5E44-89160B1A621C}"/>
              </a:ext>
            </a:extLst>
          </p:cNvPr>
          <p:cNvSpPr/>
          <p:nvPr/>
        </p:nvSpPr>
        <p:spPr>
          <a:xfrm>
            <a:off x="6182672" y="2317854"/>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29C5CA9-5071-1A78-40F5-B99225FE5D86}"/>
              </a:ext>
            </a:extLst>
          </p:cNvPr>
          <p:cNvSpPr txBox="1"/>
          <p:nvPr/>
        </p:nvSpPr>
        <p:spPr>
          <a:xfrm>
            <a:off x="6393661" y="3587139"/>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Spare the kettle</a:t>
            </a:r>
            <a:endParaRPr lang="en-GB" b="1" dirty="0">
              <a:solidFill>
                <a:schemeClr val="accent4"/>
              </a:solidFill>
              <a:latin typeface="Aptos" panose="020B0004020202020204" pitchFamily="34" charset="0"/>
            </a:endParaRPr>
          </a:p>
        </p:txBody>
      </p:sp>
      <p:sp>
        <p:nvSpPr>
          <p:cNvPr id="13" name="TextBox 12">
            <a:extLst>
              <a:ext uri="{FF2B5EF4-FFF2-40B4-BE49-F238E27FC236}">
                <a16:creationId xmlns:a16="http://schemas.microsoft.com/office/drawing/2014/main" id="{3C2F45B0-80BF-A5BF-7749-F620861AB196}"/>
              </a:ext>
            </a:extLst>
          </p:cNvPr>
          <p:cNvSpPr txBox="1"/>
          <p:nvPr/>
        </p:nvSpPr>
        <p:spPr>
          <a:xfrm>
            <a:off x="6393662" y="4233470"/>
            <a:ext cx="1678203" cy="738664"/>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Don’t overfill the kettle and only boil what you need. </a:t>
            </a:r>
            <a:endParaRPr lang="en-GB" sz="1400" dirty="0">
              <a:solidFill>
                <a:schemeClr val="accent4"/>
              </a:solidFill>
              <a:latin typeface="Aptos" panose="020B0004020202020204" pitchFamily="34" charset="0"/>
            </a:endParaRPr>
          </a:p>
        </p:txBody>
      </p:sp>
      <p:sp>
        <p:nvSpPr>
          <p:cNvPr id="14" name="Rounded Rectangle 13">
            <a:extLst>
              <a:ext uri="{FF2B5EF4-FFF2-40B4-BE49-F238E27FC236}">
                <a16:creationId xmlns:a16="http://schemas.microsoft.com/office/drawing/2014/main" id="{FFBF6654-26AB-6A9F-83B9-9BD58F70F94A}"/>
              </a:ext>
            </a:extLst>
          </p:cNvPr>
          <p:cNvSpPr/>
          <p:nvPr/>
        </p:nvSpPr>
        <p:spPr>
          <a:xfrm>
            <a:off x="8854908" y="2317854"/>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2C08F59-3A06-4432-BC97-5E5335FDD761}"/>
              </a:ext>
            </a:extLst>
          </p:cNvPr>
          <p:cNvSpPr txBox="1"/>
          <p:nvPr/>
        </p:nvSpPr>
        <p:spPr>
          <a:xfrm>
            <a:off x="8883029" y="3553423"/>
            <a:ext cx="2041370"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Feed the dishwasher</a:t>
            </a:r>
            <a:endParaRPr lang="en-GB" b="1" dirty="0">
              <a:solidFill>
                <a:schemeClr val="accent4"/>
              </a:solidFill>
              <a:latin typeface="Aptos" panose="020B0004020202020204" pitchFamily="34" charset="0"/>
            </a:endParaRPr>
          </a:p>
        </p:txBody>
      </p:sp>
      <p:sp>
        <p:nvSpPr>
          <p:cNvPr id="16" name="TextBox 15">
            <a:extLst>
              <a:ext uri="{FF2B5EF4-FFF2-40B4-BE49-F238E27FC236}">
                <a16:creationId xmlns:a16="http://schemas.microsoft.com/office/drawing/2014/main" id="{6A62EC87-D715-611D-7CF9-E376F5CE3D81}"/>
              </a:ext>
            </a:extLst>
          </p:cNvPr>
          <p:cNvSpPr txBox="1"/>
          <p:nvPr/>
        </p:nvSpPr>
        <p:spPr>
          <a:xfrm>
            <a:off x="8873659" y="4197315"/>
            <a:ext cx="2064500" cy="1384995"/>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Use a dishwasher or dip into a bowl of hot water to wash up. Don’t leave taps running to wash individual mugs or plates.</a:t>
            </a:r>
            <a:endParaRPr lang="en-GB" sz="1400" dirty="0">
              <a:solidFill>
                <a:schemeClr val="accent4"/>
              </a:solidFill>
              <a:latin typeface="Aptos" panose="020B0004020202020204" pitchFamily="34" charset="0"/>
            </a:endParaRPr>
          </a:p>
        </p:txBody>
      </p:sp>
      <p:pic>
        <p:nvPicPr>
          <p:cNvPr id="21" name="Picture 20" descr="A blue dishwasher with white plates&#10;&#10;AI-generated content may be incorrect.">
            <a:extLst>
              <a:ext uri="{FF2B5EF4-FFF2-40B4-BE49-F238E27FC236}">
                <a16:creationId xmlns:a16="http://schemas.microsoft.com/office/drawing/2014/main" id="{66656C7A-82E8-AEFF-0A2E-556B2FFDE97C}"/>
              </a:ext>
            </a:extLst>
          </p:cNvPr>
          <p:cNvPicPr>
            <a:picLocks noChangeAspect="1"/>
          </p:cNvPicPr>
          <p:nvPr/>
        </p:nvPicPr>
        <p:blipFill>
          <a:blip r:embed="rId2"/>
          <a:stretch>
            <a:fillRect/>
          </a:stretch>
        </p:blipFill>
        <p:spPr>
          <a:xfrm>
            <a:off x="9262533" y="2366561"/>
            <a:ext cx="1310425" cy="1310425"/>
          </a:xfrm>
          <a:prstGeom prst="rect">
            <a:avLst/>
          </a:prstGeom>
        </p:spPr>
      </p:pic>
      <p:pic>
        <p:nvPicPr>
          <p:cNvPr id="23" name="Picture 22" descr="A blue cup on a black background&#10;&#10;AI-generated content may be incorrect.">
            <a:extLst>
              <a:ext uri="{FF2B5EF4-FFF2-40B4-BE49-F238E27FC236}">
                <a16:creationId xmlns:a16="http://schemas.microsoft.com/office/drawing/2014/main" id="{3C8E08E5-FD4C-9DF3-8E55-F34599B3FC63}"/>
              </a:ext>
            </a:extLst>
          </p:cNvPr>
          <p:cNvPicPr>
            <a:picLocks noChangeAspect="1"/>
          </p:cNvPicPr>
          <p:nvPr/>
        </p:nvPicPr>
        <p:blipFill>
          <a:blip r:embed="rId3"/>
          <a:stretch>
            <a:fillRect/>
          </a:stretch>
        </p:blipFill>
        <p:spPr>
          <a:xfrm>
            <a:off x="3802510" y="2335841"/>
            <a:ext cx="1457830" cy="1457830"/>
          </a:xfrm>
          <a:prstGeom prst="rect">
            <a:avLst/>
          </a:prstGeom>
        </p:spPr>
      </p:pic>
      <p:pic>
        <p:nvPicPr>
          <p:cNvPr id="25" name="Picture 24" descr="A blue and silver electric kettle&#10;&#10;AI-generated content may be incorrect.">
            <a:extLst>
              <a:ext uri="{FF2B5EF4-FFF2-40B4-BE49-F238E27FC236}">
                <a16:creationId xmlns:a16="http://schemas.microsoft.com/office/drawing/2014/main" id="{288D3A18-CD4F-C014-FF11-5B07CBA0E94C}"/>
              </a:ext>
            </a:extLst>
          </p:cNvPr>
          <p:cNvPicPr>
            <a:picLocks noChangeAspect="1"/>
          </p:cNvPicPr>
          <p:nvPr/>
        </p:nvPicPr>
        <p:blipFill>
          <a:blip r:embed="rId4"/>
          <a:stretch>
            <a:fillRect/>
          </a:stretch>
        </p:blipFill>
        <p:spPr>
          <a:xfrm>
            <a:off x="6577549" y="2366562"/>
            <a:ext cx="1310425" cy="1310425"/>
          </a:xfrm>
          <a:prstGeom prst="rect">
            <a:avLst/>
          </a:prstGeom>
        </p:spPr>
      </p:pic>
      <p:pic>
        <p:nvPicPr>
          <p:cNvPr id="27" name="Picture 26" descr="A silver faucet with a drop of water&#10;&#10;AI-generated content may be incorrect.">
            <a:extLst>
              <a:ext uri="{FF2B5EF4-FFF2-40B4-BE49-F238E27FC236}">
                <a16:creationId xmlns:a16="http://schemas.microsoft.com/office/drawing/2014/main" id="{31F8918B-7FCB-B568-A890-FA7297388ED5}"/>
              </a:ext>
            </a:extLst>
          </p:cNvPr>
          <p:cNvPicPr>
            <a:picLocks noChangeAspect="1"/>
          </p:cNvPicPr>
          <p:nvPr/>
        </p:nvPicPr>
        <p:blipFill>
          <a:blip r:embed="rId5"/>
          <a:stretch>
            <a:fillRect/>
          </a:stretch>
        </p:blipFill>
        <p:spPr>
          <a:xfrm>
            <a:off x="1308914" y="2205282"/>
            <a:ext cx="1509382" cy="1509382"/>
          </a:xfrm>
          <a:prstGeom prst="rect">
            <a:avLst/>
          </a:prstGeom>
        </p:spPr>
      </p:pic>
    </p:spTree>
    <p:extLst>
      <p:ext uri="{BB962C8B-B14F-4D97-AF65-F5344CB8AC3E}">
        <p14:creationId xmlns:p14="http://schemas.microsoft.com/office/powerpoint/2010/main" val="19691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1A74-71E4-F8B8-5EE3-176586BE7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7312C-066A-02B2-3D6D-13AB5AF19A3E}"/>
              </a:ext>
            </a:extLst>
          </p:cNvPr>
          <p:cNvSpPr>
            <a:spLocks noGrp="1"/>
          </p:cNvSpPr>
          <p:nvPr>
            <p:ph type="title"/>
          </p:nvPr>
        </p:nvSpPr>
        <p:spPr/>
        <p:txBody>
          <a:bodyPr/>
          <a:lstStyle/>
          <a:p>
            <a:r>
              <a:rPr lang="en-US" dirty="0"/>
              <a:t>Dial it up outdoors</a:t>
            </a:r>
          </a:p>
        </p:txBody>
      </p:sp>
      <p:sp>
        <p:nvSpPr>
          <p:cNvPr id="3" name="TextBox 2">
            <a:extLst>
              <a:ext uri="{FF2B5EF4-FFF2-40B4-BE49-F238E27FC236}">
                <a16:creationId xmlns:a16="http://schemas.microsoft.com/office/drawing/2014/main" id="{CD384A4F-8FF2-43C0-8D16-69AD1EA20B95}"/>
              </a:ext>
            </a:extLst>
          </p:cNvPr>
          <p:cNvSpPr txBox="1"/>
          <p:nvPr/>
        </p:nvSpPr>
        <p:spPr>
          <a:xfrm>
            <a:off x="838200" y="1441579"/>
            <a:ext cx="8424333" cy="646331"/>
          </a:xfrm>
          <a:prstGeom prst="rect">
            <a:avLst/>
          </a:prstGeom>
          <a:noFill/>
        </p:spPr>
        <p:txBody>
          <a:bodyPr wrap="square">
            <a:spAutoFit/>
          </a:bodyPr>
          <a:lstStyle/>
          <a:p>
            <a:r>
              <a:rPr lang="en-GB" dirty="0">
                <a:solidFill>
                  <a:schemeClr val="tx2"/>
                </a:solidFill>
                <a:latin typeface="Aptos" panose="020B0004020202020204" pitchFamily="34" charset="0"/>
              </a:rPr>
              <a:t>Getting the team to think a little more about working wisely with water is half the battle, here’s some fast fixes your team can put into action.</a:t>
            </a:r>
          </a:p>
        </p:txBody>
      </p:sp>
      <p:sp>
        <p:nvSpPr>
          <p:cNvPr id="4" name="Rounded Rectangle 3">
            <a:extLst>
              <a:ext uri="{FF2B5EF4-FFF2-40B4-BE49-F238E27FC236}">
                <a16:creationId xmlns:a16="http://schemas.microsoft.com/office/drawing/2014/main" id="{0F7EFA34-8471-1D6F-0581-37FC20DDABBC}"/>
              </a:ext>
            </a:extLst>
          </p:cNvPr>
          <p:cNvSpPr/>
          <p:nvPr/>
        </p:nvSpPr>
        <p:spPr>
          <a:xfrm>
            <a:off x="270708" y="2332142"/>
            <a:ext cx="2100184" cy="3623734"/>
          </a:xfrm>
          <a:prstGeom prst="roundRect">
            <a:avLst/>
          </a:prstGeom>
          <a:solidFill>
            <a:schemeClr val="accent4">
              <a:lumMod val="20000"/>
              <a:lumOff val="80000"/>
              <a:alpha val="97266"/>
            </a:schemeClr>
          </a:solidFill>
          <a:ln>
            <a:noFill/>
          </a:ln>
          <a:effectLst>
            <a:glow rad="1651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53AAC00-E18D-A1E4-622E-FE082B88AF49}"/>
              </a:ext>
            </a:extLst>
          </p:cNvPr>
          <p:cNvSpPr txBox="1"/>
          <p:nvPr/>
        </p:nvSpPr>
        <p:spPr>
          <a:xfrm>
            <a:off x="481697" y="3601427"/>
            <a:ext cx="1678203" cy="923330"/>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Hang up the hosepipe &amp; sprinklers</a:t>
            </a:r>
            <a:endParaRPr lang="en-GB" b="1" dirty="0">
              <a:solidFill>
                <a:schemeClr val="accent4"/>
              </a:solidFill>
              <a:latin typeface="Aptos" panose="020B0004020202020204" pitchFamily="34" charset="0"/>
            </a:endParaRPr>
          </a:p>
        </p:txBody>
      </p:sp>
      <p:sp>
        <p:nvSpPr>
          <p:cNvPr id="7" name="TextBox 6">
            <a:extLst>
              <a:ext uri="{FF2B5EF4-FFF2-40B4-BE49-F238E27FC236}">
                <a16:creationId xmlns:a16="http://schemas.microsoft.com/office/drawing/2014/main" id="{410B4C2C-A4BC-659A-28AE-F37DC9C59AA1}"/>
              </a:ext>
            </a:extLst>
          </p:cNvPr>
          <p:cNvSpPr txBox="1"/>
          <p:nvPr/>
        </p:nvSpPr>
        <p:spPr>
          <a:xfrm>
            <a:off x="384780" y="4443759"/>
            <a:ext cx="1872035" cy="1384995"/>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They can use more water in an hour than a family of four uses in day. Fit nozzle triggers or try to limit usage.</a:t>
            </a:r>
            <a:endParaRPr lang="en-GB" sz="1400" dirty="0">
              <a:solidFill>
                <a:schemeClr val="accent4"/>
              </a:solidFill>
              <a:latin typeface="Aptos" panose="020B0004020202020204" pitchFamily="34" charset="0"/>
            </a:endParaRPr>
          </a:p>
        </p:txBody>
      </p:sp>
      <p:sp>
        <p:nvSpPr>
          <p:cNvPr id="8" name="Rounded Rectangle 7">
            <a:extLst>
              <a:ext uri="{FF2B5EF4-FFF2-40B4-BE49-F238E27FC236}">
                <a16:creationId xmlns:a16="http://schemas.microsoft.com/office/drawing/2014/main" id="{11AC95EE-0A88-534E-AE69-7ACAA71B71D0}"/>
              </a:ext>
            </a:extLst>
          </p:cNvPr>
          <p:cNvSpPr/>
          <p:nvPr/>
        </p:nvSpPr>
        <p:spPr>
          <a:xfrm>
            <a:off x="2658308"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EA3E3D6-23CA-2449-522D-2C9A8544A415}"/>
              </a:ext>
            </a:extLst>
          </p:cNvPr>
          <p:cNvSpPr txBox="1"/>
          <p:nvPr/>
        </p:nvSpPr>
        <p:spPr>
          <a:xfrm>
            <a:off x="2840114" y="3601427"/>
            <a:ext cx="1736570"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Wheely clean</a:t>
            </a:r>
            <a:endParaRPr lang="en-GB" b="1" dirty="0">
              <a:solidFill>
                <a:schemeClr val="accent4"/>
              </a:solidFill>
              <a:latin typeface="Aptos" panose="020B0004020202020204" pitchFamily="34" charset="0"/>
            </a:endParaRPr>
          </a:p>
        </p:txBody>
      </p:sp>
      <p:sp>
        <p:nvSpPr>
          <p:cNvPr id="10" name="TextBox 9">
            <a:extLst>
              <a:ext uri="{FF2B5EF4-FFF2-40B4-BE49-F238E27FC236}">
                <a16:creationId xmlns:a16="http://schemas.microsoft.com/office/drawing/2014/main" id="{61AA3D6A-9359-4345-3266-88D8A4089B04}"/>
              </a:ext>
            </a:extLst>
          </p:cNvPr>
          <p:cNvSpPr txBox="1"/>
          <p:nvPr/>
        </p:nvSpPr>
        <p:spPr>
          <a:xfrm>
            <a:off x="2869298" y="4211603"/>
            <a:ext cx="1678203"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Dusty transport still does the job, so only clean vehicles when they really need it. Why not use recycled water?</a:t>
            </a:r>
            <a:endParaRPr lang="en-GB" sz="1400" dirty="0">
              <a:solidFill>
                <a:schemeClr val="accent4"/>
              </a:solidFill>
              <a:latin typeface="Aptos" panose="020B0004020202020204" pitchFamily="34" charset="0"/>
            </a:endParaRPr>
          </a:p>
        </p:txBody>
      </p:sp>
      <p:sp>
        <p:nvSpPr>
          <p:cNvPr id="11" name="Rounded Rectangle 10">
            <a:extLst>
              <a:ext uri="{FF2B5EF4-FFF2-40B4-BE49-F238E27FC236}">
                <a16:creationId xmlns:a16="http://schemas.microsoft.com/office/drawing/2014/main" id="{F280D6D1-84FD-2A0F-A415-4B55011E92F2}"/>
              </a:ext>
            </a:extLst>
          </p:cNvPr>
          <p:cNvSpPr/>
          <p:nvPr/>
        </p:nvSpPr>
        <p:spPr>
          <a:xfrm>
            <a:off x="5045908"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F8DA416-1D7B-0135-18F0-88E5FA3839C1}"/>
              </a:ext>
            </a:extLst>
          </p:cNvPr>
          <p:cNvSpPr txBox="1"/>
          <p:nvPr/>
        </p:nvSpPr>
        <p:spPr>
          <a:xfrm>
            <a:off x="5256897" y="3601427"/>
            <a:ext cx="1678203"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Water less</a:t>
            </a:r>
            <a:endParaRPr lang="en-GB" b="1" dirty="0">
              <a:solidFill>
                <a:schemeClr val="accent4"/>
              </a:solidFill>
              <a:latin typeface="Aptos" panose="020B0004020202020204" pitchFamily="34" charset="0"/>
            </a:endParaRPr>
          </a:p>
        </p:txBody>
      </p:sp>
      <p:sp>
        <p:nvSpPr>
          <p:cNvPr id="13" name="TextBox 12">
            <a:extLst>
              <a:ext uri="{FF2B5EF4-FFF2-40B4-BE49-F238E27FC236}">
                <a16:creationId xmlns:a16="http://schemas.microsoft.com/office/drawing/2014/main" id="{4764D6A3-C990-56C2-17E4-98D88C49F856}"/>
              </a:ext>
            </a:extLst>
          </p:cNvPr>
          <p:cNvSpPr txBox="1"/>
          <p:nvPr/>
        </p:nvSpPr>
        <p:spPr>
          <a:xfrm>
            <a:off x="5256898" y="4247758"/>
            <a:ext cx="1678203" cy="1600438"/>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Choose shrubs that love dry conditions and try to water plants early morning and evening to reduce consumption. </a:t>
            </a:r>
            <a:endParaRPr lang="en-GB" sz="1400" dirty="0">
              <a:solidFill>
                <a:schemeClr val="accent4"/>
              </a:solidFill>
              <a:latin typeface="Aptos" panose="020B0004020202020204" pitchFamily="34" charset="0"/>
            </a:endParaRPr>
          </a:p>
        </p:txBody>
      </p:sp>
      <p:sp>
        <p:nvSpPr>
          <p:cNvPr id="14" name="Rounded Rectangle 13">
            <a:extLst>
              <a:ext uri="{FF2B5EF4-FFF2-40B4-BE49-F238E27FC236}">
                <a16:creationId xmlns:a16="http://schemas.microsoft.com/office/drawing/2014/main" id="{1C51C403-867C-ABC0-341C-D42B5E0306B0}"/>
              </a:ext>
            </a:extLst>
          </p:cNvPr>
          <p:cNvSpPr/>
          <p:nvPr/>
        </p:nvSpPr>
        <p:spPr>
          <a:xfrm>
            <a:off x="7450441"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BEB1302-6AE9-A79E-7EFB-A9EEBCBE8E34}"/>
              </a:ext>
            </a:extLst>
          </p:cNvPr>
          <p:cNvSpPr txBox="1"/>
          <p:nvPr/>
        </p:nvSpPr>
        <p:spPr>
          <a:xfrm>
            <a:off x="7478562" y="3567711"/>
            <a:ext cx="2041370"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Windows can wait</a:t>
            </a:r>
            <a:endParaRPr lang="en-GB" b="1" dirty="0">
              <a:solidFill>
                <a:schemeClr val="accent4"/>
              </a:solidFill>
              <a:latin typeface="Aptos" panose="020B0004020202020204" pitchFamily="34" charset="0"/>
            </a:endParaRPr>
          </a:p>
        </p:txBody>
      </p:sp>
      <p:sp>
        <p:nvSpPr>
          <p:cNvPr id="16" name="TextBox 15">
            <a:extLst>
              <a:ext uri="{FF2B5EF4-FFF2-40B4-BE49-F238E27FC236}">
                <a16:creationId xmlns:a16="http://schemas.microsoft.com/office/drawing/2014/main" id="{23E95C91-823F-56FF-CDAF-611A4EE4491E}"/>
              </a:ext>
            </a:extLst>
          </p:cNvPr>
          <p:cNvSpPr txBox="1"/>
          <p:nvPr/>
        </p:nvSpPr>
        <p:spPr>
          <a:xfrm>
            <a:off x="7469192" y="4211603"/>
            <a:ext cx="2064500" cy="1169551"/>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Look for opportunities to reduce window cleaning activities during the summer or recycle collected rainwater.</a:t>
            </a:r>
            <a:endParaRPr lang="en-GB" sz="1400" dirty="0">
              <a:solidFill>
                <a:schemeClr val="accent4"/>
              </a:solidFill>
              <a:latin typeface="Aptos" panose="020B0004020202020204" pitchFamily="34" charset="0"/>
            </a:endParaRPr>
          </a:p>
        </p:txBody>
      </p:sp>
      <p:sp>
        <p:nvSpPr>
          <p:cNvPr id="17" name="Rounded Rectangle 16">
            <a:extLst>
              <a:ext uri="{FF2B5EF4-FFF2-40B4-BE49-F238E27FC236}">
                <a16:creationId xmlns:a16="http://schemas.microsoft.com/office/drawing/2014/main" id="{5ADD5E87-A92E-BF5A-4B1C-B8120CF03451}"/>
              </a:ext>
            </a:extLst>
          </p:cNvPr>
          <p:cNvSpPr/>
          <p:nvPr/>
        </p:nvSpPr>
        <p:spPr>
          <a:xfrm>
            <a:off x="9838041" y="2332142"/>
            <a:ext cx="2100184" cy="3623734"/>
          </a:xfrm>
          <a:prstGeom prst="roundRect">
            <a:avLst/>
          </a:prstGeom>
          <a:solidFill>
            <a:schemeClr val="accent4">
              <a:lumMod val="20000"/>
              <a:lumOff val="80000"/>
              <a:alpha val="97266"/>
            </a:schemeClr>
          </a:solidFill>
          <a:ln>
            <a:noFill/>
          </a:ln>
          <a:effectLst>
            <a:glow rad="169350">
              <a:schemeClr val="accent4">
                <a:satMod val="175000"/>
                <a:alpha val="41088"/>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EB2B86-04CD-66F5-F003-DC5D45C271D4}"/>
              </a:ext>
            </a:extLst>
          </p:cNvPr>
          <p:cNvSpPr txBox="1"/>
          <p:nvPr/>
        </p:nvSpPr>
        <p:spPr>
          <a:xfrm>
            <a:off x="10049030" y="3529158"/>
            <a:ext cx="1678203" cy="646331"/>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Butts are best!</a:t>
            </a:r>
            <a:endParaRPr lang="en-GB" b="1" dirty="0">
              <a:solidFill>
                <a:schemeClr val="accent4"/>
              </a:solidFill>
              <a:latin typeface="Aptos" panose="020B0004020202020204" pitchFamily="34" charset="0"/>
            </a:endParaRPr>
          </a:p>
        </p:txBody>
      </p:sp>
      <p:sp>
        <p:nvSpPr>
          <p:cNvPr id="19" name="TextBox 18">
            <a:extLst>
              <a:ext uri="{FF2B5EF4-FFF2-40B4-BE49-F238E27FC236}">
                <a16:creationId xmlns:a16="http://schemas.microsoft.com/office/drawing/2014/main" id="{EE925C32-204D-77A0-E835-8B456E4F9D94}"/>
              </a:ext>
            </a:extLst>
          </p:cNvPr>
          <p:cNvSpPr txBox="1"/>
          <p:nvPr/>
        </p:nvSpPr>
        <p:spPr>
          <a:xfrm>
            <a:off x="9926713" y="4211603"/>
            <a:ext cx="1922836" cy="954107"/>
          </a:xfrm>
          <a:prstGeom prst="rect">
            <a:avLst/>
          </a:prstGeom>
          <a:noFill/>
        </p:spPr>
        <p:txBody>
          <a:bodyPr wrap="square" rtlCol="0">
            <a:spAutoFit/>
          </a:bodyPr>
          <a:lstStyle/>
          <a:p>
            <a:pPr algn="ctr"/>
            <a:r>
              <a:rPr lang="en-GB" sz="1400" dirty="0">
                <a:solidFill>
                  <a:schemeClr val="accent1"/>
                </a:solidFill>
                <a:latin typeface="Aptos" panose="020B0004020202020204" pitchFamily="34" charset="0"/>
              </a:rPr>
              <a:t>Collect rainwater and keep thirsty plants topped up for free with water butts.</a:t>
            </a:r>
            <a:endParaRPr lang="en-GB" sz="1400" dirty="0">
              <a:solidFill>
                <a:schemeClr val="accent4"/>
              </a:solidFill>
              <a:latin typeface="Aptos" panose="020B0004020202020204" pitchFamily="34" charset="0"/>
            </a:endParaRPr>
          </a:p>
        </p:txBody>
      </p:sp>
      <p:pic>
        <p:nvPicPr>
          <p:cNvPr id="21" name="Picture 20" descr="A blue barrel with a drop of water coming out of it&#10;&#10;AI-generated content may be incorrect.">
            <a:extLst>
              <a:ext uri="{FF2B5EF4-FFF2-40B4-BE49-F238E27FC236}">
                <a16:creationId xmlns:a16="http://schemas.microsoft.com/office/drawing/2014/main" id="{5614D7FE-7A37-EE65-DF98-E3C23BC030F0}"/>
              </a:ext>
            </a:extLst>
          </p:cNvPr>
          <p:cNvPicPr>
            <a:picLocks noChangeAspect="1"/>
          </p:cNvPicPr>
          <p:nvPr/>
        </p:nvPicPr>
        <p:blipFill>
          <a:blip r:embed="rId2"/>
          <a:stretch>
            <a:fillRect/>
          </a:stretch>
        </p:blipFill>
        <p:spPr>
          <a:xfrm>
            <a:off x="10211954" y="2259241"/>
            <a:ext cx="1352353" cy="1352353"/>
          </a:xfrm>
          <a:prstGeom prst="rect">
            <a:avLst/>
          </a:prstGeom>
        </p:spPr>
      </p:pic>
      <p:pic>
        <p:nvPicPr>
          <p:cNvPr id="23" name="Picture 22" descr="A blue car with smoke coming out of the windshield&#10;&#10;AI-generated content may be incorrect.">
            <a:extLst>
              <a:ext uri="{FF2B5EF4-FFF2-40B4-BE49-F238E27FC236}">
                <a16:creationId xmlns:a16="http://schemas.microsoft.com/office/drawing/2014/main" id="{62A367BD-1763-CD3C-3455-C156C7124E19}"/>
              </a:ext>
            </a:extLst>
          </p:cNvPr>
          <p:cNvPicPr>
            <a:picLocks noChangeAspect="1"/>
          </p:cNvPicPr>
          <p:nvPr/>
        </p:nvPicPr>
        <p:blipFill>
          <a:blip r:embed="rId3"/>
          <a:stretch>
            <a:fillRect/>
          </a:stretch>
        </p:blipFill>
        <p:spPr>
          <a:xfrm>
            <a:off x="2936916" y="2212555"/>
            <a:ext cx="1639768" cy="1639768"/>
          </a:xfrm>
          <a:prstGeom prst="rect">
            <a:avLst/>
          </a:prstGeom>
        </p:spPr>
      </p:pic>
      <p:pic>
        <p:nvPicPr>
          <p:cNvPr id="25" name="Picture 24" descr="A square with four squares&#10;&#10;AI-generated content may be incorrect.">
            <a:extLst>
              <a:ext uri="{FF2B5EF4-FFF2-40B4-BE49-F238E27FC236}">
                <a16:creationId xmlns:a16="http://schemas.microsoft.com/office/drawing/2014/main" id="{1C3C8F88-358A-64C3-D47A-C897D2FBAF10}"/>
              </a:ext>
            </a:extLst>
          </p:cNvPr>
          <p:cNvPicPr>
            <a:picLocks noChangeAspect="1"/>
          </p:cNvPicPr>
          <p:nvPr/>
        </p:nvPicPr>
        <p:blipFill>
          <a:blip r:embed="rId4"/>
          <a:stretch>
            <a:fillRect/>
          </a:stretch>
        </p:blipFill>
        <p:spPr>
          <a:xfrm>
            <a:off x="7767558" y="2332142"/>
            <a:ext cx="1487526" cy="1487526"/>
          </a:xfrm>
          <a:prstGeom prst="rect">
            <a:avLst/>
          </a:prstGeom>
        </p:spPr>
      </p:pic>
      <p:pic>
        <p:nvPicPr>
          <p:cNvPr id="27" name="Picture 26" descr="A blue flower with a black background&#10;&#10;AI-generated content may be incorrect.">
            <a:extLst>
              <a:ext uri="{FF2B5EF4-FFF2-40B4-BE49-F238E27FC236}">
                <a16:creationId xmlns:a16="http://schemas.microsoft.com/office/drawing/2014/main" id="{AE133763-86C3-F2D7-F66F-666E6A1E8BFC}"/>
              </a:ext>
            </a:extLst>
          </p:cNvPr>
          <p:cNvPicPr>
            <a:picLocks noChangeAspect="1"/>
          </p:cNvPicPr>
          <p:nvPr/>
        </p:nvPicPr>
        <p:blipFill>
          <a:blip r:embed="rId5"/>
          <a:stretch>
            <a:fillRect/>
          </a:stretch>
        </p:blipFill>
        <p:spPr>
          <a:xfrm>
            <a:off x="5508035" y="2345107"/>
            <a:ext cx="1243355" cy="1243355"/>
          </a:xfrm>
          <a:prstGeom prst="rect">
            <a:avLst/>
          </a:prstGeom>
        </p:spPr>
      </p:pic>
      <p:pic>
        <p:nvPicPr>
          <p:cNvPr id="29" name="Picture 28" descr="A blue hose with a hose attached to it&#10;&#10;AI-generated content may be incorrect.">
            <a:extLst>
              <a:ext uri="{FF2B5EF4-FFF2-40B4-BE49-F238E27FC236}">
                <a16:creationId xmlns:a16="http://schemas.microsoft.com/office/drawing/2014/main" id="{82DA6FFE-1B5F-DEE2-EF58-0770ADA02A41}"/>
              </a:ext>
            </a:extLst>
          </p:cNvPr>
          <p:cNvPicPr>
            <a:picLocks noChangeAspect="1"/>
          </p:cNvPicPr>
          <p:nvPr/>
        </p:nvPicPr>
        <p:blipFill>
          <a:blip r:embed="rId6"/>
          <a:stretch>
            <a:fillRect/>
          </a:stretch>
        </p:blipFill>
        <p:spPr>
          <a:xfrm>
            <a:off x="689326" y="2420219"/>
            <a:ext cx="1191375" cy="1191375"/>
          </a:xfrm>
          <a:prstGeom prst="rect">
            <a:avLst/>
          </a:prstGeom>
        </p:spPr>
      </p:pic>
    </p:spTree>
    <p:extLst>
      <p:ext uri="{BB962C8B-B14F-4D97-AF65-F5344CB8AC3E}">
        <p14:creationId xmlns:p14="http://schemas.microsoft.com/office/powerpoint/2010/main" val="48494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C626-BE6E-B1D3-CFD2-29CD6D48FEA2}"/>
              </a:ext>
            </a:extLst>
          </p:cNvPr>
          <p:cNvSpPr>
            <a:spLocks noGrp="1"/>
          </p:cNvSpPr>
          <p:nvPr>
            <p:ph type="ctrTitle"/>
          </p:nvPr>
        </p:nvSpPr>
        <p:spPr/>
        <p:txBody>
          <a:bodyPr>
            <a:normAutofit/>
          </a:bodyPr>
          <a:lstStyle/>
          <a:p>
            <a:br>
              <a:rPr lang="en-US" sz="4000" dirty="0">
                <a:latin typeface="Aptos SemiBold"/>
              </a:rPr>
            </a:br>
            <a:r>
              <a:rPr lang="en-US" sz="4000" dirty="0">
                <a:latin typeface="Aptos SemiBold"/>
              </a:rPr>
              <a:t>The process</a:t>
            </a:r>
            <a:endParaRPr lang="en-US" sz="4000" dirty="0"/>
          </a:p>
        </p:txBody>
      </p:sp>
      <p:sp>
        <p:nvSpPr>
          <p:cNvPr id="3" name="Subtitle 2">
            <a:extLst>
              <a:ext uri="{FF2B5EF4-FFF2-40B4-BE49-F238E27FC236}">
                <a16:creationId xmlns:a16="http://schemas.microsoft.com/office/drawing/2014/main" id="{7E44B975-A869-FE7E-4F0D-958FC1809D07}"/>
              </a:ext>
            </a:extLst>
          </p:cNvPr>
          <p:cNvSpPr>
            <a:spLocks noGrp="1"/>
          </p:cNvSpPr>
          <p:nvPr>
            <p:ph type="subTitle" idx="1"/>
          </p:nvPr>
        </p:nvSpPr>
        <p:spPr/>
        <p:txBody>
          <a:bodyPr/>
          <a:lstStyle/>
          <a:p>
            <a:r>
              <a:rPr lang="en-US" dirty="0"/>
              <a:t>Trisha Barrett</a:t>
            </a:r>
          </a:p>
        </p:txBody>
      </p:sp>
    </p:spTree>
    <p:extLst>
      <p:ext uri="{BB962C8B-B14F-4D97-AF65-F5344CB8AC3E}">
        <p14:creationId xmlns:p14="http://schemas.microsoft.com/office/powerpoint/2010/main" val="100733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DF55-C068-330F-26D7-1FB839190A9E}"/>
            </a:ext>
          </a:extLst>
        </p:cNvPr>
        <p:cNvGrpSpPr/>
        <p:nvPr/>
      </p:nvGrpSpPr>
      <p:grpSpPr>
        <a:xfrm>
          <a:off x="0" y="0"/>
          <a:ext cx="0" cy="0"/>
          <a:chOff x="0" y="0"/>
          <a:chExt cx="0" cy="0"/>
        </a:xfrm>
      </p:grpSpPr>
      <p:pic>
        <p:nvPicPr>
          <p:cNvPr id="15" name="Picture 14" descr="A house with a blue light&#10;&#10;AI-generated content may be incorrect.">
            <a:extLst>
              <a:ext uri="{FF2B5EF4-FFF2-40B4-BE49-F238E27FC236}">
                <a16:creationId xmlns:a16="http://schemas.microsoft.com/office/drawing/2014/main" id="{75BA0B55-3A59-28E7-B27A-61C52022DBD3}"/>
              </a:ext>
            </a:extLst>
          </p:cNvPr>
          <p:cNvPicPr>
            <a:picLocks noChangeAspect="1"/>
          </p:cNvPicPr>
          <p:nvPr/>
        </p:nvPicPr>
        <p:blipFill>
          <a:blip r:embed="rId3"/>
          <a:stretch>
            <a:fillRect/>
          </a:stretch>
        </p:blipFill>
        <p:spPr>
          <a:xfrm>
            <a:off x="426720" y="-519948"/>
            <a:ext cx="12192000" cy="6858000"/>
          </a:xfrm>
          <a:prstGeom prst="rect">
            <a:avLst/>
          </a:prstGeom>
        </p:spPr>
      </p:pic>
      <p:sp>
        <p:nvSpPr>
          <p:cNvPr id="2" name="TextBox 1">
            <a:extLst>
              <a:ext uri="{FF2B5EF4-FFF2-40B4-BE49-F238E27FC236}">
                <a16:creationId xmlns:a16="http://schemas.microsoft.com/office/drawing/2014/main" id="{CD726E60-2BBC-E7FD-4E7A-D2A6F70EE9CD}"/>
              </a:ext>
            </a:extLst>
          </p:cNvPr>
          <p:cNvSpPr txBox="1"/>
          <p:nvPr/>
        </p:nvSpPr>
        <p:spPr>
          <a:xfrm>
            <a:off x="554975" y="1813737"/>
            <a:ext cx="7040641" cy="4524315"/>
          </a:xfrm>
          <a:prstGeom prst="rect">
            <a:avLst/>
          </a:prstGeom>
          <a:noFill/>
        </p:spPr>
        <p:txBody>
          <a:bodyPr wrap="square" rtlCol="0">
            <a:spAutoFit/>
          </a:bodyPr>
          <a:lstStyle/>
          <a:p>
            <a:r>
              <a:rPr lang="en-GB" sz="2000" dirty="0">
                <a:solidFill>
                  <a:schemeClr val="tx2"/>
                </a:solidFill>
                <a:latin typeface="Aptos" panose="020B0004020202020204" pitchFamily="34" charset="0"/>
              </a:rPr>
              <a:t>This year Telex has reviewed the water consumption </a:t>
            </a:r>
            <a:r>
              <a:rPr lang="en-GB" sz="2000" b="1" dirty="0">
                <a:solidFill>
                  <a:schemeClr val="tx2"/>
                </a:solidFill>
                <a:latin typeface="Aptos" panose="020B0004020202020204" pitchFamily="34" charset="0"/>
              </a:rPr>
              <a:t>of more than 1,000 education establishments </a:t>
            </a:r>
            <a:r>
              <a:rPr lang="en-GB" sz="2000" dirty="0">
                <a:solidFill>
                  <a:schemeClr val="tx2"/>
                </a:solidFill>
                <a:latin typeface="Aptos" panose="020B0004020202020204" pitchFamily="34" charset="0"/>
              </a:rPr>
              <a:t>and we continue to monitor them</a:t>
            </a:r>
          </a:p>
          <a:p>
            <a:endParaRPr lang="en-GB" sz="2000" dirty="0">
              <a:solidFill>
                <a:schemeClr val="tx2"/>
              </a:solidFill>
              <a:latin typeface="Aptos" panose="020B0004020202020204" pitchFamily="34" charset="0"/>
            </a:endParaRPr>
          </a:p>
          <a:p>
            <a:r>
              <a:rPr lang="en-GB" sz="2000" dirty="0">
                <a:solidFill>
                  <a:schemeClr val="tx2"/>
                </a:solidFill>
                <a:latin typeface="Aptos" panose="020B0004020202020204" pitchFamily="34" charset="0"/>
              </a:rPr>
              <a:t>We have flagged </a:t>
            </a:r>
            <a:r>
              <a:rPr lang="en-GB" sz="2000" b="1" dirty="0">
                <a:solidFill>
                  <a:schemeClr val="tx2"/>
                </a:solidFill>
                <a:latin typeface="Aptos" panose="020B0004020202020204" pitchFamily="34" charset="0"/>
              </a:rPr>
              <a:t>52 sites as having high consumption</a:t>
            </a:r>
          </a:p>
          <a:p>
            <a:endParaRPr lang="en-GB" sz="2000" dirty="0">
              <a:solidFill>
                <a:schemeClr val="tx2"/>
              </a:solidFill>
              <a:latin typeface="Aptos" panose="020B0004020202020204" pitchFamily="34" charset="0"/>
            </a:endParaRPr>
          </a:p>
          <a:p>
            <a:r>
              <a:rPr lang="en-GB" sz="2000" b="1" dirty="0">
                <a:solidFill>
                  <a:schemeClr val="tx2"/>
                </a:solidFill>
                <a:latin typeface="Aptos" panose="020B0004020202020204" pitchFamily="34" charset="0"/>
              </a:rPr>
              <a:t>Scheduled leakage investigations </a:t>
            </a:r>
            <a:r>
              <a:rPr lang="en-GB" sz="2000" dirty="0">
                <a:solidFill>
                  <a:schemeClr val="tx2"/>
                </a:solidFill>
                <a:latin typeface="Aptos" panose="020B0004020202020204" pitchFamily="34" charset="0"/>
              </a:rPr>
              <a:t>and arranged repair jobs</a:t>
            </a:r>
          </a:p>
          <a:p>
            <a:endParaRPr lang="en-GB" sz="2000" dirty="0">
              <a:solidFill>
                <a:schemeClr val="tx2"/>
              </a:solidFill>
              <a:latin typeface="Aptos" panose="020B0004020202020204" pitchFamily="34" charset="0"/>
            </a:endParaRPr>
          </a:p>
          <a:p>
            <a:r>
              <a:rPr lang="en-GB" sz="2000" dirty="0">
                <a:solidFill>
                  <a:schemeClr val="tx2"/>
                </a:solidFill>
                <a:latin typeface="Aptos" panose="020B0004020202020204" pitchFamily="34" charset="0"/>
              </a:rPr>
              <a:t>Working together with our customers we have saved almost </a:t>
            </a:r>
            <a:r>
              <a:rPr lang="en-GB" sz="2000" b="1" dirty="0">
                <a:solidFill>
                  <a:schemeClr val="accent3"/>
                </a:solidFill>
                <a:latin typeface="Aptos" panose="020B0004020202020204" pitchFamily="34" charset="0"/>
              </a:rPr>
              <a:t>570,000 cubic meters of water </a:t>
            </a:r>
            <a:r>
              <a:rPr lang="en-GB" sz="2000" dirty="0">
                <a:solidFill>
                  <a:schemeClr val="tx2"/>
                </a:solidFill>
                <a:latin typeface="Aptos" panose="020B0004020202020204" pitchFamily="34" charset="0"/>
              </a:rPr>
              <a:t>from being wasted</a:t>
            </a:r>
          </a:p>
          <a:p>
            <a:endParaRPr lang="en-GB" sz="2000" dirty="0">
              <a:solidFill>
                <a:schemeClr val="accent3">
                  <a:lumMod val="75000"/>
                </a:schemeClr>
              </a:solidFill>
              <a:latin typeface="Aptos" panose="020B0004020202020204" pitchFamily="34" charset="0"/>
            </a:endParaRPr>
          </a:p>
          <a:p>
            <a:endParaRPr lang="en-GB" sz="2400" dirty="0">
              <a:solidFill>
                <a:schemeClr val="accent2">
                  <a:lumMod val="75000"/>
                </a:schemeClr>
              </a:solidFill>
              <a:latin typeface="Aptos" panose="020B0004020202020204" pitchFamily="34" charset="0"/>
            </a:endParaRPr>
          </a:p>
          <a:p>
            <a:endParaRPr lang="en-GB" sz="2400" dirty="0">
              <a:solidFill>
                <a:schemeClr val="accent2">
                  <a:lumMod val="75000"/>
                </a:schemeClr>
              </a:solidFill>
              <a:latin typeface="Aptos" panose="020B0004020202020204" pitchFamily="34" charset="0"/>
            </a:endParaRPr>
          </a:p>
          <a:p>
            <a:endParaRPr lang="en-GB" sz="2000" dirty="0">
              <a:solidFill>
                <a:schemeClr val="accent3">
                  <a:lumMod val="75000"/>
                </a:schemeClr>
              </a:solidFill>
              <a:latin typeface="Aptos" panose="020B0004020202020204" pitchFamily="34" charset="0"/>
            </a:endParaRPr>
          </a:p>
        </p:txBody>
      </p:sp>
      <p:sp>
        <p:nvSpPr>
          <p:cNvPr id="9" name="Title 1">
            <a:extLst>
              <a:ext uri="{FF2B5EF4-FFF2-40B4-BE49-F238E27FC236}">
                <a16:creationId xmlns:a16="http://schemas.microsoft.com/office/drawing/2014/main" id="{FADEFFB6-7B48-D08D-1514-B43F364D84CC}"/>
              </a:ext>
            </a:extLst>
          </p:cNvPr>
          <p:cNvSpPr txBox="1">
            <a:spLocks/>
          </p:cNvSpPr>
          <p:nvPr/>
        </p:nvSpPr>
        <p:spPr>
          <a:xfrm>
            <a:off x="554975" y="519948"/>
            <a:ext cx="9090470" cy="469403"/>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tx2"/>
                </a:solidFill>
                <a:latin typeface="Aptos SemiBold" panose="020B0004020202020204" pitchFamily="34" charset="0"/>
                <a:ea typeface="+mj-ea"/>
                <a:cs typeface="+mj-cs"/>
              </a:defRPr>
            </a:lvl1pPr>
          </a:lstStyle>
          <a:p>
            <a:r>
              <a:rPr lang="en-GB" sz="3200" dirty="0"/>
              <a:t>Water Account Management Delivers Results</a:t>
            </a:r>
          </a:p>
        </p:txBody>
      </p:sp>
      <p:grpSp>
        <p:nvGrpSpPr>
          <p:cNvPr id="13" name="Group 12">
            <a:extLst>
              <a:ext uri="{FF2B5EF4-FFF2-40B4-BE49-F238E27FC236}">
                <a16:creationId xmlns:a16="http://schemas.microsoft.com/office/drawing/2014/main" id="{A6FC20D5-5655-1FC3-1960-C8C1039A0F1D}"/>
              </a:ext>
            </a:extLst>
          </p:cNvPr>
          <p:cNvGrpSpPr/>
          <p:nvPr/>
        </p:nvGrpSpPr>
        <p:grpSpPr>
          <a:xfrm>
            <a:off x="554975" y="5431797"/>
            <a:ext cx="4800224" cy="531280"/>
            <a:chOff x="1025516" y="6065677"/>
            <a:chExt cx="4800224" cy="531280"/>
          </a:xfrm>
        </p:grpSpPr>
        <p:sp>
          <p:nvSpPr>
            <p:cNvPr id="11" name="Rounded Rectangle 10">
              <a:extLst>
                <a:ext uri="{FF2B5EF4-FFF2-40B4-BE49-F238E27FC236}">
                  <a16:creationId xmlns:a16="http://schemas.microsoft.com/office/drawing/2014/main" id="{203D84EB-DB6C-6B64-B678-516640E4228C}"/>
                </a:ext>
              </a:extLst>
            </p:cNvPr>
            <p:cNvSpPr/>
            <p:nvPr/>
          </p:nvSpPr>
          <p:spPr>
            <a:xfrm>
              <a:off x="1025516" y="6065677"/>
              <a:ext cx="4800224" cy="53128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9E6A700-553A-35F9-6E9B-B0942F83113A}"/>
                </a:ext>
              </a:extLst>
            </p:cNvPr>
            <p:cNvSpPr txBox="1"/>
            <p:nvPr/>
          </p:nvSpPr>
          <p:spPr>
            <a:xfrm>
              <a:off x="1056278" y="6065677"/>
              <a:ext cx="4514473" cy="369332"/>
            </a:xfrm>
            <a:prstGeom prst="rect">
              <a:avLst/>
            </a:prstGeom>
            <a:noFill/>
          </p:spPr>
          <p:txBody>
            <a:bodyPr wrap="square">
              <a:spAutoFit/>
            </a:bodyPr>
            <a:lstStyle/>
            <a:p>
              <a:r>
                <a:rPr lang="en-GB" dirty="0">
                  <a:solidFill>
                    <a:schemeClr val="bg1"/>
                  </a:solidFill>
                  <a:latin typeface="Aptos" panose="020B0004020202020204" pitchFamily="34" charset="0"/>
                </a:rPr>
                <a:t>Achieved a rebate of </a:t>
              </a:r>
              <a:r>
                <a:rPr lang="en-GB" b="1" dirty="0">
                  <a:solidFill>
                    <a:schemeClr val="bg1"/>
                  </a:solidFill>
                  <a:latin typeface="Aptos" panose="020B0004020202020204" pitchFamily="34" charset="0"/>
                </a:rPr>
                <a:t>£200,000 for one Trust</a:t>
              </a:r>
              <a:endParaRPr lang="en-GB" dirty="0">
                <a:solidFill>
                  <a:schemeClr val="bg1"/>
                </a:solidFill>
                <a:latin typeface="Aptos" panose="020B0004020202020204" pitchFamily="34" charset="0"/>
              </a:endParaRPr>
            </a:p>
          </p:txBody>
        </p:sp>
      </p:grpSp>
    </p:spTree>
    <p:extLst>
      <p:ext uri="{BB962C8B-B14F-4D97-AF65-F5344CB8AC3E}">
        <p14:creationId xmlns:p14="http://schemas.microsoft.com/office/powerpoint/2010/main" val="419435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9589-F0DE-50A6-779E-0F9B0FE7E8FE}"/>
              </a:ext>
            </a:extLst>
          </p:cNvPr>
          <p:cNvSpPr>
            <a:spLocks noGrp="1"/>
          </p:cNvSpPr>
          <p:nvPr>
            <p:ph type="title"/>
          </p:nvPr>
        </p:nvSpPr>
        <p:spPr>
          <a:xfrm>
            <a:off x="657446" y="2427841"/>
            <a:ext cx="10515600" cy="1325563"/>
          </a:xfrm>
        </p:spPr>
        <p:txBody>
          <a:bodyPr>
            <a:normAutofit/>
          </a:bodyPr>
          <a:lstStyle/>
          <a:p>
            <a:r>
              <a:rPr lang="en-US" sz="8000" dirty="0"/>
              <a:t>Thank you</a:t>
            </a:r>
          </a:p>
        </p:txBody>
      </p:sp>
    </p:spTree>
    <p:extLst>
      <p:ext uri="{BB962C8B-B14F-4D97-AF65-F5344CB8AC3E}">
        <p14:creationId xmlns:p14="http://schemas.microsoft.com/office/powerpoint/2010/main" val="242208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colorfulness, line, electric blue&#10;&#10;Description automatically generated">
            <a:extLst>
              <a:ext uri="{FF2B5EF4-FFF2-40B4-BE49-F238E27FC236}">
                <a16:creationId xmlns:a16="http://schemas.microsoft.com/office/drawing/2014/main" id="{996C5E3A-84B5-3E9D-4AA5-BA76D6E7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725" y="6103125"/>
            <a:ext cx="4190275" cy="754875"/>
          </a:xfrm>
          <a:prstGeom prst="rect">
            <a:avLst/>
          </a:prstGeom>
        </p:spPr>
      </p:pic>
      <p:sp>
        <p:nvSpPr>
          <p:cNvPr id="2" name="Content Placeholder 2">
            <a:extLst>
              <a:ext uri="{FF2B5EF4-FFF2-40B4-BE49-F238E27FC236}">
                <a16:creationId xmlns:a16="http://schemas.microsoft.com/office/drawing/2014/main" id="{966DD43F-0098-45DC-82C2-9A7BA7B5252D}"/>
              </a:ext>
            </a:extLst>
          </p:cNvPr>
          <p:cNvSpPr txBox="1">
            <a:spLocks/>
          </p:cNvSpPr>
          <p:nvPr/>
        </p:nvSpPr>
        <p:spPr>
          <a:xfrm>
            <a:off x="3390520" y="3255702"/>
            <a:ext cx="8312972" cy="931516"/>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5400" b="1" dirty="0">
                <a:solidFill>
                  <a:srgbClr val="002060"/>
                </a:solidFill>
              </a:rPr>
              <a:t>Questions</a:t>
            </a:r>
            <a:endParaRPr lang="en-GB" sz="5400" dirty="0">
              <a:solidFill>
                <a:srgbClr val="002060"/>
              </a:solidFill>
              <a:ea typeface="Open Sans"/>
              <a:cs typeface="Open Sans"/>
            </a:endParaRPr>
          </a:p>
        </p:txBody>
      </p:sp>
      <p:grpSp>
        <p:nvGrpSpPr>
          <p:cNvPr id="3" name="Group 2">
            <a:extLst>
              <a:ext uri="{FF2B5EF4-FFF2-40B4-BE49-F238E27FC236}">
                <a16:creationId xmlns:a16="http://schemas.microsoft.com/office/drawing/2014/main" id="{60645437-5E88-2ACE-E48B-63A54487B446}"/>
              </a:ext>
            </a:extLst>
          </p:cNvPr>
          <p:cNvGrpSpPr/>
          <p:nvPr/>
        </p:nvGrpSpPr>
        <p:grpSpPr>
          <a:xfrm>
            <a:off x="4930" y="4659915"/>
            <a:ext cx="12192000" cy="2198095"/>
            <a:chOff x="4930" y="4659915"/>
            <a:chExt cx="12192000" cy="2198095"/>
          </a:xfrm>
        </p:grpSpPr>
        <p:pic>
          <p:nvPicPr>
            <p:cNvPr id="6" name="object 7">
              <a:extLst>
                <a:ext uri="{FF2B5EF4-FFF2-40B4-BE49-F238E27FC236}">
                  <a16:creationId xmlns:a16="http://schemas.microsoft.com/office/drawing/2014/main" id="{32A8C920-099A-B10A-D5A9-2C93079A7C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7735191" y="4659915"/>
              <a:ext cx="1912983" cy="2198084"/>
            </a:xfrm>
            <a:prstGeom prst="rect">
              <a:avLst/>
            </a:prstGeom>
          </p:spPr>
        </p:pic>
        <p:pic>
          <p:nvPicPr>
            <p:cNvPr id="7" name="object 9">
              <a:extLst>
                <a:ext uri="{FF2B5EF4-FFF2-40B4-BE49-F238E27FC236}">
                  <a16:creationId xmlns:a16="http://schemas.microsoft.com/office/drawing/2014/main" id="{6F14B676-E1A5-9DC3-C658-C9374DE2D5D4}"/>
                </a:ext>
              </a:extLst>
            </p:cNvPr>
            <p:cNvPicPr/>
            <p:nvPr/>
          </p:nvPicPr>
          <p:blipFill>
            <a:blip r:embed="rId5" cstate="screen">
              <a:extLst>
                <a:ext uri="{28A0092B-C50C-407E-A947-70E740481C1C}">
                  <a14:useLocalDpi xmlns:a14="http://schemas.microsoft.com/office/drawing/2010/main"/>
                </a:ext>
              </a:extLst>
            </a:blip>
            <a:stretch>
              <a:fillRect/>
            </a:stretch>
          </p:blipFill>
          <p:spPr>
            <a:xfrm>
              <a:off x="3827250" y="4659915"/>
              <a:ext cx="3809651" cy="2198084"/>
            </a:xfrm>
            <a:prstGeom prst="rect">
              <a:avLst/>
            </a:prstGeom>
          </p:spPr>
        </p:pic>
        <p:pic>
          <p:nvPicPr>
            <p:cNvPr id="8" name="object 10">
              <a:extLst>
                <a:ext uri="{FF2B5EF4-FFF2-40B4-BE49-F238E27FC236}">
                  <a16:creationId xmlns:a16="http://schemas.microsoft.com/office/drawing/2014/main" id="{81C09FC1-0E70-D0D6-8F4C-072ED9264DEE}"/>
                </a:ext>
              </a:extLst>
            </p:cNvPr>
            <p:cNvPicPr/>
            <p:nvPr/>
          </p:nvPicPr>
          <p:blipFill>
            <a:blip r:embed="rId6" cstate="print"/>
            <a:stretch>
              <a:fillRect/>
            </a:stretch>
          </p:blipFill>
          <p:spPr>
            <a:xfrm>
              <a:off x="9746465" y="4659915"/>
              <a:ext cx="2450465" cy="2198086"/>
            </a:xfrm>
            <a:prstGeom prst="rect">
              <a:avLst/>
            </a:prstGeom>
          </p:spPr>
        </p:pic>
        <p:pic>
          <p:nvPicPr>
            <p:cNvPr id="9" name="object 11">
              <a:extLst>
                <a:ext uri="{FF2B5EF4-FFF2-40B4-BE49-F238E27FC236}">
                  <a16:creationId xmlns:a16="http://schemas.microsoft.com/office/drawing/2014/main" id="{2FA6BAC9-915E-91DC-C06F-2800E090ACC8}"/>
                </a:ext>
              </a:extLst>
            </p:cNvPr>
            <p:cNvPicPr/>
            <p:nvPr/>
          </p:nvPicPr>
          <p:blipFill>
            <a:blip r:embed="rId7" cstate="print"/>
            <a:stretch>
              <a:fillRect/>
            </a:stretch>
          </p:blipFill>
          <p:spPr>
            <a:xfrm>
              <a:off x="1918269" y="4659915"/>
              <a:ext cx="1810691" cy="2198086"/>
            </a:xfrm>
            <a:prstGeom prst="rect">
              <a:avLst/>
            </a:prstGeom>
          </p:spPr>
        </p:pic>
        <p:pic>
          <p:nvPicPr>
            <p:cNvPr id="11" name="object 14">
              <a:extLst>
                <a:ext uri="{FF2B5EF4-FFF2-40B4-BE49-F238E27FC236}">
                  <a16:creationId xmlns:a16="http://schemas.microsoft.com/office/drawing/2014/main" id="{8B2B2EF8-C6EA-EA65-5ECD-8B3D78A0787A}"/>
                </a:ext>
              </a:extLst>
            </p:cNvPr>
            <p:cNvPicPr/>
            <p:nvPr/>
          </p:nvPicPr>
          <p:blipFill>
            <a:blip r:embed="rId8" cstate="screen">
              <a:extLst>
                <a:ext uri="{28A0092B-C50C-407E-A947-70E740481C1C}">
                  <a14:useLocalDpi xmlns:a14="http://schemas.microsoft.com/office/drawing/2010/main"/>
                </a:ext>
              </a:extLst>
            </a:blip>
            <a:stretch>
              <a:fillRect/>
            </a:stretch>
          </p:blipFill>
          <p:spPr>
            <a:xfrm>
              <a:off x="4930" y="4659915"/>
              <a:ext cx="1815049" cy="2198095"/>
            </a:xfrm>
            <a:prstGeom prst="rect">
              <a:avLst/>
            </a:prstGeom>
          </p:spPr>
        </p:pic>
      </p:grpSp>
    </p:spTree>
    <p:extLst>
      <p:ext uri="{BB962C8B-B14F-4D97-AF65-F5344CB8AC3E}">
        <p14:creationId xmlns:p14="http://schemas.microsoft.com/office/powerpoint/2010/main" val="38012220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12A70-144D-5500-F53F-92BDF66B4A02}"/>
              </a:ext>
            </a:extLst>
          </p:cNvPr>
          <p:cNvSpPr>
            <a:spLocks noGrp="1"/>
          </p:cNvSpPr>
          <p:nvPr>
            <p:ph type="sldNum" sz="quarter" idx="12"/>
          </p:nvPr>
        </p:nvSpPr>
        <p:spPr/>
        <p:txBody>
          <a:bodyPr/>
          <a:lstStyle/>
          <a:p>
            <a:fld id="{1CBB08B3-38D4-40D9-8853-E29D2A311736}" type="slidenum">
              <a:rPr lang="en-GB" smtClean="0"/>
              <a:t>17</a:t>
            </a:fld>
            <a:endParaRPr lang="en-GB" dirty="0"/>
          </a:p>
        </p:txBody>
      </p:sp>
      <p:sp>
        <p:nvSpPr>
          <p:cNvPr id="3" name="Content Placeholder 2">
            <a:extLst>
              <a:ext uri="{FF2B5EF4-FFF2-40B4-BE49-F238E27FC236}">
                <a16:creationId xmlns:a16="http://schemas.microsoft.com/office/drawing/2014/main" id="{9A9F6410-DCD2-21E8-3708-02D8573AFE2C}"/>
              </a:ext>
            </a:extLst>
          </p:cNvPr>
          <p:cNvSpPr txBox="1">
            <a:spLocks/>
          </p:cNvSpPr>
          <p:nvPr/>
        </p:nvSpPr>
        <p:spPr>
          <a:xfrm>
            <a:off x="2877670" y="2863553"/>
            <a:ext cx="6436659" cy="1513215"/>
          </a:xfrm>
          <a:prstGeom prst="rect">
            <a:avLst/>
          </a:prstGeom>
        </p:spPr>
        <p:txBody>
          <a:bodyPr>
            <a:normAutofit/>
          </a:bodyPr>
          <a:lst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GB" sz="5400" b="1" dirty="0">
                <a:solidFill>
                  <a:srgbClr val="002060"/>
                </a:solidFill>
              </a:rPr>
              <a:t>Thank you</a:t>
            </a:r>
          </a:p>
        </p:txBody>
      </p:sp>
      <p:pic>
        <p:nvPicPr>
          <p:cNvPr id="4" name="Picture 3" descr="A blue square with white text&#10;&#10;AI-generated content may be incorrect.">
            <a:extLst>
              <a:ext uri="{FF2B5EF4-FFF2-40B4-BE49-F238E27FC236}">
                <a16:creationId xmlns:a16="http://schemas.microsoft.com/office/drawing/2014/main" id="{C6686891-F70C-4511-644D-0DDF415E0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6" name="Rectangle 5">
            <a:extLst>
              <a:ext uri="{FF2B5EF4-FFF2-40B4-BE49-F238E27FC236}">
                <a16:creationId xmlns:a16="http://schemas.microsoft.com/office/drawing/2014/main" id="{A0F6E4EA-6CA2-6381-6C2C-52C07CC8EBA8}"/>
              </a:ext>
            </a:extLst>
          </p:cNvPr>
          <p:cNvSpPr/>
          <p:nvPr/>
        </p:nvSpPr>
        <p:spPr>
          <a:xfrm>
            <a:off x="-1" y="5202238"/>
            <a:ext cx="12249150" cy="16557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78C248B-5D8E-F7FB-E7CC-414086A78E0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861056" y="5997570"/>
            <a:ext cx="893189" cy="549229"/>
          </a:xfrm>
          <a:prstGeom prst="rect">
            <a:avLst/>
          </a:prstGeom>
        </p:spPr>
      </p:pic>
      <p:pic>
        <p:nvPicPr>
          <p:cNvPr id="8" name="Picture 7">
            <a:extLst>
              <a:ext uri="{FF2B5EF4-FFF2-40B4-BE49-F238E27FC236}">
                <a16:creationId xmlns:a16="http://schemas.microsoft.com/office/drawing/2014/main" id="{314AEE37-DF78-93AA-A42F-9186C29D778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781659" y="6056352"/>
            <a:ext cx="1085328" cy="490447"/>
          </a:xfrm>
          <a:prstGeom prst="rect">
            <a:avLst/>
          </a:prstGeom>
        </p:spPr>
      </p:pic>
      <p:grpSp>
        <p:nvGrpSpPr>
          <p:cNvPr id="9" name="Group 8">
            <a:extLst>
              <a:ext uri="{FF2B5EF4-FFF2-40B4-BE49-F238E27FC236}">
                <a16:creationId xmlns:a16="http://schemas.microsoft.com/office/drawing/2014/main" id="{91544300-7683-FA0F-0167-1E7AF6C68D44}"/>
              </a:ext>
            </a:extLst>
          </p:cNvPr>
          <p:cNvGrpSpPr/>
          <p:nvPr/>
        </p:nvGrpSpPr>
        <p:grpSpPr>
          <a:xfrm>
            <a:off x="374397" y="5796278"/>
            <a:ext cx="8790733" cy="759915"/>
            <a:chOff x="374397" y="5796278"/>
            <a:chExt cx="8790733" cy="759915"/>
          </a:xfrm>
        </p:grpSpPr>
        <p:grpSp>
          <p:nvGrpSpPr>
            <p:cNvPr id="10" name="Group 9">
              <a:extLst>
                <a:ext uri="{FF2B5EF4-FFF2-40B4-BE49-F238E27FC236}">
                  <a16:creationId xmlns:a16="http://schemas.microsoft.com/office/drawing/2014/main" id="{8AE2127C-8D6D-6B1E-90AA-90B6CE1A4D46}"/>
                </a:ext>
              </a:extLst>
            </p:cNvPr>
            <p:cNvGrpSpPr>
              <a:grpSpLocks noChangeAspect="1"/>
            </p:cNvGrpSpPr>
            <p:nvPr/>
          </p:nvGrpSpPr>
          <p:grpSpPr>
            <a:xfrm>
              <a:off x="374397" y="5796278"/>
              <a:ext cx="7219169" cy="759915"/>
              <a:chOff x="0" y="0"/>
              <a:chExt cx="5248276" cy="552453"/>
            </a:xfrm>
          </p:grpSpPr>
          <p:grpSp>
            <p:nvGrpSpPr>
              <p:cNvPr id="12" name="Group 11">
                <a:extLst>
                  <a:ext uri="{FF2B5EF4-FFF2-40B4-BE49-F238E27FC236}">
                    <a16:creationId xmlns:a16="http://schemas.microsoft.com/office/drawing/2014/main" id="{01F91A11-3DA1-D9CE-7D45-7F1BAA62484E}"/>
                  </a:ext>
                </a:extLst>
              </p:cNvPr>
              <p:cNvGrpSpPr/>
              <p:nvPr/>
            </p:nvGrpSpPr>
            <p:grpSpPr>
              <a:xfrm>
                <a:off x="817543" y="0"/>
                <a:ext cx="4430733" cy="552453"/>
                <a:chOff x="817543" y="0"/>
                <a:chExt cx="8045104" cy="996459"/>
              </a:xfrm>
            </p:grpSpPr>
            <p:pic>
              <p:nvPicPr>
                <p:cNvPr id="14" name="Picture 13" descr="A blue square with white text&#10;&#10;Description automatically generated">
                  <a:extLst>
                    <a:ext uri="{FF2B5EF4-FFF2-40B4-BE49-F238E27FC236}">
                      <a16:creationId xmlns:a16="http://schemas.microsoft.com/office/drawing/2014/main" id="{FCADACED-9ACD-6748-0378-E1AE955D8A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9971" y="0"/>
                  <a:ext cx="854528" cy="861709"/>
                </a:xfrm>
                <a:prstGeom prst="rect">
                  <a:avLst/>
                </a:prstGeom>
              </p:spPr>
            </p:pic>
            <p:pic>
              <p:nvPicPr>
                <p:cNvPr id="15" name="Picture 14" descr="A logo for a company&#10;&#10;Description automatically generated">
                  <a:extLst>
                    <a:ext uri="{FF2B5EF4-FFF2-40B4-BE49-F238E27FC236}">
                      <a16:creationId xmlns:a16="http://schemas.microsoft.com/office/drawing/2014/main" id="{7B4679F2-44AA-C73B-07F6-9E29515715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1611" y="93880"/>
                  <a:ext cx="932164" cy="767829"/>
                </a:xfrm>
                <a:prstGeom prst="rect">
                  <a:avLst/>
                </a:prstGeom>
              </p:spPr>
            </p:pic>
            <p:pic>
              <p:nvPicPr>
                <p:cNvPr id="16" name="Picture 15" descr="A sign with black and yellow text&#10;&#10;Description automatically generated">
                  <a:extLst>
                    <a:ext uri="{FF2B5EF4-FFF2-40B4-BE49-F238E27FC236}">
                      <a16:creationId xmlns:a16="http://schemas.microsoft.com/office/drawing/2014/main" id="{F10C2F96-1AE6-73E9-4810-E42517454B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543" y="286326"/>
                  <a:ext cx="938516" cy="539647"/>
                </a:xfrm>
                <a:prstGeom prst="rect">
                  <a:avLst/>
                </a:prstGeom>
              </p:spPr>
            </p:pic>
            <p:pic>
              <p:nvPicPr>
                <p:cNvPr id="17" name="Graphic 16">
                  <a:extLst>
                    <a:ext uri="{FF2B5EF4-FFF2-40B4-BE49-F238E27FC236}">
                      <a16:creationId xmlns:a16="http://schemas.microsoft.com/office/drawing/2014/main" id="{EEB942BA-884D-2DC7-CB9C-EA85ED1B65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53375" y="529356"/>
                  <a:ext cx="1414040" cy="345476"/>
                </a:xfrm>
                <a:prstGeom prst="rect">
                  <a:avLst/>
                </a:prstGeom>
              </p:spPr>
            </p:pic>
            <p:pic>
              <p:nvPicPr>
                <p:cNvPr id="18" name="Picture 17" descr="BM_Logo_72 ppi">
                  <a:extLst>
                    <a:ext uri="{FF2B5EF4-FFF2-40B4-BE49-F238E27FC236}">
                      <a16:creationId xmlns:a16="http://schemas.microsoft.com/office/drawing/2014/main" id="{FC67BE97-9AED-696D-04DA-CBBB6F76023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3285" y="591885"/>
                  <a:ext cx="1709362" cy="404574"/>
                </a:xfrm>
                <a:prstGeom prst="rect">
                  <a:avLst/>
                </a:prstGeom>
                <a:noFill/>
                <a:ln>
                  <a:noFill/>
                </a:ln>
              </p:spPr>
            </p:pic>
            <p:pic>
              <p:nvPicPr>
                <p:cNvPr id="19" name="Picture 18" descr="A logo with white text&#10;&#10;Description automatically generated">
                  <a:extLst>
                    <a:ext uri="{FF2B5EF4-FFF2-40B4-BE49-F238E27FC236}">
                      <a16:creationId xmlns:a16="http://schemas.microsoft.com/office/drawing/2014/main" id="{E2E13CA1-2428-93E3-2625-2646D4FCB9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0369" y="242055"/>
                  <a:ext cx="632777" cy="632777"/>
                </a:xfrm>
                <a:prstGeom prst="rect">
                  <a:avLst/>
                </a:prstGeom>
              </p:spPr>
            </p:pic>
          </p:grpSp>
          <p:pic>
            <p:nvPicPr>
              <p:cNvPr id="13" name="Picture 12">
                <a:extLst>
                  <a:ext uri="{FF2B5EF4-FFF2-40B4-BE49-F238E27FC236}">
                    <a16:creationId xmlns:a16="http://schemas.microsoft.com/office/drawing/2014/main" id="{668B389F-B93B-7D64-5667-C16C87CCD96D}"/>
                  </a:ext>
                </a:extLst>
              </p:cNvPr>
              <p:cNvPicPr>
                <a:picLocks noChangeAspect="1"/>
              </p:cNvPicPr>
              <p:nvPr/>
            </p:nvPicPr>
            <p:blipFill>
              <a:blip r:embed="rId12"/>
              <a:stretch>
                <a:fillRect/>
              </a:stretch>
            </p:blipFill>
            <p:spPr>
              <a:xfrm>
                <a:off x="0" y="207793"/>
                <a:ext cx="675107" cy="240038"/>
              </a:xfrm>
              <a:prstGeom prst="rect">
                <a:avLst/>
              </a:prstGeom>
            </p:spPr>
          </p:pic>
        </p:grpSp>
        <p:pic>
          <p:nvPicPr>
            <p:cNvPr id="11" name="Picture 2" descr="Careers | Plowman Craven">
              <a:extLst>
                <a:ext uri="{FF2B5EF4-FFF2-40B4-BE49-F238E27FC236}">
                  <a16:creationId xmlns:a16="http://schemas.microsoft.com/office/drawing/2014/main" id="{09097F30-262B-56C3-8959-5E869381DC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5872" y="6323319"/>
              <a:ext cx="1359258" cy="1851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175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1CEF-A527-860D-C146-E6FE98D3428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EECF068-629B-A8B0-4F54-DB91FB288510}"/>
              </a:ext>
            </a:extLst>
          </p:cNvPr>
          <p:cNvSpPr>
            <a:spLocks noGrp="1"/>
          </p:cNvSpPr>
          <p:nvPr>
            <p:ph type="sldNum" sz="quarter" idx="12"/>
          </p:nvPr>
        </p:nvSpPr>
        <p:spPr>
          <a:xfrm>
            <a:off x="8610600" y="635635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BB08B3-38D4-40D9-8853-E29D2A311736}" type="slidenum">
              <a:rPr lang="en-GB" smtClean="0"/>
              <a:pPr/>
              <a:t>2</a:t>
            </a:fld>
            <a:endParaRPr lang="en-GB" dirty="0">
              <a:solidFill>
                <a:schemeClr val="tx1"/>
              </a:solidFill>
            </a:endParaRPr>
          </a:p>
        </p:txBody>
      </p:sp>
      <p:sp>
        <p:nvSpPr>
          <p:cNvPr id="9" name="TextBox 8">
            <a:extLst>
              <a:ext uri="{FF2B5EF4-FFF2-40B4-BE49-F238E27FC236}">
                <a16:creationId xmlns:a16="http://schemas.microsoft.com/office/drawing/2014/main" id="{5C862CA6-3CDD-7F45-36DB-64EAEE4C36A7}"/>
              </a:ext>
            </a:extLst>
          </p:cNvPr>
          <p:cNvSpPr txBox="1"/>
          <p:nvPr/>
        </p:nvSpPr>
        <p:spPr>
          <a:xfrm>
            <a:off x="1615392" y="5048574"/>
            <a:ext cx="2198912" cy="984885"/>
          </a:xfrm>
          <a:prstGeom prst="rect">
            <a:avLst/>
          </a:prstGeom>
          <a:noFill/>
        </p:spPr>
        <p:txBody>
          <a:bodyPr wrap="square" rtlCol="0">
            <a:spAutoFit/>
          </a:bodyPr>
          <a:lstStyle/>
          <a:p>
            <a:pPr lvl="0">
              <a:spcAft>
                <a:spcPts val="1200"/>
              </a:spcAft>
            </a:pPr>
            <a:r>
              <a:rPr lang="en-GB" sz="2400" dirty="0">
                <a:solidFill>
                  <a:srgbClr val="2C2E8D"/>
                </a:solidFill>
              </a:rPr>
              <a:t>John Edwards</a:t>
            </a:r>
          </a:p>
          <a:p>
            <a:pPr lvl="0" algn="ctr">
              <a:spcAft>
                <a:spcPts val="1200"/>
              </a:spcAft>
            </a:pPr>
            <a:r>
              <a:rPr lang="en-GB" sz="2400" dirty="0">
                <a:solidFill>
                  <a:srgbClr val="2C2E8D"/>
                </a:solidFill>
              </a:rPr>
              <a:t>Blue marble</a:t>
            </a:r>
          </a:p>
        </p:txBody>
      </p:sp>
      <p:sp>
        <p:nvSpPr>
          <p:cNvPr id="10" name="Title 1">
            <a:extLst>
              <a:ext uri="{FF2B5EF4-FFF2-40B4-BE49-F238E27FC236}">
                <a16:creationId xmlns:a16="http://schemas.microsoft.com/office/drawing/2014/main" id="{B0D99234-FAF8-40DC-DDC8-B2152351C9EE}"/>
              </a:ext>
            </a:extLst>
          </p:cNvPr>
          <p:cNvSpPr>
            <a:spLocks noGrp="1"/>
          </p:cNvSpPr>
          <p:nvPr>
            <p:ph type="title"/>
          </p:nvPr>
        </p:nvSpPr>
        <p:spPr>
          <a:xfrm>
            <a:off x="838200" y="392024"/>
            <a:ext cx="10515600" cy="1325563"/>
          </a:xfrm>
        </p:spPr>
        <p:txBody>
          <a:bodyPr>
            <a:normAutofit/>
          </a:bodyPr>
          <a:lstStyle/>
          <a:p>
            <a:r>
              <a:rPr lang="en-GB" sz="3600" dirty="0"/>
              <a:t>Introduction</a:t>
            </a:r>
          </a:p>
        </p:txBody>
      </p:sp>
      <p:pic>
        <p:nvPicPr>
          <p:cNvPr id="3" name="Picture 2" descr="A blue square with white text&#10;&#10;AI-generated content may be incorrect.">
            <a:extLst>
              <a:ext uri="{FF2B5EF4-FFF2-40B4-BE49-F238E27FC236}">
                <a16:creationId xmlns:a16="http://schemas.microsoft.com/office/drawing/2014/main" id="{F1ED277E-3E77-3016-6DE5-654F25804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848" y="239241"/>
            <a:ext cx="1024951" cy="1033564"/>
          </a:xfrm>
          <a:prstGeom prst="rect">
            <a:avLst/>
          </a:prstGeom>
        </p:spPr>
      </p:pic>
      <p:sp>
        <p:nvSpPr>
          <p:cNvPr id="2" name="TextBox 1">
            <a:extLst>
              <a:ext uri="{FF2B5EF4-FFF2-40B4-BE49-F238E27FC236}">
                <a16:creationId xmlns:a16="http://schemas.microsoft.com/office/drawing/2014/main" id="{CE315D8D-1352-DD6D-ADC1-35D725126504}"/>
              </a:ext>
            </a:extLst>
          </p:cNvPr>
          <p:cNvSpPr txBox="1"/>
          <p:nvPr/>
        </p:nvSpPr>
        <p:spPr>
          <a:xfrm>
            <a:off x="4594422" y="5064287"/>
            <a:ext cx="3056905" cy="984885"/>
          </a:xfrm>
          <a:prstGeom prst="rect">
            <a:avLst/>
          </a:prstGeom>
          <a:noFill/>
        </p:spPr>
        <p:txBody>
          <a:bodyPr wrap="square" rtlCol="0">
            <a:spAutoFit/>
          </a:bodyPr>
          <a:lstStyle/>
          <a:p>
            <a:pPr lvl="0" algn="ctr">
              <a:spcAft>
                <a:spcPts val="1200"/>
              </a:spcAft>
            </a:pPr>
            <a:r>
              <a:rPr lang="en-GB" sz="2400" dirty="0">
                <a:solidFill>
                  <a:srgbClr val="2C2E8D"/>
                </a:solidFill>
              </a:rPr>
              <a:t>Jasmine Newhouse</a:t>
            </a:r>
          </a:p>
          <a:p>
            <a:pPr lvl="0" algn="ctr">
              <a:spcAft>
                <a:spcPts val="1200"/>
              </a:spcAft>
            </a:pPr>
            <a:r>
              <a:rPr lang="en-GB" sz="2400" dirty="0">
                <a:solidFill>
                  <a:srgbClr val="2C2E8D"/>
                </a:solidFill>
              </a:rPr>
              <a:t>Blue Marble</a:t>
            </a:r>
          </a:p>
        </p:txBody>
      </p:sp>
      <p:sp>
        <p:nvSpPr>
          <p:cNvPr id="4" name="TextBox 3">
            <a:extLst>
              <a:ext uri="{FF2B5EF4-FFF2-40B4-BE49-F238E27FC236}">
                <a16:creationId xmlns:a16="http://schemas.microsoft.com/office/drawing/2014/main" id="{85623D33-5A33-934D-4054-CF9FDBDCE709}"/>
              </a:ext>
            </a:extLst>
          </p:cNvPr>
          <p:cNvSpPr txBox="1"/>
          <p:nvPr/>
        </p:nvSpPr>
        <p:spPr>
          <a:xfrm>
            <a:off x="8540718" y="5048573"/>
            <a:ext cx="1872866" cy="984885"/>
          </a:xfrm>
          <a:prstGeom prst="rect">
            <a:avLst/>
          </a:prstGeom>
          <a:noFill/>
        </p:spPr>
        <p:txBody>
          <a:bodyPr wrap="square" rtlCol="0">
            <a:spAutoFit/>
          </a:bodyPr>
          <a:lstStyle/>
          <a:p>
            <a:pPr lvl="0" algn="ctr">
              <a:spcAft>
                <a:spcPts val="1200"/>
              </a:spcAft>
            </a:pPr>
            <a:r>
              <a:rPr lang="en-GB" sz="2400" dirty="0">
                <a:solidFill>
                  <a:srgbClr val="2C2E8D"/>
                </a:solidFill>
              </a:rPr>
              <a:t>Trish</a:t>
            </a:r>
          </a:p>
          <a:p>
            <a:pPr lvl="0">
              <a:spcAft>
                <a:spcPts val="1200"/>
              </a:spcAft>
            </a:pPr>
            <a:r>
              <a:rPr lang="en-GB" sz="2400" dirty="0">
                <a:solidFill>
                  <a:srgbClr val="2C2E8D"/>
                </a:solidFill>
              </a:rPr>
              <a:t>Telex Water</a:t>
            </a:r>
          </a:p>
        </p:txBody>
      </p:sp>
      <p:pic>
        <p:nvPicPr>
          <p:cNvPr id="1026" name="Picture 2" descr="Profile image">
            <a:extLst>
              <a:ext uri="{FF2B5EF4-FFF2-40B4-BE49-F238E27FC236}">
                <a16:creationId xmlns:a16="http://schemas.microsoft.com/office/drawing/2014/main" id="{9A292424-D5DB-733E-4E25-E299C1678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517" y="2264606"/>
            <a:ext cx="2252663" cy="2252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ile image">
            <a:extLst>
              <a:ext uri="{FF2B5EF4-FFF2-40B4-BE49-F238E27FC236}">
                <a16:creationId xmlns:a16="http://schemas.microsoft.com/office/drawing/2014/main" id="{8640BDFC-E8B2-C9E0-B44D-D8DEA3F3BF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57" t="27770" r="23783" b="27770"/>
          <a:stretch>
            <a:fillRect/>
          </a:stretch>
        </p:blipFill>
        <p:spPr bwMode="auto">
          <a:xfrm>
            <a:off x="4996543" y="2288044"/>
            <a:ext cx="2252664" cy="22526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le image">
            <a:extLst>
              <a:ext uri="{FF2B5EF4-FFF2-40B4-BE49-F238E27FC236}">
                <a16:creationId xmlns:a16="http://schemas.microsoft.com/office/drawing/2014/main" id="{88134157-2AA2-FB49-FE80-371269946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0820" y="2264607"/>
            <a:ext cx="2252663" cy="22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259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6421-820D-8E8A-1E55-5F1C73F9557F}"/>
              </a:ext>
            </a:extLst>
          </p:cNvPr>
          <p:cNvSpPr>
            <a:spLocks noGrp="1"/>
          </p:cNvSpPr>
          <p:nvPr>
            <p:ph type="ctrTitle"/>
          </p:nvPr>
        </p:nvSpPr>
        <p:spPr/>
        <p:txBody>
          <a:bodyPr>
            <a:normAutofit/>
          </a:bodyPr>
          <a:lstStyle/>
          <a:p>
            <a:br>
              <a:rPr lang="en-US" sz="4000" dirty="0"/>
            </a:br>
            <a:br>
              <a:rPr lang="en-US" sz="4000" dirty="0"/>
            </a:br>
            <a:r>
              <a:rPr lang="en-US" sz="4000" dirty="0"/>
              <a:t> </a:t>
            </a:r>
          </a:p>
        </p:txBody>
      </p:sp>
    </p:spTree>
    <p:extLst>
      <p:ext uri="{BB962C8B-B14F-4D97-AF65-F5344CB8AC3E}">
        <p14:creationId xmlns:p14="http://schemas.microsoft.com/office/powerpoint/2010/main" val="12508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anchester City and Xylem present: The End Of Football">
            <a:hlinkClick r:id="" action="ppaction://media"/>
            <a:extLst>
              <a:ext uri="{FF2B5EF4-FFF2-40B4-BE49-F238E27FC236}">
                <a16:creationId xmlns:a16="http://schemas.microsoft.com/office/drawing/2014/main" id="{479EDA82-41C1-F6C7-1E52-D3E904E650DF}"/>
              </a:ext>
            </a:extLst>
          </p:cNvPr>
          <p:cNvPicPr>
            <a:picLocks noRot="1" noChangeAspect="1"/>
          </p:cNvPicPr>
          <p:nvPr>
            <a:videoFile r:link="rId1"/>
          </p:nvPr>
        </p:nvPicPr>
        <p:blipFill>
          <a:blip r:embed="rId3"/>
          <a:stretch>
            <a:fillRect/>
          </a:stretch>
        </p:blipFill>
        <p:spPr>
          <a:xfrm>
            <a:off x="296621" y="152351"/>
            <a:ext cx="11598758" cy="6553298"/>
          </a:xfrm>
          <a:prstGeom prst="rect">
            <a:avLst/>
          </a:prstGeom>
          <a:noFill/>
        </p:spPr>
      </p:pic>
    </p:spTree>
    <p:extLst>
      <p:ext uri="{BB962C8B-B14F-4D97-AF65-F5344CB8AC3E}">
        <p14:creationId xmlns:p14="http://schemas.microsoft.com/office/powerpoint/2010/main" val="38569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BC0CF6-0376-7402-7895-D41FA32A01A9}"/>
              </a:ext>
            </a:extLst>
          </p:cNvPr>
          <p:cNvSpPr>
            <a:spLocks noGrp="1"/>
          </p:cNvSpPr>
          <p:nvPr>
            <p:ph type="title"/>
          </p:nvPr>
        </p:nvSpPr>
        <p:spPr/>
        <p:txBody>
          <a:bodyPr anchor="t">
            <a:normAutofit/>
          </a:bodyPr>
          <a:lstStyle/>
          <a:p>
            <a:r>
              <a:rPr lang="en-GB" dirty="0"/>
              <a:t>Average bill increase by April 2029</a:t>
            </a:r>
          </a:p>
        </p:txBody>
      </p:sp>
      <p:cxnSp>
        <p:nvCxnSpPr>
          <p:cNvPr id="71" name="Straight Connector 70">
            <a:extLst>
              <a:ext uri="{FF2B5EF4-FFF2-40B4-BE49-F238E27FC236}">
                <a16:creationId xmlns:a16="http://schemas.microsoft.com/office/drawing/2014/main" id="{0861740C-916A-31A0-E030-09B3C675BA72}"/>
              </a:ext>
            </a:extLst>
          </p:cNvPr>
          <p:cNvCxnSpPr>
            <a:cxnSpLocks/>
          </p:cNvCxnSpPr>
          <p:nvPr/>
        </p:nvCxnSpPr>
        <p:spPr>
          <a:xfrm>
            <a:off x="2527540" y="4680444"/>
            <a:ext cx="407090" cy="731364"/>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75E66BA0-75DB-14AF-2BE1-0966F6710A54}"/>
              </a:ext>
            </a:extLst>
          </p:cNvPr>
          <p:cNvGrpSpPr/>
          <p:nvPr/>
        </p:nvGrpSpPr>
        <p:grpSpPr>
          <a:xfrm>
            <a:off x="1693926" y="3042089"/>
            <a:ext cx="1808704" cy="1766573"/>
            <a:chOff x="1808703" y="2660388"/>
            <a:chExt cx="1808704" cy="1766573"/>
          </a:xfrm>
        </p:grpSpPr>
        <p:sp>
          <p:nvSpPr>
            <p:cNvPr id="74" name="Rounded Rectangle 73">
              <a:extLst>
                <a:ext uri="{FF2B5EF4-FFF2-40B4-BE49-F238E27FC236}">
                  <a16:creationId xmlns:a16="http://schemas.microsoft.com/office/drawing/2014/main" id="{6599625B-58C3-1ECB-B9A1-7A2C8986BBC6}"/>
                </a:ext>
              </a:extLst>
            </p:cNvPr>
            <p:cNvSpPr/>
            <p:nvPr/>
          </p:nvSpPr>
          <p:spPr>
            <a:xfrm>
              <a:off x="1808703" y="3000095"/>
              <a:ext cx="1808704" cy="1426866"/>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TextBox 74">
              <a:extLst>
                <a:ext uri="{FF2B5EF4-FFF2-40B4-BE49-F238E27FC236}">
                  <a16:creationId xmlns:a16="http://schemas.microsoft.com/office/drawing/2014/main" id="{5DB6829F-AAC5-3145-EC78-953334F5EDDA}"/>
                </a:ext>
              </a:extLst>
            </p:cNvPr>
            <p:cNvSpPr txBox="1"/>
            <p:nvPr/>
          </p:nvSpPr>
          <p:spPr>
            <a:xfrm>
              <a:off x="1922432" y="3386902"/>
              <a:ext cx="1590049" cy="923330"/>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Northumbrian</a:t>
              </a:r>
            </a:p>
            <a:p>
              <a:pPr algn="ctr"/>
              <a:r>
                <a:rPr lang="en-GB" dirty="0">
                  <a:solidFill>
                    <a:schemeClr val="accent2"/>
                  </a:solidFill>
                  <a:latin typeface="Aptos" panose="020B0004020202020204" pitchFamily="34" charset="0"/>
                </a:rPr>
                <a:t>South Staffs</a:t>
              </a:r>
            </a:p>
            <a:p>
              <a:pPr algn="ctr"/>
              <a:r>
                <a:rPr lang="en-GB" dirty="0">
                  <a:solidFill>
                    <a:schemeClr val="accent2"/>
                  </a:solidFill>
                  <a:latin typeface="Aptos" panose="020B0004020202020204" pitchFamily="34" charset="0"/>
                </a:rPr>
                <a:t>Wessex</a:t>
              </a:r>
            </a:p>
          </p:txBody>
        </p:sp>
        <p:sp>
          <p:nvSpPr>
            <p:cNvPr id="76" name="Teardrop 75">
              <a:extLst>
                <a:ext uri="{FF2B5EF4-FFF2-40B4-BE49-F238E27FC236}">
                  <a16:creationId xmlns:a16="http://schemas.microsoft.com/office/drawing/2014/main" id="{40380C4E-E435-1977-6B4E-F84E97FEB595}"/>
                </a:ext>
              </a:extLst>
            </p:cNvPr>
            <p:cNvSpPr/>
            <p:nvPr/>
          </p:nvSpPr>
          <p:spPr>
            <a:xfrm rot="18900000">
              <a:off x="2377750" y="2660388"/>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id="{91A1D65C-8DC1-8B93-A024-DA907C177565}"/>
                </a:ext>
              </a:extLst>
            </p:cNvPr>
            <p:cNvSpPr txBox="1"/>
            <p:nvPr/>
          </p:nvSpPr>
          <p:spPr>
            <a:xfrm>
              <a:off x="1941309" y="2824167"/>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21%</a:t>
              </a:r>
            </a:p>
          </p:txBody>
        </p:sp>
      </p:grpSp>
      <p:cxnSp>
        <p:nvCxnSpPr>
          <p:cNvPr id="107" name="Straight Connector 106">
            <a:extLst>
              <a:ext uri="{FF2B5EF4-FFF2-40B4-BE49-F238E27FC236}">
                <a16:creationId xmlns:a16="http://schemas.microsoft.com/office/drawing/2014/main" id="{0D1F58A8-7A03-1D48-68C7-C66486C21A7E}"/>
              </a:ext>
            </a:extLst>
          </p:cNvPr>
          <p:cNvCxnSpPr>
            <a:cxnSpLocks/>
          </p:cNvCxnSpPr>
          <p:nvPr/>
        </p:nvCxnSpPr>
        <p:spPr>
          <a:xfrm>
            <a:off x="5975251" y="4324701"/>
            <a:ext cx="407090" cy="7313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859C7AD6-169A-4063-ECB1-A428F1C22E16}"/>
              </a:ext>
            </a:extLst>
          </p:cNvPr>
          <p:cNvGrpSpPr/>
          <p:nvPr/>
        </p:nvGrpSpPr>
        <p:grpSpPr>
          <a:xfrm>
            <a:off x="6372712" y="4280936"/>
            <a:ext cx="1590050" cy="1504765"/>
            <a:chOff x="6265735" y="460965"/>
            <a:chExt cx="1590050" cy="1504765"/>
          </a:xfrm>
        </p:grpSpPr>
        <p:sp>
          <p:nvSpPr>
            <p:cNvPr id="109" name="Rounded Rectangle 108">
              <a:extLst>
                <a:ext uri="{FF2B5EF4-FFF2-40B4-BE49-F238E27FC236}">
                  <a16:creationId xmlns:a16="http://schemas.microsoft.com/office/drawing/2014/main" id="{5B21003F-2725-52F9-CE12-B1ECB7956D9A}"/>
                </a:ext>
              </a:extLst>
            </p:cNvPr>
            <p:cNvSpPr/>
            <p:nvPr/>
          </p:nvSpPr>
          <p:spPr>
            <a:xfrm>
              <a:off x="6265735" y="800671"/>
              <a:ext cx="1548521" cy="1165059"/>
            </a:xfrm>
            <a:prstGeom prst="roundRect">
              <a:avLst>
                <a:gd name="adj" fmla="val 12410"/>
              </a:avLst>
            </a:prstGeom>
            <a:solidFill>
              <a:schemeClr val="bg1"/>
            </a:solidFill>
            <a:ln>
              <a:noFill/>
            </a:ln>
            <a:effectLst>
              <a:glow rad="82084">
                <a:schemeClr val="accent4">
                  <a:alpha val="25124"/>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Teardrop 109">
              <a:extLst>
                <a:ext uri="{FF2B5EF4-FFF2-40B4-BE49-F238E27FC236}">
                  <a16:creationId xmlns:a16="http://schemas.microsoft.com/office/drawing/2014/main" id="{0E86EFC8-4A5B-2719-A087-F75560D0281C}"/>
                </a:ext>
              </a:extLst>
            </p:cNvPr>
            <p:cNvSpPr/>
            <p:nvPr/>
          </p:nvSpPr>
          <p:spPr>
            <a:xfrm rot="18900000">
              <a:off x="6702177" y="460965"/>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TextBox 110">
              <a:extLst>
                <a:ext uri="{FF2B5EF4-FFF2-40B4-BE49-F238E27FC236}">
                  <a16:creationId xmlns:a16="http://schemas.microsoft.com/office/drawing/2014/main" id="{D54E7335-448E-29E8-5084-FF38EADA315F}"/>
                </a:ext>
              </a:extLst>
            </p:cNvPr>
            <p:cNvSpPr txBox="1"/>
            <p:nvPr/>
          </p:nvSpPr>
          <p:spPr>
            <a:xfrm>
              <a:off x="6265736" y="624744"/>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32%</a:t>
              </a:r>
            </a:p>
          </p:txBody>
        </p:sp>
        <p:sp>
          <p:nvSpPr>
            <p:cNvPr id="112" name="TextBox 111">
              <a:extLst>
                <a:ext uri="{FF2B5EF4-FFF2-40B4-BE49-F238E27FC236}">
                  <a16:creationId xmlns:a16="http://schemas.microsoft.com/office/drawing/2014/main" id="{8146113E-91DD-E881-0AE6-93D05522838B}"/>
                </a:ext>
              </a:extLst>
            </p:cNvPr>
            <p:cNvSpPr txBox="1"/>
            <p:nvPr/>
          </p:nvSpPr>
          <p:spPr>
            <a:xfrm>
              <a:off x="6269509" y="1223009"/>
              <a:ext cx="1586276" cy="646331"/>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United Utilities</a:t>
              </a:r>
            </a:p>
          </p:txBody>
        </p:sp>
      </p:grpSp>
      <p:cxnSp>
        <p:nvCxnSpPr>
          <p:cNvPr id="113" name="Straight Connector 112">
            <a:extLst>
              <a:ext uri="{FF2B5EF4-FFF2-40B4-BE49-F238E27FC236}">
                <a16:creationId xmlns:a16="http://schemas.microsoft.com/office/drawing/2014/main" id="{00B7F935-FB07-8A14-7FA2-9377BE581C97}"/>
              </a:ext>
            </a:extLst>
          </p:cNvPr>
          <p:cNvCxnSpPr>
            <a:cxnSpLocks/>
          </p:cNvCxnSpPr>
          <p:nvPr/>
        </p:nvCxnSpPr>
        <p:spPr>
          <a:xfrm>
            <a:off x="3945845" y="5324096"/>
            <a:ext cx="407090" cy="7313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F1EC7385-DAB0-B026-601A-9B06FAB767A9}"/>
              </a:ext>
            </a:extLst>
          </p:cNvPr>
          <p:cNvGrpSpPr/>
          <p:nvPr/>
        </p:nvGrpSpPr>
        <p:grpSpPr>
          <a:xfrm>
            <a:off x="4193226" y="5110523"/>
            <a:ext cx="1590050" cy="1203785"/>
            <a:chOff x="3731136" y="3223176"/>
            <a:chExt cx="1590050" cy="1203785"/>
          </a:xfrm>
        </p:grpSpPr>
        <p:sp>
          <p:nvSpPr>
            <p:cNvPr id="115" name="Rounded Rectangle 114">
              <a:extLst>
                <a:ext uri="{FF2B5EF4-FFF2-40B4-BE49-F238E27FC236}">
                  <a16:creationId xmlns:a16="http://schemas.microsoft.com/office/drawing/2014/main" id="{E1FD62F2-A005-8AD5-E2BF-7D69E5362B37}"/>
                </a:ext>
              </a:extLst>
            </p:cNvPr>
            <p:cNvSpPr/>
            <p:nvPr/>
          </p:nvSpPr>
          <p:spPr>
            <a:xfrm>
              <a:off x="3731136" y="3562883"/>
              <a:ext cx="1548521" cy="864078"/>
            </a:xfrm>
            <a:prstGeom prst="roundRect">
              <a:avLst>
                <a:gd name="adj" fmla="val 12410"/>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eardrop 115">
              <a:extLst>
                <a:ext uri="{FF2B5EF4-FFF2-40B4-BE49-F238E27FC236}">
                  <a16:creationId xmlns:a16="http://schemas.microsoft.com/office/drawing/2014/main" id="{1C01530F-4178-3852-5C1E-D593A3D24715}"/>
                </a:ext>
              </a:extLst>
            </p:cNvPr>
            <p:cNvSpPr/>
            <p:nvPr/>
          </p:nvSpPr>
          <p:spPr>
            <a:xfrm rot="18900000">
              <a:off x="4167578" y="3223176"/>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TextBox 116">
              <a:extLst>
                <a:ext uri="{FF2B5EF4-FFF2-40B4-BE49-F238E27FC236}">
                  <a16:creationId xmlns:a16="http://schemas.microsoft.com/office/drawing/2014/main" id="{F5DE98F8-6C5E-953F-9DD7-1B7B2F43B172}"/>
                </a:ext>
              </a:extLst>
            </p:cNvPr>
            <p:cNvSpPr txBox="1"/>
            <p:nvPr/>
          </p:nvSpPr>
          <p:spPr>
            <a:xfrm>
              <a:off x="3731137" y="3386955"/>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23%</a:t>
              </a:r>
            </a:p>
          </p:txBody>
        </p:sp>
        <p:sp>
          <p:nvSpPr>
            <p:cNvPr id="118" name="TextBox 117">
              <a:extLst>
                <a:ext uri="{FF2B5EF4-FFF2-40B4-BE49-F238E27FC236}">
                  <a16:creationId xmlns:a16="http://schemas.microsoft.com/office/drawing/2014/main" id="{2C7341BC-3DA0-B3B6-CDBE-A3796862FC9E}"/>
                </a:ext>
              </a:extLst>
            </p:cNvPr>
            <p:cNvSpPr txBox="1"/>
            <p:nvPr/>
          </p:nvSpPr>
          <p:spPr>
            <a:xfrm>
              <a:off x="3734910" y="3985220"/>
              <a:ext cx="1544747" cy="369332"/>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South-West</a:t>
              </a:r>
            </a:p>
          </p:txBody>
        </p:sp>
      </p:grpSp>
      <p:cxnSp>
        <p:nvCxnSpPr>
          <p:cNvPr id="119" name="Straight Connector 118">
            <a:extLst>
              <a:ext uri="{FF2B5EF4-FFF2-40B4-BE49-F238E27FC236}">
                <a16:creationId xmlns:a16="http://schemas.microsoft.com/office/drawing/2014/main" id="{AE1AE743-A9EF-B873-5D80-C6C8704375EC}"/>
              </a:ext>
            </a:extLst>
          </p:cNvPr>
          <p:cNvCxnSpPr>
            <a:cxnSpLocks/>
          </p:cNvCxnSpPr>
          <p:nvPr/>
        </p:nvCxnSpPr>
        <p:spPr>
          <a:xfrm>
            <a:off x="4589081" y="3683884"/>
            <a:ext cx="407090" cy="731364"/>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109CC1ED-B233-646C-6C8E-AC91BE5F51F6}"/>
              </a:ext>
            </a:extLst>
          </p:cNvPr>
          <p:cNvGrpSpPr/>
          <p:nvPr/>
        </p:nvGrpSpPr>
        <p:grpSpPr>
          <a:xfrm>
            <a:off x="3945845" y="2295380"/>
            <a:ext cx="1590050" cy="1480845"/>
            <a:chOff x="4242086" y="1519124"/>
            <a:chExt cx="1590050" cy="1480845"/>
          </a:xfrm>
        </p:grpSpPr>
        <p:sp>
          <p:nvSpPr>
            <p:cNvPr id="121" name="Rounded Rectangle 120">
              <a:extLst>
                <a:ext uri="{FF2B5EF4-FFF2-40B4-BE49-F238E27FC236}">
                  <a16:creationId xmlns:a16="http://schemas.microsoft.com/office/drawing/2014/main" id="{A352B6F5-A3CD-641E-183E-7F5A0CAA5112}"/>
                </a:ext>
              </a:extLst>
            </p:cNvPr>
            <p:cNvSpPr/>
            <p:nvPr/>
          </p:nvSpPr>
          <p:spPr>
            <a:xfrm>
              <a:off x="4242086" y="1834910"/>
              <a:ext cx="1548521" cy="1165059"/>
            </a:xfrm>
            <a:prstGeom prst="roundRect">
              <a:avLst>
                <a:gd name="adj" fmla="val 11508"/>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Teardrop 121">
              <a:extLst>
                <a:ext uri="{FF2B5EF4-FFF2-40B4-BE49-F238E27FC236}">
                  <a16:creationId xmlns:a16="http://schemas.microsoft.com/office/drawing/2014/main" id="{42A8B74C-154C-5915-C81C-C702F2A47FF3}"/>
                </a:ext>
              </a:extLst>
            </p:cNvPr>
            <p:cNvSpPr/>
            <p:nvPr/>
          </p:nvSpPr>
          <p:spPr>
            <a:xfrm rot="18900000">
              <a:off x="4673761" y="1519124"/>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TextBox 122">
              <a:extLst>
                <a:ext uri="{FF2B5EF4-FFF2-40B4-BE49-F238E27FC236}">
                  <a16:creationId xmlns:a16="http://schemas.microsoft.com/office/drawing/2014/main" id="{EBE063DD-D041-2877-BE4D-AA93D98E8BCA}"/>
                </a:ext>
              </a:extLst>
            </p:cNvPr>
            <p:cNvSpPr txBox="1"/>
            <p:nvPr/>
          </p:nvSpPr>
          <p:spPr>
            <a:xfrm>
              <a:off x="4242087" y="1658983"/>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26%</a:t>
              </a:r>
            </a:p>
          </p:txBody>
        </p:sp>
        <p:sp>
          <p:nvSpPr>
            <p:cNvPr id="124" name="TextBox 123">
              <a:extLst>
                <a:ext uri="{FF2B5EF4-FFF2-40B4-BE49-F238E27FC236}">
                  <a16:creationId xmlns:a16="http://schemas.microsoft.com/office/drawing/2014/main" id="{E09AA35B-C07C-5D1E-6782-AB7ED5859291}"/>
                </a:ext>
              </a:extLst>
            </p:cNvPr>
            <p:cNvSpPr txBox="1"/>
            <p:nvPr/>
          </p:nvSpPr>
          <p:spPr>
            <a:xfrm>
              <a:off x="4245860" y="2257248"/>
              <a:ext cx="1544747" cy="646331"/>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Affinity</a:t>
              </a:r>
            </a:p>
            <a:p>
              <a:pPr algn="ctr"/>
              <a:r>
                <a:rPr lang="en-GB" dirty="0">
                  <a:solidFill>
                    <a:schemeClr val="accent2"/>
                  </a:solidFill>
                  <a:latin typeface="Aptos" panose="020B0004020202020204" pitchFamily="34" charset="0"/>
                </a:rPr>
                <a:t>Anglian</a:t>
              </a:r>
            </a:p>
          </p:txBody>
        </p:sp>
      </p:grpSp>
      <p:cxnSp>
        <p:nvCxnSpPr>
          <p:cNvPr id="125" name="Straight Connector 124">
            <a:extLst>
              <a:ext uri="{FF2B5EF4-FFF2-40B4-BE49-F238E27FC236}">
                <a16:creationId xmlns:a16="http://schemas.microsoft.com/office/drawing/2014/main" id="{DEB4C30C-5082-C763-0818-2994EA0EECF5}"/>
              </a:ext>
            </a:extLst>
          </p:cNvPr>
          <p:cNvCxnSpPr>
            <a:cxnSpLocks/>
          </p:cNvCxnSpPr>
          <p:nvPr/>
        </p:nvCxnSpPr>
        <p:spPr>
          <a:xfrm>
            <a:off x="7859630" y="3400808"/>
            <a:ext cx="407090" cy="7313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281114EA-439C-4AF6-AF4D-B97A42BBC1BC}"/>
              </a:ext>
            </a:extLst>
          </p:cNvPr>
          <p:cNvGrpSpPr/>
          <p:nvPr/>
        </p:nvGrpSpPr>
        <p:grpSpPr>
          <a:xfrm>
            <a:off x="8212846" y="3460813"/>
            <a:ext cx="1590050" cy="1203785"/>
            <a:chOff x="3731136" y="3223176"/>
            <a:chExt cx="1590050" cy="1203785"/>
          </a:xfrm>
        </p:grpSpPr>
        <p:sp>
          <p:nvSpPr>
            <p:cNvPr id="127" name="Rounded Rectangle 126">
              <a:extLst>
                <a:ext uri="{FF2B5EF4-FFF2-40B4-BE49-F238E27FC236}">
                  <a16:creationId xmlns:a16="http://schemas.microsoft.com/office/drawing/2014/main" id="{4B756058-D2F9-25E7-8210-CFAB9ECE760E}"/>
                </a:ext>
              </a:extLst>
            </p:cNvPr>
            <p:cNvSpPr/>
            <p:nvPr/>
          </p:nvSpPr>
          <p:spPr>
            <a:xfrm>
              <a:off x="3731136" y="3562883"/>
              <a:ext cx="1548521" cy="864078"/>
            </a:xfrm>
            <a:prstGeom prst="roundRect">
              <a:avLst>
                <a:gd name="adj" fmla="val 12410"/>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Teardrop 127">
              <a:extLst>
                <a:ext uri="{FF2B5EF4-FFF2-40B4-BE49-F238E27FC236}">
                  <a16:creationId xmlns:a16="http://schemas.microsoft.com/office/drawing/2014/main" id="{7A5E3C89-A2F0-A948-1EB7-217F11E2F061}"/>
                </a:ext>
              </a:extLst>
            </p:cNvPr>
            <p:cNvSpPr/>
            <p:nvPr/>
          </p:nvSpPr>
          <p:spPr>
            <a:xfrm rot="18900000">
              <a:off x="4167578" y="3223176"/>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TextBox 128">
              <a:extLst>
                <a:ext uri="{FF2B5EF4-FFF2-40B4-BE49-F238E27FC236}">
                  <a16:creationId xmlns:a16="http://schemas.microsoft.com/office/drawing/2014/main" id="{DD80978C-C1E3-A66C-BC5D-F47AC9721FC6}"/>
                </a:ext>
              </a:extLst>
            </p:cNvPr>
            <p:cNvSpPr txBox="1"/>
            <p:nvPr/>
          </p:nvSpPr>
          <p:spPr>
            <a:xfrm>
              <a:off x="3731137" y="3386955"/>
              <a:ext cx="1590049" cy="369332"/>
            </a:xfrm>
            <a:prstGeom prst="rect">
              <a:avLst/>
            </a:prstGeom>
            <a:noFill/>
            <a:ln>
              <a:noFill/>
            </a:ln>
          </p:spPr>
          <p:txBody>
            <a:bodyPr wrap="square" rtlCol="0">
              <a:spAutoFit/>
            </a:bodyPr>
            <a:lstStyle/>
            <a:p>
              <a:pPr algn="ctr"/>
              <a:r>
                <a:rPr lang="en-GB" b="1" dirty="0">
                  <a:solidFill>
                    <a:schemeClr val="accent1"/>
                  </a:solidFill>
                  <a:latin typeface="Aptos" panose="020B0004020202020204" pitchFamily="34" charset="0"/>
                </a:rPr>
                <a:t>41%</a:t>
              </a:r>
            </a:p>
          </p:txBody>
        </p:sp>
        <p:sp>
          <p:nvSpPr>
            <p:cNvPr id="130" name="TextBox 129">
              <a:extLst>
                <a:ext uri="{FF2B5EF4-FFF2-40B4-BE49-F238E27FC236}">
                  <a16:creationId xmlns:a16="http://schemas.microsoft.com/office/drawing/2014/main" id="{031E707F-2A16-5099-04B5-AD1C7D19DB78}"/>
                </a:ext>
              </a:extLst>
            </p:cNvPr>
            <p:cNvSpPr txBox="1"/>
            <p:nvPr/>
          </p:nvSpPr>
          <p:spPr>
            <a:xfrm>
              <a:off x="3734910" y="3985220"/>
              <a:ext cx="1544747" cy="369332"/>
            </a:xfrm>
            <a:prstGeom prst="rect">
              <a:avLst/>
            </a:prstGeom>
            <a:noFill/>
            <a:ln>
              <a:noFill/>
            </a:ln>
          </p:spPr>
          <p:txBody>
            <a:bodyPr wrap="square" rtlCol="0">
              <a:spAutoFit/>
            </a:bodyPr>
            <a:lstStyle/>
            <a:p>
              <a:pPr algn="ctr"/>
              <a:r>
                <a:rPr lang="en-GB" dirty="0">
                  <a:solidFill>
                    <a:schemeClr val="accent2"/>
                  </a:solidFill>
                  <a:latin typeface="Aptos" panose="020B0004020202020204" pitchFamily="34" charset="0"/>
                </a:rPr>
                <a:t>Yorkshire</a:t>
              </a:r>
            </a:p>
          </p:txBody>
        </p:sp>
      </p:grpSp>
      <p:cxnSp>
        <p:nvCxnSpPr>
          <p:cNvPr id="131" name="Straight Connector 130">
            <a:extLst>
              <a:ext uri="{FF2B5EF4-FFF2-40B4-BE49-F238E27FC236}">
                <a16:creationId xmlns:a16="http://schemas.microsoft.com/office/drawing/2014/main" id="{B973D4D6-E46E-1F37-F21E-BF696804879C}"/>
              </a:ext>
            </a:extLst>
          </p:cNvPr>
          <p:cNvCxnSpPr>
            <a:cxnSpLocks/>
          </p:cNvCxnSpPr>
          <p:nvPr/>
        </p:nvCxnSpPr>
        <p:spPr>
          <a:xfrm>
            <a:off x="6633928" y="2662135"/>
            <a:ext cx="407090" cy="731364"/>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A8855B72-3B68-CC31-5993-D37878A51D26}"/>
              </a:ext>
            </a:extLst>
          </p:cNvPr>
          <p:cNvGrpSpPr/>
          <p:nvPr/>
        </p:nvGrpSpPr>
        <p:grpSpPr>
          <a:xfrm>
            <a:off x="5904057" y="1528856"/>
            <a:ext cx="1590050" cy="1203785"/>
            <a:chOff x="3731136" y="3223176"/>
            <a:chExt cx="1590050" cy="1203785"/>
          </a:xfrm>
        </p:grpSpPr>
        <p:sp>
          <p:nvSpPr>
            <p:cNvPr id="133" name="Rounded Rectangle 132">
              <a:extLst>
                <a:ext uri="{FF2B5EF4-FFF2-40B4-BE49-F238E27FC236}">
                  <a16:creationId xmlns:a16="http://schemas.microsoft.com/office/drawing/2014/main" id="{BE8E52A3-239E-BA32-E448-66254EC95A72}"/>
                </a:ext>
              </a:extLst>
            </p:cNvPr>
            <p:cNvSpPr/>
            <p:nvPr/>
          </p:nvSpPr>
          <p:spPr>
            <a:xfrm>
              <a:off x="3731136" y="3562883"/>
              <a:ext cx="1548521" cy="864078"/>
            </a:xfrm>
            <a:prstGeom prst="roundRect">
              <a:avLst>
                <a:gd name="adj" fmla="val 12410"/>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ardrop 133">
              <a:extLst>
                <a:ext uri="{FF2B5EF4-FFF2-40B4-BE49-F238E27FC236}">
                  <a16:creationId xmlns:a16="http://schemas.microsoft.com/office/drawing/2014/main" id="{9B0FCF14-770F-5931-34DF-5AFF38A8BC21}"/>
                </a:ext>
              </a:extLst>
            </p:cNvPr>
            <p:cNvSpPr/>
            <p:nvPr/>
          </p:nvSpPr>
          <p:spPr>
            <a:xfrm rot="18900000">
              <a:off x="4167578" y="3223176"/>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TextBox 134">
              <a:extLst>
                <a:ext uri="{FF2B5EF4-FFF2-40B4-BE49-F238E27FC236}">
                  <a16:creationId xmlns:a16="http://schemas.microsoft.com/office/drawing/2014/main" id="{9105F835-4A31-CC14-B855-99A627E8296E}"/>
                </a:ext>
              </a:extLst>
            </p:cNvPr>
            <p:cNvSpPr txBox="1"/>
            <p:nvPr/>
          </p:nvSpPr>
          <p:spPr>
            <a:xfrm>
              <a:off x="3731137" y="3386955"/>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35%</a:t>
              </a:r>
            </a:p>
          </p:txBody>
        </p:sp>
        <p:sp>
          <p:nvSpPr>
            <p:cNvPr id="136" name="TextBox 135">
              <a:extLst>
                <a:ext uri="{FF2B5EF4-FFF2-40B4-BE49-F238E27FC236}">
                  <a16:creationId xmlns:a16="http://schemas.microsoft.com/office/drawing/2014/main" id="{8212C461-8D2E-70AD-8B4D-0C4F1D61BD7B}"/>
                </a:ext>
              </a:extLst>
            </p:cNvPr>
            <p:cNvSpPr txBox="1"/>
            <p:nvPr/>
          </p:nvSpPr>
          <p:spPr>
            <a:xfrm>
              <a:off x="3734910" y="3985220"/>
              <a:ext cx="1544747" cy="369332"/>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Thames</a:t>
              </a:r>
            </a:p>
          </p:txBody>
        </p:sp>
      </p:grpSp>
      <p:cxnSp>
        <p:nvCxnSpPr>
          <p:cNvPr id="137" name="Straight Connector 136">
            <a:extLst>
              <a:ext uri="{FF2B5EF4-FFF2-40B4-BE49-F238E27FC236}">
                <a16:creationId xmlns:a16="http://schemas.microsoft.com/office/drawing/2014/main" id="{B5BBF17F-EC60-C215-FFC8-D4B1ACD75952}"/>
              </a:ext>
            </a:extLst>
          </p:cNvPr>
          <p:cNvCxnSpPr>
            <a:cxnSpLocks/>
          </p:cNvCxnSpPr>
          <p:nvPr/>
        </p:nvCxnSpPr>
        <p:spPr>
          <a:xfrm>
            <a:off x="8606291" y="1677185"/>
            <a:ext cx="407090" cy="731364"/>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3C76C6C5-F20F-085B-DF23-DF75EF09DFBB}"/>
              </a:ext>
            </a:extLst>
          </p:cNvPr>
          <p:cNvGrpSpPr/>
          <p:nvPr/>
        </p:nvGrpSpPr>
        <p:grpSpPr>
          <a:xfrm>
            <a:off x="7945193" y="673516"/>
            <a:ext cx="1590050" cy="1203785"/>
            <a:chOff x="3731136" y="3223176"/>
            <a:chExt cx="1590050" cy="1203785"/>
          </a:xfrm>
        </p:grpSpPr>
        <p:sp>
          <p:nvSpPr>
            <p:cNvPr id="139" name="Rounded Rectangle 138">
              <a:extLst>
                <a:ext uri="{FF2B5EF4-FFF2-40B4-BE49-F238E27FC236}">
                  <a16:creationId xmlns:a16="http://schemas.microsoft.com/office/drawing/2014/main" id="{32F32BC6-FE03-5A7A-F51D-0FB09718E6C3}"/>
                </a:ext>
              </a:extLst>
            </p:cNvPr>
            <p:cNvSpPr/>
            <p:nvPr/>
          </p:nvSpPr>
          <p:spPr>
            <a:xfrm>
              <a:off x="3731136" y="3562883"/>
              <a:ext cx="1548521" cy="864078"/>
            </a:xfrm>
            <a:prstGeom prst="roundRect">
              <a:avLst>
                <a:gd name="adj" fmla="val 12410"/>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ardrop 139">
              <a:extLst>
                <a:ext uri="{FF2B5EF4-FFF2-40B4-BE49-F238E27FC236}">
                  <a16:creationId xmlns:a16="http://schemas.microsoft.com/office/drawing/2014/main" id="{0D0FFBFA-C3CA-130F-DCC0-ED1071404630}"/>
                </a:ext>
              </a:extLst>
            </p:cNvPr>
            <p:cNvSpPr/>
            <p:nvPr/>
          </p:nvSpPr>
          <p:spPr>
            <a:xfrm rot="18900000">
              <a:off x="4167578" y="3223176"/>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TextBox 140">
              <a:extLst>
                <a:ext uri="{FF2B5EF4-FFF2-40B4-BE49-F238E27FC236}">
                  <a16:creationId xmlns:a16="http://schemas.microsoft.com/office/drawing/2014/main" id="{92E292EC-5542-6D53-F90E-0F3DF2F718D6}"/>
                </a:ext>
              </a:extLst>
            </p:cNvPr>
            <p:cNvSpPr txBox="1"/>
            <p:nvPr/>
          </p:nvSpPr>
          <p:spPr>
            <a:xfrm>
              <a:off x="3731137" y="3386955"/>
              <a:ext cx="1590049" cy="369332"/>
            </a:xfrm>
            <a:prstGeom prst="rect">
              <a:avLst/>
            </a:prstGeom>
            <a:noFill/>
          </p:spPr>
          <p:txBody>
            <a:bodyPr wrap="square" rtlCol="0">
              <a:spAutoFit/>
            </a:bodyPr>
            <a:lstStyle/>
            <a:p>
              <a:pPr algn="ctr"/>
              <a:r>
                <a:rPr lang="en-GB" b="1" dirty="0">
                  <a:solidFill>
                    <a:schemeClr val="accent1"/>
                  </a:solidFill>
                  <a:latin typeface="Aptos" panose="020B0004020202020204" pitchFamily="34" charset="0"/>
                </a:rPr>
                <a:t>47%</a:t>
              </a:r>
            </a:p>
          </p:txBody>
        </p:sp>
        <p:sp>
          <p:nvSpPr>
            <p:cNvPr id="142" name="TextBox 141">
              <a:extLst>
                <a:ext uri="{FF2B5EF4-FFF2-40B4-BE49-F238E27FC236}">
                  <a16:creationId xmlns:a16="http://schemas.microsoft.com/office/drawing/2014/main" id="{6EAD19FB-8D68-017F-E07E-90A64A81297D}"/>
                </a:ext>
              </a:extLst>
            </p:cNvPr>
            <p:cNvSpPr txBox="1"/>
            <p:nvPr/>
          </p:nvSpPr>
          <p:spPr>
            <a:xfrm>
              <a:off x="3734910" y="3985220"/>
              <a:ext cx="1544747" cy="369332"/>
            </a:xfrm>
            <a:prstGeom prst="rect">
              <a:avLst/>
            </a:prstGeom>
            <a:noFill/>
          </p:spPr>
          <p:txBody>
            <a:bodyPr wrap="square" rtlCol="0">
              <a:spAutoFit/>
            </a:bodyPr>
            <a:lstStyle/>
            <a:p>
              <a:pPr algn="ctr"/>
              <a:r>
                <a:rPr lang="en-GB" dirty="0">
                  <a:solidFill>
                    <a:schemeClr val="accent2"/>
                  </a:solidFill>
                  <a:latin typeface="Aptos" panose="020B0004020202020204" pitchFamily="34" charset="0"/>
                </a:rPr>
                <a:t>Severn Trent</a:t>
              </a:r>
            </a:p>
          </p:txBody>
        </p:sp>
      </p:grpSp>
      <p:sp>
        <p:nvSpPr>
          <p:cNvPr id="151" name="Rounded Rectangle 150">
            <a:extLst>
              <a:ext uri="{FF2B5EF4-FFF2-40B4-BE49-F238E27FC236}">
                <a16:creationId xmlns:a16="http://schemas.microsoft.com/office/drawing/2014/main" id="{9B455891-E8C0-EC15-F0A1-EC3B90E5F2DB}"/>
              </a:ext>
            </a:extLst>
          </p:cNvPr>
          <p:cNvSpPr/>
          <p:nvPr/>
        </p:nvSpPr>
        <p:spPr>
          <a:xfrm>
            <a:off x="768341" y="1804892"/>
            <a:ext cx="3353438" cy="53128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a:extLst>
              <a:ext uri="{FF2B5EF4-FFF2-40B4-BE49-F238E27FC236}">
                <a16:creationId xmlns:a16="http://schemas.microsoft.com/office/drawing/2014/main" id="{149E8891-22B0-3E8B-F57F-EE641650157E}"/>
              </a:ext>
            </a:extLst>
          </p:cNvPr>
          <p:cNvCxnSpPr>
            <a:cxnSpLocks/>
          </p:cNvCxnSpPr>
          <p:nvPr/>
        </p:nvCxnSpPr>
        <p:spPr>
          <a:xfrm>
            <a:off x="9781450" y="2475566"/>
            <a:ext cx="407090" cy="731364"/>
          </a:xfrm>
          <a:prstGeom prst="line">
            <a:avLst/>
          </a:prstGeom>
          <a:ln w="254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F24B740C-4EB8-8760-2119-3C261B0975BB}"/>
              </a:ext>
            </a:extLst>
          </p:cNvPr>
          <p:cNvGrpSpPr/>
          <p:nvPr/>
        </p:nvGrpSpPr>
        <p:grpSpPr>
          <a:xfrm>
            <a:off x="10167094" y="2457098"/>
            <a:ext cx="1590050" cy="1504765"/>
            <a:chOff x="6265735" y="460965"/>
            <a:chExt cx="1590050" cy="1504765"/>
          </a:xfrm>
        </p:grpSpPr>
        <p:sp>
          <p:nvSpPr>
            <p:cNvPr id="145" name="Rounded Rectangle 144">
              <a:extLst>
                <a:ext uri="{FF2B5EF4-FFF2-40B4-BE49-F238E27FC236}">
                  <a16:creationId xmlns:a16="http://schemas.microsoft.com/office/drawing/2014/main" id="{7CB88ED8-1F3D-2DD4-629A-07811B1ED6F9}"/>
                </a:ext>
              </a:extLst>
            </p:cNvPr>
            <p:cNvSpPr/>
            <p:nvPr/>
          </p:nvSpPr>
          <p:spPr>
            <a:xfrm>
              <a:off x="6265735" y="800671"/>
              <a:ext cx="1548521" cy="1165059"/>
            </a:xfrm>
            <a:prstGeom prst="roundRect">
              <a:avLst>
                <a:gd name="adj" fmla="val 12410"/>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ardrop 145">
              <a:extLst>
                <a:ext uri="{FF2B5EF4-FFF2-40B4-BE49-F238E27FC236}">
                  <a16:creationId xmlns:a16="http://schemas.microsoft.com/office/drawing/2014/main" id="{AFC237F7-0983-D996-FC02-45EC1F7B5F9D}"/>
                </a:ext>
              </a:extLst>
            </p:cNvPr>
            <p:cNvSpPr/>
            <p:nvPr/>
          </p:nvSpPr>
          <p:spPr>
            <a:xfrm rot="18900000">
              <a:off x="6702177" y="460965"/>
              <a:ext cx="679412" cy="679412"/>
            </a:xfrm>
            <a:prstGeom prst="teardrop">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Box 146">
              <a:extLst>
                <a:ext uri="{FF2B5EF4-FFF2-40B4-BE49-F238E27FC236}">
                  <a16:creationId xmlns:a16="http://schemas.microsoft.com/office/drawing/2014/main" id="{AB36F807-F221-E681-30EF-5503B95F9CC5}"/>
                </a:ext>
              </a:extLst>
            </p:cNvPr>
            <p:cNvSpPr txBox="1"/>
            <p:nvPr/>
          </p:nvSpPr>
          <p:spPr>
            <a:xfrm>
              <a:off x="6265736" y="624744"/>
              <a:ext cx="1590049" cy="369332"/>
            </a:xfrm>
            <a:prstGeom prst="rect">
              <a:avLst/>
            </a:prstGeom>
            <a:noFill/>
            <a:ln>
              <a:noFill/>
            </a:ln>
          </p:spPr>
          <p:txBody>
            <a:bodyPr wrap="square" rtlCol="0">
              <a:spAutoFit/>
            </a:bodyPr>
            <a:lstStyle/>
            <a:p>
              <a:pPr algn="ctr"/>
              <a:r>
                <a:rPr lang="en-GB" b="1" dirty="0">
                  <a:solidFill>
                    <a:schemeClr val="accent1"/>
                  </a:solidFill>
                  <a:latin typeface="Aptos" panose="020B0004020202020204" pitchFamily="34" charset="0"/>
                </a:rPr>
                <a:t>53%</a:t>
              </a:r>
            </a:p>
          </p:txBody>
        </p:sp>
        <p:sp>
          <p:nvSpPr>
            <p:cNvPr id="148" name="TextBox 147">
              <a:extLst>
                <a:ext uri="{FF2B5EF4-FFF2-40B4-BE49-F238E27FC236}">
                  <a16:creationId xmlns:a16="http://schemas.microsoft.com/office/drawing/2014/main" id="{4F4A82B7-BA5D-7B6E-BEE6-917BD7B8F256}"/>
                </a:ext>
              </a:extLst>
            </p:cNvPr>
            <p:cNvSpPr txBox="1"/>
            <p:nvPr/>
          </p:nvSpPr>
          <p:spPr>
            <a:xfrm>
              <a:off x="6269509" y="1223009"/>
              <a:ext cx="1586276" cy="646331"/>
            </a:xfrm>
            <a:prstGeom prst="rect">
              <a:avLst/>
            </a:prstGeom>
            <a:noFill/>
            <a:ln>
              <a:noFill/>
            </a:ln>
          </p:spPr>
          <p:txBody>
            <a:bodyPr wrap="square" rtlCol="0">
              <a:spAutoFit/>
            </a:bodyPr>
            <a:lstStyle/>
            <a:p>
              <a:pPr algn="ctr"/>
              <a:r>
                <a:rPr lang="en-GB" dirty="0">
                  <a:solidFill>
                    <a:schemeClr val="accent2"/>
                  </a:solidFill>
                  <a:latin typeface="Aptos" panose="020B0004020202020204" pitchFamily="34" charset="0"/>
                </a:rPr>
                <a:t>Southern</a:t>
              </a:r>
            </a:p>
            <a:p>
              <a:pPr algn="ctr"/>
              <a:r>
                <a:rPr lang="en-GB" dirty="0">
                  <a:solidFill>
                    <a:schemeClr val="accent2"/>
                  </a:solidFill>
                  <a:latin typeface="Aptos" panose="020B0004020202020204" pitchFamily="34" charset="0"/>
                </a:rPr>
                <a:t>Water</a:t>
              </a:r>
            </a:p>
          </p:txBody>
        </p:sp>
      </p:grpSp>
      <p:sp>
        <p:nvSpPr>
          <p:cNvPr id="150" name="TextBox 149">
            <a:extLst>
              <a:ext uri="{FF2B5EF4-FFF2-40B4-BE49-F238E27FC236}">
                <a16:creationId xmlns:a16="http://schemas.microsoft.com/office/drawing/2014/main" id="{2E525707-9C76-5F83-8B8A-A7918F0B9837}"/>
              </a:ext>
            </a:extLst>
          </p:cNvPr>
          <p:cNvSpPr txBox="1"/>
          <p:nvPr/>
        </p:nvSpPr>
        <p:spPr>
          <a:xfrm>
            <a:off x="871915" y="1892601"/>
            <a:ext cx="3101864" cy="369332"/>
          </a:xfrm>
          <a:prstGeom prst="rect">
            <a:avLst/>
          </a:prstGeom>
          <a:noFill/>
        </p:spPr>
        <p:txBody>
          <a:bodyPr wrap="square">
            <a:spAutoFit/>
          </a:bodyPr>
          <a:lstStyle/>
          <a:p>
            <a:r>
              <a:rPr lang="en-GB" b="1" dirty="0">
                <a:solidFill>
                  <a:schemeClr val="bg1"/>
                </a:solidFill>
                <a:latin typeface="Aptos" panose="020B0004020202020204" pitchFamily="34" charset="0"/>
              </a:rPr>
              <a:t>£104 billion </a:t>
            </a:r>
            <a:r>
              <a:rPr lang="en-GB" dirty="0">
                <a:solidFill>
                  <a:schemeClr val="bg1"/>
                </a:solidFill>
                <a:latin typeface="Aptos" panose="020B0004020202020204" pitchFamily="34" charset="0"/>
              </a:rPr>
              <a:t>total expenditure</a:t>
            </a:r>
          </a:p>
        </p:txBody>
      </p:sp>
    </p:spTree>
    <p:extLst>
      <p:ext uri="{BB962C8B-B14F-4D97-AF65-F5344CB8AC3E}">
        <p14:creationId xmlns:p14="http://schemas.microsoft.com/office/powerpoint/2010/main" val="17413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C105-D745-6315-8CE3-D123972E1D71}"/>
              </a:ext>
            </a:extLst>
          </p:cNvPr>
          <p:cNvSpPr>
            <a:spLocks noGrp="1"/>
          </p:cNvSpPr>
          <p:nvPr>
            <p:ph type="ctrTitle"/>
          </p:nvPr>
        </p:nvSpPr>
        <p:spPr>
          <a:xfrm>
            <a:off x="452582" y="3349487"/>
            <a:ext cx="7407563" cy="677200"/>
          </a:xfrm>
        </p:spPr>
        <p:txBody>
          <a:bodyPr anchor="ctr">
            <a:noAutofit/>
          </a:bodyPr>
          <a:lstStyle/>
          <a:p>
            <a:r>
              <a:rPr lang="en-US" sz="4000" dirty="0">
                <a:latin typeface="Aptos SemiBold"/>
              </a:rPr>
              <a:t>Why?</a:t>
            </a:r>
          </a:p>
        </p:txBody>
      </p:sp>
    </p:spTree>
    <p:extLst>
      <p:ext uri="{BB962C8B-B14F-4D97-AF65-F5344CB8AC3E}">
        <p14:creationId xmlns:p14="http://schemas.microsoft.com/office/powerpoint/2010/main" val="268313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AB39-87C6-DF38-0EBA-64A7024CA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00D1B-5710-8734-4431-2B45FF4DF367}"/>
              </a:ext>
            </a:extLst>
          </p:cNvPr>
          <p:cNvSpPr>
            <a:spLocks noGrp="1"/>
          </p:cNvSpPr>
          <p:nvPr>
            <p:ph type="title"/>
          </p:nvPr>
        </p:nvSpPr>
        <p:spPr>
          <a:xfrm>
            <a:off x="838200" y="347490"/>
            <a:ext cx="10515600" cy="1482468"/>
          </a:xfrm>
        </p:spPr>
        <p:txBody>
          <a:bodyPr>
            <a:normAutofit/>
          </a:bodyPr>
          <a:lstStyle/>
          <a:p>
            <a:r>
              <a:rPr lang="en-GB" sz="3200" dirty="0"/>
              <a:t>Rising Global Water Crisis: </a:t>
            </a:r>
            <a:br>
              <a:rPr lang="en-GB" sz="3200" dirty="0"/>
            </a:br>
            <a:r>
              <a:rPr lang="en-GB" sz="3200" dirty="0"/>
              <a:t>Shortages, Drought Risks, </a:t>
            </a:r>
            <a:br>
              <a:rPr lang="en-GB" sz="3200" dirty="0"/>
            </a:br>
            <a:r>
              <a:rPr lang="en-GB" sz="3200" dirty="0"/>
              <a:t>and Urgent Action Needed</a:t>
            </a:r>
            <a:endParaRPr lang="en-US" sz="3200" dirty="0"/>
          </a:p>
        </p:txBody>
      </p:sp>
      <p:sp>
        <p:nvSpPr>
          <p:cNvPr id="21" name="Freeform 20">
            <a:extLst>
              <a:ext uri="{FF2B5EF4-FFF2-40B4-BE49-F238E27FC236}">
                <a16:creationId xmlns:a16="http://schemas.microsoft.com/office/drawing/2014/main" id="{26B3CE7C-B234-0864-2041-21611F798678}"/>
              </a:ext>
            </a:extLst>
          </p:cNvPr>
          <p:cNvSpPr/>
          <p:nvPr/>
        </p:nvSpPr>
        <p:spPr>
          <a:xfrm>
            <a:off x="7695737" y="434208"/>
            <a:ext cx="4113750" cy="3256637"/>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5" name="Picture 4" descr="A river running through a field&#10;&#10;Description automatically generated">
            <a:extLst>
              <a:ext uri="{FF2B5EF4-FFF2-40B4-BE49-F238E27FC236}">
                <a16:creationId xmlns:a16="http://schemas.microsoft.com/office/drawing/2014/main" id="{F79985C1-E253-35C3-27B2-DD6B50B59A53}"/>
              </a:ext>
            </a:extLst>
          </p:cNvPr>
          <p:cNvPicPr>
            <a:picLocks noChangeAspect="1"/>
          </p:cNvPicPr>
          <p:nvPr/>
        </p:nvPicPr>
        <p:blipFill>
          <a:blip r:embed="rId3"/>
          <a:stretch>
            <a:fillRect/>
          </a:stretch>
        </p:blipFill>
        <p:spPr>
          <a:xfrm>
            <a:off x="7827572" y="696942"/>
            <a:ext cx="3921462" cy="2375745"/>
          </a:xfrm>
          <a:prstGeom prst="rect">
            <a:avLst/>
          </a:prstGeom>
        </p:spPr>
      </p:pic>
      <p:sp>
        <p:nvSpPr>
          <p:cNvPr id="25" name="Freeform 24">
            <a:extLst>
              <a:ext uri="{FF2B5EF4-FFF2-40B4-BE49-F238E27FC236}">
                <a16:creationId xmlns:a16="http://schemas.microsoft.com/office/drawing/2014/main" id="{C9D6B448-E3EF-1511-26B4-0451580A3EC6}"/>
              </a:ext>
            </a:extLst>
          </p:cNvPr>
          <p:cNvSpPr/>
          <p:nvPr/>
        </p:nvSpPr>
        <p:spPr>
          <a:xfrm>
            <a:off x="346396" y="2295095"/>
            <a:ext cx="4503279" cy="1668118"/>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11" name="Picture 10" descr="A close up of text&#10;&#10;Description automatically generated">
            <a:extLst>
              <a:ext uri="{FF2B5EF4-FFF2-40B4-BE49-F238E27FC236}">
                <a16:creationId xmlns:a16="http://schemas.microsoft.com/office/drawing/2014/main" id="{BDCD12B4-AB29-6C76-0E0D-9588014C19F8}"/>
              </a:ext>
            </a:extLst>
          </p:cNvPr>
          <p:cNvPicPr>
            <a:picLocks noChangeAspect="1"/>
          </p:cNvPicPr>
          <p:nvPr/>
        </p:nvPicPr>
        <p:blipFill>
          <a:blip r:embed="rId4"/>
          <a:stretch>
            <a:fillRect/>
          </a:stretch>
        </p:blipFill>
        <p:spPr>
          <a:xfrm>
            <a:off x="346396" y="2485074"/>
            <a:ext cx="4503283" cy="1089819"/>
          </a:xfrm>
          <a:prstGeom prst="rect">
            <a:avLst/>
          </a:prstGeom>
        </p:spPr>
      </p:pic>
      <p:sp>
        <p:nvSpPr>
          <p:cNvPr id="7" name="Freeform 6">
            <a:extLst>
              <a:ext uri="{FF2B5EF4-FFF2-40B4-BE49-F238E27FC236}">
                <a16:creationId xmlns:a16="http://schemas.microsoft.com/office/drawing/2014/main" id="{51E66355-6E7B-6AA4-D811-9F8D7214F3DA}"/>
              </a:ext>
            </a:extLst>
          </p:cNvPr>
          <p:cNvSpPr/>
          <p:nvPr/>
        </p:nvSpPr>
        <p:spPr>
          <a:xfrm>
            <a:off x="4498811" y="1955035"/>
            <a:ext cx="4171834" cy="1091903"/>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3" name="Picture 2" descr="A close up of a text&#10;&#10;Description automatically generated">
            <a:extLst>
              <a:ext uri="{FF2B5EF4-FFF2-40B4-BE49-F238E27FC236}">
                <a16:creationId xmlns:a16="http://schemas.microsoft.com/office/drawing/2014/main" id="{7D97BB44-B7B3-A16C-2436-9220A656FE33}"/>
              </a:ext>
            </a:extLst>
          </p:cNvPr>
          <p:cNvPicPr>
            <a:picLocks noChangeAspect="1"/>
          </p:cNvPicPr>
          <p:nvPr/>
        </p:nvPicPr>
        <p:blipFill>
          <a:blip r:embed="rId5"/>
          <a:stretch>
            <a:fillRect/>
          </a:stretch>
        </p:blipFill>
        <p:spPr>
          <a:xfrm>
            <a:off x="4681155" y="2034509"/>
            <a:ext cx="3989489" cy="803612"/>
          </a:xfrm>
          <a:prstGeom prst="rect">
            <a:avLst/>
          </a:prstGeom>
        </p:spPr>
      </p:pic>
      <p:sp>
        <p:nvSpPr>
          <p:cNvPr id="15" name="Freeform 14">
            <a:extLst>
              <a:ext uri="{FF2B5EF4-FFF2-40B4-BE49-F238E27FC236}">
                <a16:creationId xmlns:a16="http://schemas.microsoft.com/office/drawing/2014/main" id="{3D7DA177-DD31-DB36-7C8E-C5BA8E106C51}"/>
              </a:ext>
            </a:extLst>
          </p:cNvPr>
          <p:cNvSpPr/>
          <p:nvPr/>
        </p:nvSpPr>
        <p:spPr>
          <a:xfrm>
            <a:off x="4496264" y="3235112"/>
            <a:ext cx="4212835" cy="3120325"/>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24" name="Picture 23" descr="A river with mountains and water&#10;&#10;Description automatically generated with medium confidence">
            <a:extLst>
              <a:ext uri="{FF2B5EF4-FFF2-40B4-BE49-F238E27FC236}">
                <a16:creationId xmlns:a16="http://schemas.microsoft.com/office/drawing/2014/main" id="{2E8680CA-BEFD-F4E5-0154-229586E4F4EA}"/>
              </a:ext>
            </a:extLst>
          </p:cNvPr>
          <p:cNvPicPr>
            <a:picLocks noChangeAspect="1"/>
          </p:cNvPicPr>
          <p:nvPr/>
        </p:nvPicPr>
        <p:blipFill>
          <a:blip r:embed="rId6"/>
          <a:stretch>
            <a:fillRect/>
          </a:stretch>
        </p:blipFill>
        <p:spPr>
          <a:xfrm>
            <a:off x="4569509" y="3315135"/>
            <a:ext cx="4051441" cy="2644140"/>
          </a:xfrm>
          <a:prstGeom prst="rect">
            <a:avLst/>
          </a:prstGeom>
        </p:spPr>
      </p:pic>
      <p:sp>
        <p:nvSpPr>
          <p:cNvPr id="9" name="Freeform 8">
            <a:extLst>
              <a:ext uri="{FF2B5EF4-FFF2-40B4-BE49-F238E27FC236}">
                <a16:creationId xmlns:a16="http://schemas.microsoft.com/office/drawing/2014/main" id="{6E9E02D5-A18F-10DB-61C0-C41782E6783B}"/>
              </a:ext>
            </a:extLst>
          </p:cNvPr>
          <p:cNvSpPr/>
          <p:nvPr/>
        </p:nvSpPr>
        <p:spPr>
          <a:xfrm>
            <a:off x="6762059" y="4807397"/>
            <a:ext cx="5116008" cy="995550"/>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20" name="Picture 19" descr="A white background with black text&#10;&#10;Description automatically generated">
            <a:extLst>
              <a:ext uri="{FF2B5EF4-FFF2-40B4-BE49-F238E27FC236}">
                <a16:creationId xmlns:a16="http://schemas.microsoft.com/office/drawing/2014/main" id="{3A2ED54A-4B62-8990-B98C-5A7F20F816D9}"/>
              </a:ext>
            </a:extLst>
          </p:cNvPr>
          <p:cNvPicPr>
            <a:picLocks noChangeAspect="1"/>
          </p:cNvPicPr>
          <p:nvPr/>
        </p:nvPicPr>
        <p:blipFill>
          <a:blip r:embed="rId7"/>
          <a:stretch>
            <a:fillRect/>
          </a:stretch>
        </p:blipFill>
        <p:spPr>
          <a:xfrm>
            <a:off x="7044169" y="4943561"/>
            <a:ext cx="4475544" cy="772950"/>
          </a:xfrm>
          <a:prstGeom prst="rect">
            <a:avLst/>
          </a:prstGeom>
        </p:spPr>
      </p:pic>
      <p:sp>
        <p:nvSpPr>
          <p:cNvPr id="13" name="Freeform 12">
            <a:extLst>
              <a:ext uri="{FF2B5EF4-FFF2-40B4-BE49-F238E27FC236}">
                <a16:creationId xmlns:a16="http://schemas.microsoft.com/office/drawing/2014/main" id="{21B67A17-ECA6-F24D-D146-1269AEB6ABCF}"/>
              </a:ext>
            </a:extLst>
          </p:cNvPr>
          <p:cNvSpPr/>
          <p:nvPr/>
        </p:nvSpPr>
        <p:spPr>
          <a:xfrm>
            <a:off x="879589" y="4192205"/>
            <a:ext cx="3982693" cy="2542341"/>
          </a:xfrm>
          <a:custGeom>
            <a:avLst/>
            <a:gdLst>
              <a:gd name="connsiteX0" fmla="*/ 0 w 5116008"/>
              <a:gd name="connsiteY0" fmla="*/ 0 h 1743704"/>
              <a:gd name="connsiteX1" fmla="*/ 5116008 w 5116008"/>
              <a:gd name="connsiteY1" fmla="*/ 0 h 1743704"/>
              <a:gd name="connsiteX2" fmla="*/ 5116008 w 5116008"/>
              <a:gd name="connsiteY2" fmla="*/ 1616743 h 1743704"/>
              <a:gd name="connsiteX3" fmla="*/ 5105885 w 5116008"/>
              <a:gd name="connsiteY3" fmla="*/ 1612802 h 1743704"/>
              <a:gd name="connsiteX4" fmla="*/ 5086141 w 5116008"/>
              <a:gd name="connsiteY4" fmla="*/ 1600616 h 1743704"/>
              <a:gd name="connsiteX5" fmla="*/ 4943901 w 5116008"/>
              <a:gd name="connsiteY5" fmla="*/ 1631096 h 1743704"/>
              <a:gd name="connsiteX6" fmla="*/ 4842301 w 5116008"/>
              <a:gd name="connsiteY6" fmla="*/ 1641256 h 1743704"/>
              <a:gd name="connsiteX7" fmla="*/ 4811821 w 5116008"/>
              <a:gd name="connsiteY7" fmla="*/ 1631096 h 1743704"/>
              <a:gd name="connsiteX8" fmla="*/ 4710221 w 5116008"/>
              <a:gd name="connsiteY8" fmla="*/ 1620936 h 1743704"/>
              <a:gd name="connsiteX9" fmla="*/ 4578141 w 5116008"/>
              <a:gd name="connsiteY9" fmla="*/ 1641256 h 1743704"/>
              <a:gd name="connsiteX10" fmla="*/ 4425741 w 5116008"/>
              <a:gd name="connsiteY10" fmla="*/ 1641256 h 1743704"/>
              <a:gd name="connsiteX11" fmla="*/ 4253021 w 5116008"/>
              <a:gd name="connsiteY11" fmla="*/ 1651416 h 1743704"/>
              <a:gd name="connsiteX12" fmla="*/ 4222541 w 5116008"/>
              <a:gd name="connsiteY12" fmla="*/ 1641256 h 1743704"/>
              <a:gd name="connsiteX13" fmla="*/ 4181901 w 5116008"/>
              <a:gd name="connsiteY13" fmla="*/ 1631096 h 1743704"/>
              <a:gd name="connsiteX14" fmla="*/ 4120941 w 5116008"/>
              <a:gd name="connsiteY14" fmla="*/ 1641256 h 1743704"/>
              <a:gd name="connsiteX15" fmla="*/ 3999021 w 5116008"/>
              <a:gd name="connsiteY15" fmla="*/ 1620936 h 1743704"/>
              <a:gd name="connsiteX16" fmla="*/ 3948221 w 5116008"/>
              <a:gd name="connsiteY16" fmla="*/ 1631096 h 1743704"/>
              <a:gd name="connsiteX17" fmla="*/ 3907581 w 5116008"/>
              <a:gd name="connsiteY17" fmla="*/ 1641256 h 1743704"/>
              <a:gd name="connsiteX18" fmla="*/ 3846621 w 5116008"/>
              <a:gd name="connsiteY18" fmla="*/ 1610776 h 1743704"/>
              <a:gd name="connsiteX19" fmla="*/ 3663741 w 5116008"/>
              <a:gd name="connsiteY19" fmla="*/ 1681896 h 1743704"/>
              <a:gd name="connsiteX20" fmla="*/ 3531661 w 5116008"/>
              <a:gd name="connsiteY20" fmla="*/ 1712376 h 1743704"/>
              <a:gd name="connsiteX21" fmla="*/ 3379261 w 5116008"/>
              <a:gd name="connsiteY21" fmla="*/ 1722536 h 1743704"/>
              <a:gd name="connsiteX22" fmla="*/ 3348781 w 5116008"/>
              <a:gd name="connsiteY22" fmla="*/ 1702216 h 1743704"/>
              <a:gd name="connsiteX23" fmla="*/ 3318301 w 5116008"/>
              <a:gd name="connsiteY23" fmla="*/ 1692056 h 1743704"/>
              <a:gd name="connsiteX24" fmla="*/ 3287821 w 5116008"/>
              <a:gd name="connsiteY24" fmla="*/ 1712376 h 1743704"/>
              <a:gd name="connsiteX25" fmla="*/ 3186221 w 5116008"/>
              <a:gd name="connsiteY25" fmla="*/ 1732696 h 1743704"/>
              <a:gd name="connsiteX26" fmla="*/ 3155741 w 5116008"/>
              <a:gd name="connsiteY26" fmla="*/ 1722536 h 1743704"/>
              <a:gd name="connsiteX27" fmla="*/ 3094781 w 5116008"/>
              <a:gd name="connsiteY27" fmla="*/ 1692056 h 1743704"/>
              <a:gd name="connsiteX28" fmla="*/ 3054141 w 5116008"/>
              <a:gd name="connsiteY28" fmla="*/ 1712376 h 1743704"/>
              <a:gd name="connsiteX29" fmla="*/ 2881421 w 5116008"/>
              <a:gd name="connsiteY29" fmla="*/ 1702216 h 1743704"/>
              <a:gd name="connsiteX30" fmla="*/ 2850941 w 5116008"/>
              <a:gd name="connsiteY30" fmla="*/ 1681896 h 1743704"/>
              <a:gd name="connsiteX31" fmla="*/ 2759501 w 5116008"/>
              <a:gd name="connsiteY31" fmla="*/ 1631096 h 1743704"/>
              <a:gd name="connsiteX32" fmla="*/ 2729021 w 5116008"/>
              <a:gd name="connsiteY32" fmla="*/ 1590456 h 1743704"/>
              <a:gd name="connsiteX33" fmla="*/ 2668061 w 5116008"/>
              <a:gd name="connsiteY33" fmla="*/ 1570136 h 1743704"/>
              <a:gd name="connsiteX34" fmla="*/ 2627421 w 5116008"/>
              <a:gd name="connsiteY34" fmla="*/ 1499016 h 1743704"/>
              <a:gd name="connsiteX35" fmla="*/ 2566461 w 5116008"/>
              <a:gd name="connsiteY35" fmla="*/ 1519336 h 1743704"/>
              <a:gd name="connsiteX36" fmla="*/ 2495341 w 5116008"/>
              <a:gd name="connsiteY36" fmla="*/ 1559976 h 1743704"/>
              <a:gd name="connsiteX37" fmla="*/ 2403901 w 5116008"/>
              <a:gd name="connsiteY37" fmla="*/ 1590456 h 1743704"/>
              <a:gd name="connsiteX38" fmla="*/ 2454701 w 5116008"/>
              <a:gd name="connsiteY38" fmla="*/ 1631096 h 1743704"/>
              <a:gd name="connsiteX39" fmla="*/ 2393741 w 5116008"/>
              <a:gd name="connsiteY39" fmla="*/ 1671736 h 1743704"/>
              <a:gd name="connsiteX40" fmla="*/ 2322621 w 5116008"/>
              <a:gd name="connsiteY40" fmla="*/ 1742856 h 1743704"/>
              <a:gd name="connsiteX41" fmla="*/ 2292141 w 5116008"/>
              <a:gd name="connsiteY41" fmla="*/ 1722536 h 1743704"/>
              <a:gd name="connsiteX42" fmla="*/ 2210861 w 5116008"/>
              <a:gd name="connsiteY42" fmla="*/ 1712376 h 1743704"/>
              <a:gd name="connsiteX43" fmla="*/ 2139741 w 5116008"/>
              <a:gd name="connsiteY43" fmla="*/ 1702216 h 1743704"/>
              <a:gd name="connsiteX44" fmla="*/ 2058461 w 5116008"/>
              <a:gd name="connsiteY44" fmla="*/ 1692056 h 1743704"/>
              <a:gd name="connsiteX45" fmla="*/ 1956861 w 5116008"/>
              <a:gd name="connsiteY45" fmla="*/ 1702216 h 1743704"/>
              <a:gd name="connsiteX46" fmla="*/ 1916221 w 5116008"/>
              <a:gd name="connsiteY46" fmla="*/ 1712376 h 1743704"/>
              <a:gd name="connsiteX47" fmla="*/ 1855261 w 5116008"/>
              <a:gd name="connsiteY47" fmla="*/ 1722536 h 1743704"/>
              <a:gd name="connsiteX48" fmla="*/ 1804461 w 5116008"/>
              <a:gd name="connsiteY48" fmla="*/ 1732696 h 1743704"/>
              <a:gd name="connsiteX49" fmla="*/ 1743501 w 5116008"/>
              <a:gd name="connsiteY49" fmla="*/ 1702216 h 1743704"/>
              <a:gd name="connsiteX50" fmla="*/ 1713021 w 5116008"/>
              <a:gd name="connsiteY50" fmla="*/ 1712376 h 1743704"/>
              <a:gd name="connsiteX51" fmla="*/ 1652061 w 5116008"/>
              <a:gd name="connsiteY51" fmla="*/ 1722536 h 1743704"/>
              <a:gd name="connsiteX52" fmla="*/ 1560621 w 5116008"/>
              <a:gd name="connsiteY52" fmla="*/ 1681896 h 1743704"/>
              <a:gd name="connsiteX53" fmla="*/ 1469181 w 5116008"/>
              <a:gd name="connsiteY53" fmla="*/ 1702216 h 1743704"/>
              <a:gd name="connsiteX54" fmla="*/ 1418381 w 5116008"/>
              <a:gd name="connsiteY54" fmla="*/ 1651416 h 1743704"/>
              <a:gd name="connsiteX55" fmla="*/ 1357421 w 5116008"/>
              <a:gd name="connsiteY55" fmla="*/ 1620936 h 1743704"/>
              <a:gd name="connsiteX56" fmla="*/ 1276141 w 5116008"/>
              <a:gd name="connsiteY56" fmla="*/ 1641256 h 1743704"/>
              <a:gd name="connsiteX57" fmla="*/ 1235501 w 5116008"/>
              <a:gd name="connsiteY57" fmla="*/ 1610776 h 1743704"/>
              <a:gd name="connsiteX58" fmla="*/ 1174541 w 5116008"/>
              <a:gd name="connsiteY58" fmla="*/ 1559976 h 1743704"/>
              <a:gd name="connsiteX59" fmla="*/ 1123741 w 5116008"/>
              <a:gd name="connsiteY59" fmla="*/ 1539656 h 1743704"/>
              <a:gd name="connsiteX60" fmla="*/ 1093261 w 5116008"/>
              <a:gd name="connsiteY60" fmla="*/ 1529496 h 1743704"/>
              <a:gd name="connsiteX61" fmla="*/ 1042461 w 5116008"/>
              <a:gd name="connsiteY61" fmla="*/ 1509176 h 1743704"/>
              <a:gd name="connsiteX62" fmla="*/ 991661 w 5116008"/>
              <a:gd name="connsiteY62" fmla="*/ 1580296 h 1743704"/>
              <a:gd name="connsiteX63" fmla="*/ 930701 w 5116008"/>
              <a:gd name="connsiteY63" fmla="*/ 1651416 h 1743704"/>
              <a:gd name="connsiteX64" fmla="*/ 869741 w 5116008"/>
              <a:gd name="connsiteY64" fmla="*/ 1681896 h 1743704"/>
              <a:gd name="connsiteX65" fmla="*/ 808781 w 5116008"/>
              <a:gd name="connsiteY65" fmla="*/ 1712376 h 1743704"/>
              <a:gd name="connsiteX66" fmla="*/ 747821 w 5116008"/>
              <a:gd name="connsiteY66" fmla="*/ 1661576 h 1743704"/>
              <a:gd name="connsiteX67" fmla="*/ 717341 w 5116008"/>
              <a:gd name="connsiteY67" fmla="*/ 1651416 h 1743704"/>
              <a:gd name="connsiteX68" fmla="*/ 646221 w 5116008"/>
              <a:gd name="connsiteY68" fmla="*/ 1671736 h 1743704"/>
              <a:gd name="connsiteX69" fmla="*/ 615741 w 5116008"/>
              <a:gd name="connsiteY69" fmla="*/ 1641256 h 1743704"/>
              <a:gd name="connsiteX70" fmla="*/ 595421 w 5116008"/>
              <a:gd name="connsiteY70" fmla="*/ 1610776 h 1743704"/>
              <a:gd name="connsiteX71" fmla="*/ 554781 w 5116008"/>
              <a:gd name="connsiteY71" fmla="*/ 1600616 h 1743704"/>
              <a:gd name="connsiteX72" fmla="*/ 473501 w 5116008"/>
              <a:gd name="connsiteY72" fmla="*/ 1620936 h 1743704"/>
              <a:gd name="connsiteX73" fmla="*/ 402381 w 5116008"/>
              <a:gd name="connsiteY73" fmla="*/ 1631096 h 1743704"/>
              <a:gd name="connsiteX74" fmla="*/ 371901 w 5116008"/>
              <a:gd name="connsiteY74" fmla="*/ 1610776 h 1743704"/>
              <a:gd name="connsiteX75" fmla="*/ 331261 w 5116008"/>
              <a:gd name="connsiteY75" fmla="*/ 1600616 h 1743704"/>
              <a:gd name="connsiteX76" fmla="*/ 300781 w 5116008"/>
              <a:gd name="connsiteY76" fmla="*/ 1610776 h 1743704"/>
              <a:gd name="connsiteX77" fmla="*/ 189021 w 5116008"/>
              <a:gd name="connsiteY77" fmla="*/ 1651416 h 1743704"/>
              <a:gd name="connsiteX78" fmla="*/ 138221 w 5116008"/>
              <a:gd name="connsiteY78" fmla="*/ 1661576 h 1743704"/>
              <a:gd name="connsiteX79" fmla="*/ 117901 w 5116008"/>
              <a:gd name="connsiteY79" fmla="*/ 1631096 h 1743704"/>
              <a:gd name="connsiteX80" fmla="*/ 87421 w 5116008"/>
              <a:gd name="connsiteY80" fmla="*/ 1600616 h 1743704"/>
              <a:gd name="connsiteX81" fmla="*/ 46781 w 5116008"/>
              <a:gd name="connsiteY81" fmla="*/ 1620936 h 1743704"/>
              <a:gd name="connsiteX82" fmla="*/ 16639 w 5116008"/>
              <a:gd name="connsiteY82" fmla="*/ 1641872 h 1743704"/>
              <a:gd name="connsiteX83" fmla="*/ 0 w 5116008"/>
              <a:gd name="connsiteY83" fmla="*/ 1652511 h 174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116008" h="1743704">
                <a:moveTo>
                  <a:pt x="0" y="0"/>
                </a:moveTo>
                <a:lnTo>
                  <a:pt x="5116008" y="0"/>
                </a:lnTo>
                <a:lnTo>
                  <a:pt x="5116008" y="1616743"/>
                </a:lnTo>
                <a:lnTo>
                  <a:pt x="5105885" y="1612802"/>
                </a:lnTo>
                <a:cubicBezTo>
                  <a:pt x="5099304" y="1608740"/>
                  <a:pt x="5092915" y="1604003"/>
                  <a:pt x="5086141" y="1600616"/>
                </a:cubicBezTo>
                <a:cubicBezTo>
                  <a:pt x="4997634" y="1615367"/>
                  <a:pt x="5045166" y="1605780"/>
                  <a:pt x="4943901" y="1631096"/>
                </a:cubicBezTo>
                <a:cubicBezTo>
                  <a:pt x="4910034" y="1634483"/>
                  <a:pt x="4876337" y="1641256"/>
                  <a:pt x="4842301" y="1641256"/>
                </a:cubicBezTo>
                <a:cubicBezTo>
                  <a:pt x="4831591" y="1641256"/>
                  <a:pt x="4822406" y="1632724"/>
                  <a:pt x="4811821" y="1631096"/>
                </a:cubicBezTo>
                <a:cubicBezTo>
                  <a:pt x="4778181" y="1625921"/>
                  <a:pt x="4744088" y="1624323"/>
                  <a:pt x="4710221" y="1620936"/>
                </a:cubicBezTo>
                <a:cubicBezTo>
                  <a:pt x="4671549" y="1628670"/>
                  <a:pt x="4615047" y="1641256"/>
                  <a:pt x="4578141" y="1641256"/>
                </a:cubicBezTo>
                <a:cubicBezTo>
                  <a:pt x="4399967" y="1641256"/>
                  <a:pt x="4540049" y="1618394"/>
                  <a:pt x="4425741" y="1641256"/>
                </a:cubicBezTo>
                <a:cubicBezTo>
                  <a:pt x="4368168" y="1644643"/>
                  <a:pt x="4310694" y="1651416"/>
                  <a:pt x="4253021" y="1651416"/>
                </a:cubicBezTo>
                <a:cubicBezTo>
                  <a:pt x="4242311" y="1651416"/>
                  <a:pt x="4232839" y="1644198"/>
                  <a:pt x="4222541" y="1641256"/>
                </a:cubicBezTo>
                <a:cubicBezTo>
                  <a:pt x="4209115" y="1637420"/>
                  <a:pt x="4195448" y="1634483"/>
                  <a:pt x="4181901" y="1631096"/>
                </a:cubicBezTo>
                <a:cubicBezTo>
                  <a:pt x="4161581" y="1634483"/>
                  <a:pt x="4141541" y="1641256"/>
                  <a:pt x="4120941" y="1641256"/>
                </a:cubicBezTo>
                <a:cubicBezTo>
                  <a:pt x="4095737" y="1641256"/>
                  <a:pt x="4027866" y="1626705"/>
                  <a:pt x="3999021" y="1620936"/>
                </a:cubicBezTo>
                <a:cubicBezTo>
                  <a:pt x="3982088" y="1624323"/>
                  <a:pt x="3965078" y="1627350"/>
                  <a:pt x="3948221" y="1631096"/>
                </a:cubicBezTo>
                <a:cubicBezTo>
                  <a:pt x="3934590" y="1634125"/>
                  <a:pt x="3921545" y="1641256"/>
                  <a:pt x="3907581" y="1641256"/>
                </a:cubicBezTo>
                <a:cubicBezTo>
                  <a:pt x="3886549" y="1641256"/>
                  <a:pt x="3862032" y="1621050"/>
                  <a:pt x="3846621" y="1610776"/>
                </a:cubicBezTo>
                <a:cubicBezTo>
                  <a:pt x="3751576" y="1634537"/>
                  <a:pt x="3834927" y="1611408"/>
                  <a:pt x="3663741" y="1681896"/>
                </a:cubicBezTo>
                <a:cubicBezTo>
                  <a:pt x="3623920" y="1698293"/>
                  <a:pt x="3568222" y="1705064"/>
                  <a:pt x="3531661" y="1712376"/>
                </a:cubicBezTo>
                <a:cubicBezTo>
                  <a:pt x="3480861" y="1715763"/>
                  <a:pt x="3430095" y="1725360"/>
                  <a:pt x="3379261" y="1722536"/>
                </a:cubicBezTo>
                <a:cubicBezTo>
                  <a:pt x="3367069" y="1721859"/>
                  <a:pt x="3359703" y="1707677"/>
                  <a:pt x="3348781" y="1702216"/>
                </a:cubicBezTo>
                <a:cubicBezTo>
                  <a:pt x="3339202" y="1697427"/>
                  <a:pt x="3328461" y="1695443"/>
                  <a:pt x="3318301" y="1692056"/>
                </a:cubicBezTo>
                <a:cubicBezTo>
                  <a:pt x="3308141" y="1698829"/>
                  <a:pt x="3298743" y="1706915"/>
                  <a:pt x="3287821" y="1712376"/>
                </a:cubicBezTo>
                <a:cubicBezTo>
                  <a:pt x="3259448" y="1726562"/>
                  <a:pt x="3212430" y="1728952"/>
                  <a:pt x="3186221" y="1732696"/>
                </a:cubicBezTo>
                <a:cubicBezTo>
                  <a:pt x="3176061" y="1729309"/>
                  <a:pt x="3165320" y="1727325"/>
                  <a:pt x="3155741" y="1722536"/>
                </a:cubicBezTo>
                <a:cubicBezTo>
                  <a:pt x="3141664" y="1715497"/>
                  <a:pt x="3114643" y="1689219"/>
                  <a:pt x="3094781" y="1692056"/>
                </a:cubicBezTo>
                <a:cubicBezTo>
                  <a:pt x="3079788" y="1694198"/>
                  <a:pt x="3067688" y="1705603"/>
                  <a:pt x="3054141" y="1712376"/>
                </a:cubicBezTo>
                <a:cubicBezTo>
                  <a:pt x="2996568" y="1708989"/>
                  <a:pt x="2938456" y="1710771"/>
                  <a:pt x="2881421" y="1702216"/>
                </a:cubicBezTo>
                <a:cubicBezTo>
                  <a:pt x="2869345" y="1700405"/>
                  <a:pt x="2861863" y="1687357"/>
                  <a:pt x="2850941" y="1681896"/>
                </a:cubicBezTo>
                <a:cubicBezTo>
                  <a:pt x="2791809" y="1652330"/>
                  <a:pt x="2841876" y="1704318"/>
                  <a:pt x="2759501" y="1631096"/>
                </a:cubicBezTo>
                <a:cubicBezTo>
                  <a:pt x="2746845" y="1619846"/>
                  <a:pt x="2739181" y="1604003"/>
                  <a:pt x="2729021" y="1590456"/>
                </a:cubicBezTo>
                <a:cubicBezTo>
                  <a:pt x="2729021" y="1590456"/>
                  <a:pt x="2686224" y="1581488"/>
                  <a:pt x="2668061" y="1570136"/>
                </a:cubicBezTo>
                <a:cubicBezTo>
                  <a:pt x="2657617" y="1563608"/>
                  <a:pt x="2630532" y="1505238"/>
                  <a:pt x="2627421" y="1499016"/>
                </a:cubicBezTo>
                <a:cubicBezTo>
                  <a:pt x="2627421" y="1499016"/>
                  <a:pt x="2586034" y="1510637"/>
                  <a:pt x="2566461" y="1519336"/>
                </a:cubicBezTo>
                <a:cubicBezTo>
                  <a:pt x="2460344" y="1566499"/>
                  <a:pt x="2625089" y="1511321"/>
                  <a:pt x="2495341" y="1559976"/>
                </a:cubicBezTo>
                <a:cubicBezTo>
                  <a:pt x="2488351" y="1562597"/>
                  <a:pt x="2400607" y="1580574"/>
                  <a:pt x="2403901" y="1590456"/>
                </a:cubicBezTo>
                <a:cubicBezTo>
                  <a:pt x="2441650" y="1703702"/>
                  <a:pt x="2488934" y="1528396"/>
                  <a:pt x="2454701" y="1631096"/>
                </a:cubicBezTo>
                <a:lnTo>
                  <a:pt x="2393741" y="1671736"/>
                </a:lnTo>
                <a:cubicBezTo>
                  <a:pt x="2365845" y="1690333"/>
                  <a:pt x="2352608" y="1727863"/>
                  <a:pt x="2322621" y="1742856"/>
                </a:cubicBezTo>
                <a:cubicBezTo>
                  <a:pt x="2311699" y="1748317"/>
                  <a:pt x="2303922" y="1725749"/>
                  <a:pt x="2292141" y="1722536"/>
                </a:cubicBezTo>
                <a:cubicBezTo>
                  <a:pt x="2265799" y="1715352"/>
                  <a:pt x="2237954" y="1715763"/>
                  <a:pt x="2210861" y="1712376"/>
                </a:cubicBezTo>
                <a:cubicBezTo>
                  <a:pt x="2122094" y="1734568"/>
                  <a:pt x="2213566" y="1722350"/>
                  <a:pt x="2139741" y="1702216"/>
                </a:cubicBezTo>
                <a:cubicBezTo>
                  <a:pt x="2113399" y="1695032"/>
                  <a:pt x="2085554" y="1695443"/>
                  <a:pt x="2058461" y="1692056"/>
                </a:cubicBezTo>
                <a:cubicBezTo>
                  <a:pt x="2024594" y="1695443"/>
                  <a:pt x="1990555" y="1697403"/>
                  <a:pt x="1956861" y="1702216"/>
                </a:cubicBezTo>
                <a:cubicBezTo>
                  <a:pt x="1943038" y="1704191"/>
                  <a:pt x="1929913" y="1709638"/>
                  <a:pt x="1916221" y="1712376"/>
                </a:cubicBezTo>
                <a:cubicBezTo>
                  <a:pt x="1896021" y="1716416"/>
                  <a:pt x="1875529" y="1718851"/>
                  <a:pt x="1855261" y="1722536"/>
                </a:cubicBezTo>
                <a:lnTo>
                  <a:pt x="1804461" y="1732696"/>
                </a:lnTo>
                <a:cubicBezTo>
                  <a:pt x="1789050" y="1722422"/>
                  <a:pt x="1764533" y="1702216"/>
                  <a:pt x="1743501" y="1702216"/>
                </a:cubicBezTo>
                <a:cubicBezTo>
                  <a:pt x="1732791" y="1702216"/>
                  <a:pt x="1723476" y="1710053"/>
                  <a:pt x="1713021" y="1712376"/>
                </a:cubicBezTo>
                <a:cubicBezTo>
                  <a:pt x="1692911" y="1716845"/>
                  <a:pt x="1672381" y="1719149"/>
                  <a:pt x="1652061" y="1722536"/>
                </a:cubicBezTo>
                <a:cubicBezTo>
                  <a:pt x="1621172" y="1701944"/>
                  <a:pt x="1602620" y="1685714"/>
                  <a:pt x="1560621" y="1681896"/>
                </a:cubicBezTo>
                <a:cubicBezTo>
                  <a:pt x="1551162" y="1681036"/>
                  <a:pt x="1482074" y="1698993"/>
                  <a:pt x="1469181" y="1702216"/>
                </a:cubicBezTo>
                <a:cubicBezTo>
                  <a:pt x="1387901" y="1648029"/>
                  <a:pt x="1486114" y="1719149"/>
                  <a:pt x="1418381" y="1651416"/>
                </a:cubicBezTo>
                <a:cubicBezTo>
                  <a:pt x="1398686" y="1631721"/>
                  <a:pt x="1382211" y="1629199"/>
                  <a:pt x="1357421" y="1620936"/>
                </a:cubicBezTo>
                <a:cubicBezTo>
                  <a:pt x="1339452" y="1626926"/>
                  <a:pt x="1290853" y="1644525"/>
                  <a:pt x="1276141" y="1641256"/>
                </a:cubicBezTo>
                <a:cubicBezTo>
                  <a:pt x="1259611" y="1637583"/>
                  <a:pt x="1248724" y="1621354"/>
                  <a:pt x="1235501" y="1610776"/>
                </a:cubicBezTo>
                <a:cubicBezTo>
                  <a:pt x="1214846" y="1594252"/>
                  <a:pt x="1194861" y="1576909"/>
                  <a:pt x="1174541" y="1559976"/>
                </a:cubicBezTo>
                <a:cubicBezTo>
                  <a:pt x="1157608" y="1553203"/>
                  <a:pt x="1140818" y="1546060"/>
                  <a:pt x="1123741" y="1539656"/>
                </a:cubicBezTo>
                <a:cubicBezTo>
                  <a:pt x="1113713" y="1535896"/>
                  <a:pt x="1103289" y="1533256"/>
                  <a:pt x="1093261" y="1529496"/>
                </a:cubicBezTo>
                <a:cubicBezTo>
                  <a:pt x="1076184" y="1523092"/>
                  <a:pt x="1059394" y="1515949"/>
                  <a:pt x="1042461" y="1509176"/>
                </a:cubicBezTo>
                <a:cubicBezTo>
                  <a:pt x="1027288" y="1531935"/>
                  <a:pt x="1009304" y="1560133"/>
                  <a:pt x="991661" y="1580296"/>
                </a:cubicBezTo>
                <a:cubicBezTo>
                  <a:pt x="922677" y="1659135"/>
                  <a:pt x="974210" y="1586152"/>
                  <a:pt x="930701" y="1651416"/>
                </a:cubicBezTo>
                <a:cubicBezTo>
                  <a:pt x="843350" y="1709650"/>
                  <a:pt x="953869" y="1639832"/>
                  <a:pt x="869741" y="1681896"/>
                </a:cubicBezTo>
                <a:cubicBezTo>
                  <a:pt x="856473" y="1688530"/>
                  <a:pt x="827934" y="1715568"/>
                  <a:pt x="808781" y="1712376"/>
                </a:cubicBezTo>
                <a:cubicBezTo>
                  <a:pt x="791807" y="1709547"/>
                  <a:pt x="756975" y="1670730"/>
                  <a:pt x="747821" y="1661576"/>
                </a:cubicBezTo>
                <a:cubicBezTo>
                  <a:pt x="737661" y="1658189"/>
                  <a:pt x="728051" y="1651416"/>
                  <a:pt x="717341" y="1651416"/>
                </a:cubicBezTo>
                <a:cubicBezTo>
                  <a:pt x="704584" y="1651416"/>
                  <a:pt x="660594" y="1666945"/>
                  <a:pt x="646221" y="1671736"/>
                </a:cubicBezTo>
                <a:cubicBezTo>
                  <a:pt x="636061" y="1661576"/>
                  <a:pt x="624939" y="1652294"/>
                  <a:pt x="615741" y="1641256"/>
                </a:cubicBezTo>
                <a:cubicBezTo>
                  <a:pt x="607924" y="1631875"/>
                  <a:pt x="605581" y="1617549"/>
                  <a:pt x="595421" y="1610776"/>
                </a:cubicBezTo>
                <a:cubicBezTo>
                  <a:pt x="583803" y="1603030"/>
                  <a:pt x="568328" y="1604003"/>
                  <a:pt x="554781" y="1600616"/>
                </a:cubicBezTo>
                <a:cubicBezTo>
                  <a:pt x="515522" y="1613702"/>
                  <a:pt x="522542" y="1612762"/>
                  <a:pt x="473501" y="1620936"/>
                </a:cubicBezTo>
                <a:cubicBezTo>
                  <a:pt x="449879" y="1624873"/>
                  <a:pt x="426210" y="1633479"/>
                  <a:pt x="402381" y="1631096"/>
                </a:cubicBezTo>
                <a:cubicBezTo>
                  <a:pt x="390231" y="1629881"/>
                  <a:pt x="383124" y="1615586"/>
                  <a:pt x="371901" y="1610776"/>
                </a:cubicBezTo>
                <a:cubicBezTo>
                  <a:pt x="359066" y="1605275"/>
                  <a:pt x="344808" y="1604003"/>
                  <a:pt x="331261" y="1600616"/>
                </a:cubicBezTo>
                <a:cubicBezTo>
                  <a:pt x="321101" y="1604003"/>
                  <a:pt x="310809" y="1607016"/>
                  <a:pt x="300781" y="1610776"/>
                </a:cubicBezTo>
                <a:cubicBezTo>
                  <a:pt x="252304" y="1628955"/>
                  <a:pt x="241199" y="1637186"/>
                  <a:pt x="189021" y="1651416"/>
                </a:cubicBezTo>
                <a:cubicBezTo>
                  <a:pt x="172361" y="1655960"/>
                  <a:pt x="154825" y="1666320"/>
                  <a:pt x="138221" y="1661576"/>
                </a:cubicBezTo>
                <a:cubicBezTo>
                  <a:pt x="126480" y="1658221"/>
                  <a:pt x="125718" y="1640477"/>
                  <a:pt x="117901" y="1631096"/>
                </a:cubicBezTo>
                <a:cubicBezTo>
                  <a:pt x="108703" y="1620058"/>
                  <a:pt x="97581" y="1610776"/>
                  <a:pt x="87421" y="1600616"/>
                </a:cubicBezTo>
                <a:cubicBezTo>
                  <a:pt x="73874" y="1607389"/>
                  <a:pt x="59768" y="1613144"/>
                  <a:pt x="46781" y="1620936"/>
                </a:cubicBezTo>
                <a:cubicBezTo>
                  <a:pt x="36311" y="1627219"/>
                  <a:pt x="26531" y="1634648"/>
                  <a:pt x="16639" y="1641872"/>
                </a:cubicBezTo>
                <a:lnTo>
                  <a:pt x="0" y="1652511"/>
                </a:lnTo>
                <a:close/>
              </a:path>
            </a:pathLst>
          </a:custGeom>
          <a:ln>
            <a:noFill/>
          </a:ln>
          <a:effectLst>
            <a:glow rad="177475">
              <a:schemeClr val="accent1">
                <a:satMod val="175000"/>
                <a:alpha val="7463"/>
              </a:schemeClr>
            </a:glow>
          </a:effectLst>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26" name="Picture 25" descr="A close up of a faucet&#10;&#10;Description automatically generated">
            <a:extLst>
              <a:ext uri="{FF2B5EF4-FFF2-40B4-BE49-F238E27FC236}">
                <a16:creationId xmlns:a16="http://schemas.microsoft.com/office/drawing/2014/main" id="{EDD0C4F9-84EF-4092-A351-BA545C2C714B}"/>
              </a:ext>
            </a:extLst>
          </p:cNvPr>
          <p:cNvPicPr>
            <a:picLocks noChangeAspect="1"/>
          </p:cNvPicPr>
          <p:nvPr/>
        </p:nvPicPr>
        <p:blipFill>
          <a:blip r:embed="rId8"/>
          <a:stretch>
            <a:fillRect/>
          </a:stretch>
        </p:blipFill>
        <p:spPr>
          <a:xfrm>
            <a:off x="967738" y="4192205"/>
            <a:ext cx="3821299" cy="2301937"/>
          </a:xfrm>
          <a:prstGeom prst="rect">
            <a:avLst/>
          </a:prstGeom>
        </p:spPr>
      </p:pic>
      <p:pic>
        <p:nvPicPr>
          <p:cNvPr id="6" name="Picture 5">
            <a:extLst>
              <a:ext uri="{FF2B5EF4-FFF2-40B4-BE49-F238E27FC236}">
                <a16:creationId xmlns:a16="http://schemas.microsoft.com/office/drawing/2014/main" id="{385D34AC-F634-B863-35D9-5F643E4EE563}"/>
              </a:ext>
            </a:extLst>
          </p:cNvPr>
          <p:cNvPicPr>
            <a:picLocks noChangeAspect="1"/>
          </p:cNvPicPr>
          <p:nvPr/>
        </p:nvPicPr>
        <p:blipFill>
          <a:blip r:embed="rId9"/>
          <a:stretch>
            <a:fillRect/>
          </a:stretch>
        </p:blipFill>
        <p:spPr>
          <a:xfrm>
            <a:off x="3798371" y="1116129"/>
            <a:ext cx="4595258" cy="4625741"/>
          </a:xfrm>
          <a:prstGeom prst="rect">
            <a:avLst/>
          </a:prstGeom>
        </p:spPr>
      </p:pic>
    </p:spTree>
    <p:extLst>
      <p:ext uri="{BB962C8B-B14F-4D97-AF65-F5344CB8AC3E}">
        <p14:creationId xmlns:p14="http://schemas.microsoft.com/office/powerpoint/2010/main" val="40429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2893B868-ECDE-CF85-A499-DA0686B8ADCE}"/>
              </a:ext>
            </a:extLst>
          </p:cNvPr>
          <p:cNvCxnSpPr>
            <a:cxnSpLocks/>
          </p:cNvCxnSpPr>
          <p:nvPr/>
        </p:nvCxnSpPr>
        <p:spPr>
          <a:xfrm flipV="1">
            <a:off x="2462784" y="1720655"/>
            <a:ext cx="2134858" cy="201804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44605F-0C3E-435C-3130-6FB4E896970F}"/>
              </a:ext>
            </a:extLst>
          </p:cNvPr>
          <p:cNvCxnSpPr>
            <a:cxnSpLocks/>
          </p:cNvCxnSpPr>
          <p:nvPr/>
        </p:nvCxnSpPr>
        <p:spPr>
          <a:xfrm>
            <a:off x="2487168" y="5009080"/>
            <a:ext cx="2135705" cy="245483"/>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549B2AA-10CD-AD94-C7BC-27C58A2240E7}"/>
              </a:ext>
            </a:extLst>
          </p:cNvPr>
          <p:cNvSpPr txBox="1">
            <a:spLocks/>
          </p:cNvSpPr>
          <p:nvPr/>
        </p:nvSpPr>
        <p:spPr>
          <a:xfrm>
            <a:off x="838200" y="446148"/>
            <a:ext cx="10515600" cy="167257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chemeClr val="tx2"/>
                </a:solidFill>
                <a:latin typeface="Aptos SemiBold" panose="020B0004020202020204" pitchFamily="34" charset="0"/>
                <a:ea typeface="+mj-ea"/>
                <a:cs typeface="+mj-cs"/>
              </a:defRPr>
            </a:lvl1pPr>
          </a:lstStyle>
          <a:p>
            <a:r>
              <a:rPr lang="en-GB" sz="3200" dirty="0"/>
              <a:t>The new water </a:t>
            </a:r>
            <a:br>
              <a:rPr lang="en-GB" sz="3200" dirty="0"/>
            </a:br>
            <a:r>
              <a:rPr lang="en-GB" sz="3200" dirty="0"/>
              <a:t>reservoirs planned </a:t>
            </a:r>
            <a:br>
              <a:rPr lang="en-GB" sz="3200" dirty="0"/>
            </a:br>
            <a:r>
              <a:rPr lang="en-GB" sz="3200" dirty="0"/>
              <a:t>for England</a:t>
            </a:r>
          </a:p>
        </p:txBody>
      </p:sp>
      <p:pic>
        <p:nvPicPr>
          <p:cNvPr id="9" name="Picture 8" descr="A blue and black square with a black background&#10;&#10;AI-generated content may be incorrect.">
            <a:extLst>
              <a:ext uri="{FF2B5EF4-FFF2-40B4-BE49-F238E27FC236}">
                <a16:creationId xmlns:a16="http://schemas.microsoft.com/office/drawing/2014/main" id="{98D8B82A-390F-9602-E266-D39701F42F44}"/>
              </a:ext>
            </a:extLst>
          </p:cNvPr>
          <p:cNvPicPr>
            <a:picLocks noChangeAspect="1"/>
          </p:cNvPicPr>
          <p:nvPr/>
        </p:nvPicPr>
        <p:blipFill>
          <a:blip r:embed="rId2"/>
          <a:stretch>
            <a:fillRect/>
          </a:stretch>
        </p:blipFill>
        <p:spPr>
          <a:xfrm>
            <a:off x="1356518" y="361640"/>
            <a:ext cx="9478964" cy="5331917"/>
          </a:xfrm>
          <a:prstGeom prst="rect">
            <a:avLst/>
          </a:prstGeom>
        </p:spPr>
      </p:pic>
      <p:pic>
        <p:nvPicPr>
          <p:cNvPr id="11" name="Picture 10" descr="A map of the united kingdom&#10;&#10;AI-generated content may be incorrect.">
            <a:extLst>
              <a:ext uri="{FF2B5EF4-FFF2-40B4-BE49-F238E27FC236}">
                <a16:creationId xmlns:a16="http://schemas.microsoft.com/office/drawing/2014/main" id="{1D46AA52-A729-F5DB-7218-CD9879716ADE}"/>
              </a:ext>
            </a:extLst>
          </p:cNvPr>
          <p:cNvPicPr>
            <a:picLocks noChangeAspect="1"/>
          </p:cNvPicPr>
          <p:nvPr/>
        </p:nvPicPr>
        <p:blipFill>
          <a:blip r:embed="rId3"/>
          <a:stretch>
            <a:fillRect/>
          </a:stretch>
        </p:blipFill>
        <p:spPr>
          <a:xfrm>
            <a:off x="66440" y="1462928"/>
            <a:ext cx="7183737" cy="4040852"/>
          </a:xfrm>
          <a:prstGeom prst="rect">
            <a:avLst/>
          </a:prstGeom>
        </p:spPr>
      </p:pic>
      <p:sp>
        <p:nvSpPr>
          <p:cNvPr id="23" name="Teardrop 22">
            <a:extLst>
              <a:ext uri="{FF2B5EF4-FFF2-40B4-BE49-F238E27FC236}">
                <a16:creationId xmlns:a16="http://schemas.microsoft.com/office/drawing/2014/main" id="{8F96C1B6-F07B-05E8-722C-E15D6BCC4994}"/>
              </a:ext>
            </a:extLst>
          </p:cNvPr>
          <p:cNvSpPr/>
          <p:nvPr/>
        </p:nvSpPr>
        <p:spPr>
          <a:xfrm rot="18900000">
            <a:off x="9370828" y="4711980"/>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ardrop 25">
            <a:extLst>
              <a:ext uri="{FF2B5EF4-FFF2-40B4-BE49-F238E27FC236}">
                <a16:creationId xmlns:a16="http://schemas.microsoft.com/office/drawing/2014/main" id="{6E386F6E-5F9F-5D40-5361-F8DCB8EADD1A}"/>
              </a:ext>
            </a:extLst>
          </p:cNvPr>
          <p:cNvSpPr/>
          <p:nvPr/>
        </p:nvSpPr>
        <p:spPr>
          <a:xfrm rot="18900000">
            <a:off x="8273216" y="4877351"/>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ardrop 26">
            <a:extLst>
              <a:ext uri="{FF2B5EF4-FFF2-40B4-BE49-F238E27FC236}">
                <a16:creationId xmlns:a16="http://schemas.microsoft.com/office/drawing/2014/main" id="{06F285E2-A7B0-58C1-4901-8707F4FBC039}"/>
              </a:ext>
            </a:extLst>
          </p:cNvPr>
          <p:cNvSpPr/>
          <p:nvPr/>
        </p:nvSpPr>
        <p:spPr>
          <a:xfrm rot="18900000">
            <a:off x="7449444" y="4409531"/>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ardrop 27">
            <a:extLst>
              <a:ext uri="{FF2B5EF4-FFF2-40B4-BE49-F238E27FC236}">
                <a16:creationId xmlns:a16="http://schemas.microsoft.com/office/drawing/2014/main" id="{47384F24-B37B-2BAE-9BC6-665FA7392DD1}"/>
              </a:ext>
            </a:extLst>
          </p:cNvPr>
          <p:cNvSpPr/>
          <p:nvPr/>
        </p:nvSpPr>
        <p:spPr>
          <a:xfrm rot="18900000">
            <a:off x="7216365" y="4165120"/>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ardrop 28">
            <a:extLst>
              <a:ext uri="{FF2B5EF4-FFF2-40B4-BE49-F238E27FC236}">
                <a16:creationId xmlns:a16="http://schemas.microsoft.com/office/drawing/2014/main" id="{7495E74D-B237-3BFB-CA71-5259ED54E3F9}"/>
              </a:ext>
            </a:extLst>
          </p:cNvPr>
          <p:cNvSpPr/>
          <p:nvPr/>
        </p:nvSpPr>
        <p:spPr>
          <a:xfrm rot="18900000">
            <a:off x="8150697" y="3615633"/>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ardrop 29">
            <a:extLst>
              <a:ext uri="{FF2B5EF4-FFF2-40B4-BE49-F238E27FC236}">
                <a16:creationId xmlns:a16="http://schemas.microsoft.com/office/drawing/2014/main" id="{F9E92452-53C1-E98B-A8F6-4DED17C54B66}"/>
              </a:ext>
            </a:extLst>
          </p:cNvPr>
          <p:cNvSpPr/>
          <p:nvPr/>
        </p:nvSpPr>
        <p:spPr>
          <a:xfrm rot="18900000">
            <a:off x="9445730" y="3261339"/>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ardrop 30">
            <a:extLst>
              <a:ext uri="{FF2B5EF4-FFF2-40B4-BE49-F238E27FC236}">
                <a16:creationId xmlns:a16="http://schemas.microsoft.com/office/drawing/2014/main" id="{A26E93EB-40B0-8784-D821-9E32FC51AFD0}"/>
              </a:ext>
            </a:extLst>
          </p:cNvPr>
          <p:cNvSpPr/>
          <p:nvPr/>
        </p:nvSpPr>
        <p:spPr>
          <a:xfrm rot="18900000">
            <a:off x="8739228" y="2631027"/>
            <a:ext cx="246125" cy="246125"/>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extLst>
              <a:ext uri="{FF2B5EF4-FFF2-40B4-BE49-F238E27FC236}">
                <a16:creationId xmlns:a16="http://schemas.microsoft.com/office/drawing/2014/main" id="{D13291DE-F849-B1E7-06A6-E5111DB1C34A}"/>
              </a:ext>
            </a:extLst>
          </p:cNvPr>
          <p:cNvSpPr txBox="1"/>
          <p:nvPr/>
        </p:nvSpPr>
        <p:spPr>
          <a:xfrm>
            <a:off x="782670" y="5444340"/>
            <a:ext cx="3816036" cy="1569660"/>
          </a:xfrm>
          <a:prstGeom prst="rect">
            <a:avLst/>
          </a:prstGeom>
          <a:noFill/>
        </p:spPr>
        <p:txBody>
          <a:bodyPr wrap="square" rtlCol="0">
            <a:spAutoFit/>
          </a:bodyPr>
          <a:lstStyle/>
          <a:p>
            <a:r>
              <a:rPr lang="en-GB" sz="1600" b="1" dirty="0">
                <a:solidFill>
                  <a:schemeClr val="accent1"/>
                </a:solidFill>
                <a:latin typeface="Aptos" panose="020B0004020202020204" pitchFamily="34" charset="0"/>
              </a:rPr>
              <a:t>KEY</a:t>
            </a:r>
            <a:br>
              <a:rPr lang="en-GB" sz="1600" b="1" dirty="0">
                <a:solidFill>
                  <a:schemeClr val="accent1"/>
                </a:solidFill>
                <a:latin typeface="Aptos" panose="020B0004020202020204" pitchFamily="34" charset="0"/>
              </a:rPr>
            </a:br>
            <a:r>
              <a:rPr lang="en-GB" sz="1600" dirty="0">
                <a:solidFill>
                  <a:schemeClr val="accent2"/>
                </a:solidFill>
                <a:latin typeface="Aptos" panose="020B0004020202020204" pitchFamily="34" charset="0"/>
              </a:rPr>
              <a:t>£2.8bn </a:t>
            </a:r>
            <a:r>
              <a:rPr lang="en-GB" sz="1600" dirty="0">
                <a:latin typeface="Aptos" panose="020B0004020202020204" pitchFamily="34" charset="0"/>
              </a:rPr>
              <a:t>= cost</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2035</a:t>
            </a:r>
            <a:r>
              <a:rPr lang="en-GB" sz="1600" dirty="0">
                <a:latin typeface="Aptos" panose="020B0004020202020204" pitchFamily="34" charset="0"/>
              </a:rPr>
              <a:t> = Operational start date</a:t>
            </a:r>
          </a:p>
          <a:p>
            <a:r>
              <a:rPr lang="en-GB" sz="1600" dirty="0">
                <a:solidFill>
                  <a:schemeClr val="accent4"/>
                </a:solidFill>
                <a:latin typeface="Aptos" panose="020B0004020202020204" pitchFamily="34" charset="0"/>
              </a:rPr>
              <a:t>13 </a:t>
            </a:r>
            <a:r>
              <a:rPr lang="en-GB" sz="1600" dirty="0">
                <a:latin typeface="Aptos" panose="020B0004020202020204" pitchFamily="34" charset="0"/>
              </a:rPr>
              <a:t>= Million litres a day supplied</a:t>
            </a:r>
          </a:p>
          <a:p>
            <a:pPr algn="ctr"/>
            <a:endParaRPr lang="en-GB" sz="1600" b="1" dirty="0">
              <a:solidFill>
                <a:schemeClr val="accent1"/>
              </a:solidFill>
              <a:latin typeface="Aptos" panose="020B0004020202020204" pitchFamily="34" charset="0"/>
            </a:endParaRPr>
          </a:p>
          <a:p>
            <a:pPr algn="ctr"/>
            <a:endParaRPr lang="en-GB" sz="1600" b="1" dirty="0">
              <a:solidFill>
                <a:schemeClr val="accent4"/>
              </a:solidFill>
              <a:latin typeface="Aptos" panose="020B0004020202020204" pitchFamily="34" charset="0"/>
            </a:endParaRPr>
          </a:p>
        </p:txBody>
      </p:sp>
      <p:cxnSp>
        <p:nvCxnSpPr>
          <p:cNvPr id="59" name="Straight Arrow Connector 58">
            <a:extLst>
              <a:ext uri="{FF2B5EF4-FFF2-40B4-BE49-F238E27FC236}">
                <a16:creationId xmlns:a16="http://schemas.microsoft.com/office/drawing/2014/main" id="{EE1F5C84-BBE4-F1D3-6192-663BB94E4E64}"/>
              </a:ext>
            </a:extLst>
          </p:cNvPr>
          <p:cNvCxnSpPr>
            <a:stCxn id="13" idx="1"/>
            <a:endCxn id="23" idx="1"/>
          </p:cNvCxnSpPr>
          <p:nvPr/>
        </p:nvCxnSpPr>
        <p:spPr>
          <a:xfrm flipH="1">
            <a:off x="9616953" y="4733129"/>
            <a:ext cx="385129" cy="101914"/>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2378B99-E24A-C151-E53F-1159102FCB29}"/>
              </a:ext>
            </a:extLst>
          </p:cNvPr>
          <p:cNvCxnSpPr>
            <a:cxnSpLocks/>
            <a:endCxn id="30" idx="1"/>
          </p:cNvCxnSpPr>
          <p:nvPr/>
        </p:nvCxnSpPr>
        <p:spPr>
          <a:xfrm flipH="1">
            <a:off x="9691855" y="3271975"/>
            <a:ext cx="423348" cy="112427"/>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897D926-B00E-176C-6D1B-C7F94ACEAD35}"/>
              </a:ext>
            </a:extLst>
          </p:cNvPr>
          <p:cNvCxnSpPr>
            <a:cxnSpLocks/>
            <a:stCxn id="36" idx="0"/>
          </p:cNvCxnSpPr>
          <p:nvPr/>
        </p:nvCxnSpPr>
        <p:spPr>
          <a:xfrm flipV="1">
            <a:off x="8389841" y="5125079"/>
            <a:ext cx="6439" cy="260320"/>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4260E45-39DE-C366-736C-340541FB2D69}"/>
              </a:ext>
            </a:extLst>
          </p:cNvPr>
          <p:cNvCxnSpPr>
            <a:cxnSpLocks/>
            <a:endCxn id="27" idx="4"/>
          </p:cNvCxnSpPr>
          <p:nvPr/>
        </p:nvCxnSpPr>
        <p:spPr>
          <a:xfrm flipV="1">
            <a:off x="6824289" y="4619612"/>
            <a:ext cx="661200" cy="433044"/>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6DF9E7E-50D6-6539-6DAE-251F2CB6293B}"/>
              </a:ext>
            </a:extLst>
          </p:cNvPr>
          <p:cNvCxnSpPr>
            <a:cxnSpLocks/>
            <a:stCxn id="43" idx="3"/>
            <a:endCxn id="28" idx="6"/>
          </p:cNvCxnSpPr>
          <p:nvPr/>
        </p:nvCxnSpPr>
        <p:spPr>
          <a:xfrm>
            <a:off x="6573932" y="3678185"/>
            <a:ext cx="678478" cy="522979"/>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94EE624-AFE8-F58D-952E-9CD86DAEC5DC}"/>
              </a:ext>
            </a:extLst>
          </p:cNvPr>
          <p:cNvCxnSpPr>
            <a:cxnSpLocks/>
            <a:endCxn id="31" idx="7"/>
          </p:cNvCxnSpPr>
          <p:nvPr/>
        </p:nvCxnSpPr>
        <p:spPr>
          <a:xfrm>
            <a:off x="8846997" y="2293050"/>
            <a:ext cx="15294" cy="240878"/>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6549852-C822-F710-374D-1D35686AD996}"/>
              </a:ext>
            </a:extLst>
          </p:cNvPr>
          <p:cNvGrpSpPr/>
          <p:nvPr/>
        </p:nvGrpSpPr>
        <p:grpSpPr>
          <a:xfrm>
            <a:off x="10002082" y="4115020"/>
            <a:ext cx="1808704" cy="1236217"/>
            <a:chOff x="9569093" y="4420416"/>
            <a:chExt cx="1808704" cy="1236217"/>
          </a:xfrm>
        </p:grpSpPr>
        <p:sp>
          <p:nvSpPr>
            <p:cNvPr id="13" name="Rounded Rectangle 12">
              <a:extLst>
                <a:ext uri="{FF2B5EF4-FFF2-40B4-BE49-F238E27FC236}">
                  <a16:creationId xmlns:a16="http://schemas.microsoft.com/office/drawing/2014/main" id="{C3BF6B07-AE83-CBF5-5E10-2BD27FA0A5A9}"/>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493CA3C3-0D3F-8C53-D871-8038982FF3BB}"/>
                </a:ext>
              </a:extLst>
            </p:cNvPr>
            <p:cNvSpPr txBox="1"/>
            <p:nvPr/>
          </p:nvSpPr>
          <p:spPr>
            <a:xfrm>
              <a:off x="9678421" y="4517005"/>
              <a:ext cx="1590049" cy="1107996"/>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Broad oak</a:t>
              </a:r>
            </a:p>
            <a:p>
              <a:pPr algn="ctr"/>
              <a:r>
                <a:rPr lang="en-GB" sz="1600" dirty="0">
                  <a:solidFill>
                    <a:schemeClr val="accent2"/>
                  </a:solidFill>
                  <a:latin typeface="Aptos" panose="020B0004020202020204" pitchFamily="34" charset="0"/>
                </a:rPr>
                <a:t>£300m</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2033</a:t>
              </a:r>
            </a:p>
            <a:p>
              <a:pPr algn="ctr"/>
              <a:r>
                <a:rPr lang="en-GB" sz="1600" dirty="0">
                  <a:solidFill>
                    <a:schemeClr val="accent4"/>
                  </a:solidFill>
                  <a:latin typeface="Aptos" panose="020B0004020202020204" pitchFamily="34" charset="0"/>
                </a:rPr>
                <a:t>22</a:t>
              </a:r>
            </a:p>
          </p:txBody>
        </p:sp>
      </p:grpSp>
      <p:grpSp>
        <p:nvGrpSpPr>
          <p:cNvPr id="35" name="Group 34">
            <a:extLst>
              <a:ext uri="{FF2B5EF4-FFF2-40B4-BE49-F238E27FC236}">
                <a16:creationId xmlns:a16="http://schemas.microsoft.com/office/drawing/2014/main" id="{723AFBDF-4C07-7C49-CC82-95A9B26C7CC9}"/>
              </a:ext>
            </a:extLst>
          </p:cNvPr>
          <p:cNvGrpSpPr/>
          <p:nvPr/>
        </p:nvGrpSpPr>
        <p:grpSpPr>
          <a:xfrm>
            <a:off x="7485489" y="5385399"/>
            <a:ext cx="1808704" cy="1236217"/>
            <a:chOff x="9569093" y="4420416"/>
            <a:chExt cx="1808704" cy="1236217"/>
          </a:xfrm>
        </p:grpSpPr>
        <p:sp>
          <p:nvSpPr>
            <p:cNvPr id="36" name="Rounded Rectangle 35">
              <a:extLst>
                <a:ext uri="{FF2B5EF4-FFF2-40B4-BE49-F238E27FC236}">
                  <a16:creationId xmlns:a16="http://schemas.microsoft.com/office/drawing/2014/main" id="{94AEC634-F7F7-F87B-63C5-ADA9ED87F65D}"/>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1AC16696-D886-4E77-B85C-C05C0A5DBCE0}"/>
                </a:ext>
              </a:extLst>
            </p:cNvPr>
            <p:cNvSpPr txBox="1"/>
            <p:nvPr/>
          </p:nvSpPr>
          <p:spPr>
            <a:xfrm>
              <a:off x="9678421" y="4517005"/>
              <a:ext cx="1590049" cy="1107996"/>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Havant Thicket</a:t>
              </a:r>
            </a:p>
            <a:p>
              <a:pPr algn="ctr"/>
              <a:r>
                <a:rPr lang="en-GB" sz="1600" dirty="0">
                  <a:solidFill>
                    <a:schemeClr val="accent2"/>
                  </a:solidFill>
                  <a:latin typeface="Aptos" panose="020B0004020202020204" pitchFamily="34" charset="0"/>
                </a:rPr>
                <a:t>£325m</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2031</a:t>
              </a:r>
            </a:p>
            <a:p>
              <a:pPr algn="ctr"/>
              <a:r>
                <a:rPr lang="en-GB" sz="1600" dirty="0">
                  <a:solidFill>
                    <a:schemeClr val="accent4"/>
                  </a:solidFill>
                  <a:latin typeface="Aptos" panose="020B0004020202020204" pitchFamily="34" charset="0"/>
                </a:rPr>
                <a:t>21</a:t>
              </a:r>
            </a:p>
          </p:txBody>
        </p:sp>
      </p:grpSp>
      <p:grpSp>
        <p:nvGrpSpPr>
          <p:cNvPr id="38" name="Group 37">
            <a:extLst>
              <a:ext uri="{FF2B5EF4-FFF2-40B4-BE49-F238E27FC236}">
                <a16:creationId xmlns:a16="http://schemas.microsoft.com/office/drawing/2014/main" id="{5D3B48C7-2549-BEF8-1DA5-EE0488B0FE93}"/>
              </a:ext>
            </a:extLst>
          </p:cNvPr>
          <p:cNvGrpSpPr/>
          <p:nvPr/>
        </p:nvGrpSpPr>
        <p:grpSpPr>
          <a:xfrm>
            <a:off x="5134417" y="4868787"/>
            <a:ext cx="1808704" cy="1236217"/>
            <a:chOff x="9569093" y="4420416"/>
            <a:chExt cx="1808704" cy="1236217"/>
          </a:xfrm>
        </p:grpSpPr>
        <p:sp>
          <p:nvSpPr>
            <p:cNvPr id="39" name="Rounded Rectangle 38">
              <a:extLst>
                <a:ext uri="{FF2B5EF4-FFF2-40B4-BE49-F238E27FC236}">
                  <a16:creationId xmlns:a16="http://schemas.microsoft.com/office/drawing/2014/main" id="{F820B61A-48D4-541B-E176-F74368C8FECD}"/>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41D75598-734D-F13B-A0D8-33F7C9E38860}"/>
                </a:ext>
              </a:extLst>
            </p:cNvPr>
            <p:cNvSpPr txBox="1"/>
            <p:nvPr/>
          </p:nvSpPr>
          <p:spPr>
            <a:xfrm>
              <a:off x="9607230" y="4552042"/>
              <a:ext cx="1692603" cy="1077218"/>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Mendips quarry</a:t>
              </a:r>
            </a:p>
            <a:p>
              <a:pPr algn="ctr"/>
              <a:r>
                <a:rPr lang="en-GB" sz="1600" dirty="0">
                  <a:solidFill>
                    <a:schemeClr val="accent2"/>
                  </a:solidFill>
                  <a:latin typeface="Aptos" panose="020B0004020202020204" pitchFamily="34" charset="0"/>
                </a:rPr>
                <a:t>£840m</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2040s</a:t>
              </a:r>
            </a:p>
            <a:p>
              <a:pPr algn="ctr"/>
              <a:r>
                <a:rPr lang="en-GB" sz="1600" dirty="0">
                  <a:solidFill>
                    <a:schemeClr val="accent4"/>
                  </a:solidFill>
                  <a:latin typeface="Aptos" panose="020B0004020202020204" pitchFamily="34" charset="0"/>
                </a:rPr>
                <a:t>46</a:t>
              </a:r>
            </a:p>
          </p:txBody>
        </p:sp>
      </p:grpSp>
      <p:grpSp>
        <p:nvGrpSpPr>
          <p:cNvPr id="41" name="Group 40">
            <a:extLst>
              <a:ext uri="{FF2B5EF4-FFF2-40B4-BE49-F238E27FC236}">
                <a16:creationId xmlns:a16="http://schemas.microsoft.com/office/drawing/2014/main" id="{C55FD95A-99A2-6C54-255B-4262B7D1E3EB}"/>
              </a:ext>
            </a:extLst>
          </p:cNvPr>
          <p:cNvGrpSpPr/>
          <p:nvPr/>
        </p:nvGrpSpPr>
        <p:grpSpPr>
          <a:xfrm>
            <a:off x="4874555" y="3027598"/>
            <a:ext cx="1808704" cy="1236217"/>
            <a:chOff x="9569093" y="4420416"/>
            <a:chExt cx="1808704" cy="1236217"/>
          </a:xfrm>
        </p:grpSpPr>
        <p:sp>
          <p:nvSpPr>
            <p:cNvPr id="42" name="Rounded Rectangle 41">
              <a:extLst>
                <a:ext uri="{FF2B5EF4-FFF2-40B4-BE49-F238E27FC236}">
                  <a16:creationId xmlns:a16="http://schemas.microsoft.com/office/drawing/2014/main" id="{C5F06446-6F4C-4720-0565-FBDEF3CDF81D}"/>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extLst>
                <a:ext uri="{FF2B5EF4-FFF2-40B4-BE49-F238E27FC236}">
                  <a16:creationId xmlns:a16="http://schemas.microsoft.com/office/drawing/2014/main" id="{F42B4F2B-25DA-DE02-C019-88EC75BB9601}"/>
                </a:ext>
              </a:extLst>
            </p:cNvPr>
            <p:cNvSpPr txBox="1"/>
            <p:nvPr/>
          </p:nvSpPr>
          <p:spPr>
            <a:xfrm>
              <a:off x="9678421" y="4517005"/>
              <a:ext cx="1590049" cy="1107996"/>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Cheddar 2</a:t>
              </a:r>
            </a:p>
            <a:p>
              <a:pPr algn="ctr"/>
              <a:r>
                <a:rPr lang="en-GB" sz="1600" dirty="0">
                  <a:solidFill>
                    <a:schemeClr val="accent2"/>
                  </a:solidFill>
                  <a:latin typeface="Aptos" panose="020B0004020202020204" pitchFamily="34" charset="0"/>
                </a:rPr>
                <a:t>£2.8bn</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2035</a:t>
              </a:r>
            </a:p>
            <a:p>
              <a:pPr algn="ctr"/>
              <a:r>
                <a:rPr lang="en-GB" sz="1600" dirty="0">
                  <a:solidFill>
                    <a:schemeClr val="accent4"/>
                  </a:solidFill>
                  <a:latin typeface="Aptos" panose="020B0004020202020204" pitchFamily="34" charset="0"/>
                </a:rPr>
                <a:t>13</a:t>
              </a:r>
            </a:p>
          </p:txBody>
        </p:sp>
      </p:grpSp>
      <p:grpSp>
        <p:nvGrpSpPr>
          <p:cNvPr id="44" name="Group 43">
            <a:extLst>
              <a:ext uri="{FF2B5EF4-FFF2-40B4-BE49-F238E27FC236}">
                <a16:creationId xmlns:a16="http://schemas.microsoft.com/office/drawing/2014/main" id="{BCFEAA76-39DF-557D-00BF-8498C17D8BA4}"/>
              </a:ext>
            </a:extLst>
          </p:cNvPr>
          <p:cNvGrpSpPr/>
          <p:nvPr/>
        </p:nvGrpSpPr>
        <p:grpSpPr>
          <a:xfrm>
            <a:off x="10111410" y="2598564"/>
            <a:ext cx="1808704" cy="1236217"/>
            <a:chOff x="9569093" y="4420416"/>
            <a:chExt cx="1808704" cy="1236217"/>
          </a:xfrm>
        </p:grpSpPr>
        <p:sp>
          <p:nvSpPr>
            <p:cNvPr id="45" name="Rounded Rectangle 44">
              <a:extLst>
                <a:ext uri="{FF2B5EF4-FFF2-40B4-BE49-F238E27FC236}">
                  <a16:creationId xmlns:a16="http://schemas.microsoft.com/office/drawing/2014/main" id="{326D8BB8-03C5-8228-8B67-E27049DFB7C6}"/>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D40661AF-FE0A-960A-0B4D-2974DD22BFB3}"/>
                </a:ext>
              </a:extLst>
            </p:cNvPr>
            <p:cNvSpPr txBox="1"/>
            <p:nvPr/>
          </p:nvSpPr>
          <p:spPr>
            <a:xfrm>
              <a:off x="9678421" y="4517005"/>
              <a:ext cx="1590049" cy="1107996"/>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Fens</a:t>
              </a:r>
            </a:p>
            <a:p>
              <a:pPr algn="ctr"/>
              <a:r>
                <a:rPr lang="en-GB" sz="1600" dirty="0">
                  <a:solidFill>
                    <a:schemeClr val="accent2"/>
                  </a:solidFill>
                  <a:latin typeface="Aptos" panose="020B0004020202020204" pitchFamily="34" charset="0"/>
                </a:rPr>
                <a:t>£4.1bn</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2039</a:t>
              </a:r>
            </a:p>
            <a:p>
              <a:pPr algn="ctr"/>
              <a:r>
                <a:rPr lang="en-GB" sz="1600" dirty="0">
                  <a:solidFill>
                    <a:schemeClr val="accent4"/>
                  </a:solidFill>
                  <a:latin typeface="Aptos" panose="020B0004020202020204" pitchFamily="34" charset="0"/>
                </a:rPr>
                <a:t>87</a:t>
              </a:r>
            </a:p>
          </p:txBody>
        </p:sp>
      </p:grpSp>
      <p:grpSp>
        <p:nvGrpSpPr>
          <p:cNvPr id="47" name="Group 46">
            <a:extLst>
              <a:ext uri="{FF2B5EF4-FFF2-40B4-BE49-F238E27FC236}">
                <a16:creationId xmlns:a16="http://schemas.microsoft.com/office/drawing/2014/main" id="{2376FD2D-8186-F697-38FF-0AAACE709774}"/>
              </a:ext>
            </a:extLst>
          </p:cNvPr>
          <p:cNvGrpSpPr/>
          <p:nvPr/>
        </p:nvGrpSpPr>
        <p:grpSpPr>
          <a:xfrm>
            <a:off x="7955047" y="946259"/>
            <a:ext cx="1808704" cy="1360018"/>
            <a:chOff x="9560913" y="4370872"/>
            <a:chExt cx="1808704" cy="1360018"/>
          </a:xfrm>
        </p:grpSpPr>
        <p:sp>
          <p:nvSpPr>
            <p:cNvPr id="48" name="Rounded Rectangle 47">
              <a:extLst>
                <a:ext uri="{FF2B5EF4-FFF2-40B4-BE49-F238E27FC236}">
                  <a16:creationId xmlns:a16="http://schemas.microsoft.com/office/drawing/2014/main" id="{2403E8AB-79BC-64E7-B057-3D98A822A8C1}"/>
                </a:ext>
              </a:extLst>
            </p:cNvPr>
            <p:cNvSpPr/>
            <p:nvPr/>
          </p:nvSpPr>
          <p:spPr>
            <a:xfrm>
              <a:off x="9560913" y="4370872"/>
              <a:ext cx="1808704" cy="1360018"/>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7D101DA9-9424-878D-E79B-50D25ADE517E}"/>
                </a:ext>
              </a:extLst>
            </p:cNvPr>
            <p:cNvSpPr txBox="1"/>
            <p:nvPr/>
          </p:nvSpPr>
          <p:spPr>
            <a:xfrm>
              <a:off x="9678421" y="4389162"/>
              <a:ext cx="1590049" cy="1323439"/>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South Lincolnshire</a:t>
              </a:r>
            </a:p>
            <a:p>
              <a:pPr algn="ctr"/>
              <a:r>
                <a:rPr lang="en-GB" sz="1600" dirty="0">
                  <a:solidFill>
                    <a:schemeClr val="accent2"/>
                  </a:solidFill>
                  <a:latin typeface="Aptos" panose="020B0004020202020204" pitchFamily="34" charset="0"/>
                </a:rPr>
                <a:t>£1.8bn</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2040</a:t>
              </a:r>
            </a:p>
            <a:p>
              <a:pPr algn="ctr"/>
              <a:r>
                <a:rPr lang="en-GB" sz="1600" dirty="0">
                  <a:solidFill>
                    <a:schemeClr val="accent4"/>
                  </a:solidFill>
                  <a:latin typeface="Aptos" panose="020B0004020202020204" pitchFamily="34" charset="0"/>
                </a:rPr>
                <a:t>166.5</a:t>
              </a:r>
            </a:p>
          </p:txBody>
        </p:sp>
      </p:grpSp>
      <p:grpSp>
        <p:nvGrpSpPr>
          <p:cNvPr id="75" name="Group 74">
            <a:extLst>
              <a:ext uri="{FF2B5EF4-FFF2-40B4-BE49-F238E27FC236}">
                <a16:creationId xmlns:a16="http://schemas.microsoft.com/office/drawing/2014/main" id="{9F95DEB2-21F7-DFB0-19CE-71BF5B812737}"/>
              </a:ext>
            </a:extLst>
          </p:cNvPr>
          <p:cNvGrpSpPr/>
          <p:nvPr/>
        </p:nvGrpSpPr>
        <p:grpSpPr>
          <a:xfrm>
            <a:off x="5715803" y="1540174"/>
            <a:ext cx="1808704" cy="1236217"/>
            <a:chOff x="9569093" y="4420416"/>
            <a:chExt cx="1808704" cy="1236217"/>
          </a:xfrm>
        </p:grpSpPr>
        <p:sp>
          <p:nvSpPr>
            <p:cNvPr id="76" name="Rounded Rectangle 75">
              <a:extLst>
                <a:ext uri="{FF2B5EF4-FFF2-40B4-BE49-F238E27FC236}">
                  <a16:creationId xmlns:a16="http://schemas.microsoft.com/office/drawing/2014/main" id="{3A6247C3-9947-29D2-BAF0-A1A65A418232}"/>
                </a:ext>
              </a:extLst>
            </p:cNvPr>
            <p:cNvSpPr/>
            <p:nvPr/>
          </p:nvSpPr>
          <p:spPr>
            <a:xfrm>
              <a:off x="9569093" y="4420416"/>
              <a:ext cx="1808704" cy="1236217"/>
            </a:xfrm>
            <a:prstGeom prst="roundRect">
              <a:avLst>
                <a:gd name="adj" fmla="val 8921"/>
              </a:avLst>
            </a:prstGeom>
            <a:solidFill>
              <a:schemeClr val="bg1"/>
            </a:solidFill>
            <a:ln>
              <a:noFill/>
            </a:ln>
            <a:effectLst>
              <a:glow rad="76200">
                <a:schemeClr val="accent4">
                  <a:alpha val="25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id="{70649074-3CD2-9116-ABE6-96DD628F3DDB}"/>
                </a:ext>
              </a:extLst>
            </p:cNvPr>
            <p:cNvSpPr txBox="1"/>
            <p:nvPr/>
          </p:nvSpPr>
          <p:spPr>
            <a:xfrm>
              <a:off x="9678421" y="4517005"/>
              <a:ext cx="1590049" cy="1107996"/>
            </a:xfrm>
            <a:prstGeom prst="rect">
              <a:avLst/>
            </a:prstGeom>
            <a:noFill/>
          </p:spPr>
          <p:txBody>
            <a:bodyPr wrap="square" rtlCol="0">
              <a:spAutoFit/>
            </a:bodyPr>
            <a:lstStyle/>
            <a:p>
              <a:pPr algn="ctr"/>
              <a:r>
                <a:rPr lang="en-GB" sz="1600" b="1" dirty="0">
                  <a:solidFill>
                    <a:schemeClr val="accent1"/>
                  </a:solidFill>
                  <a:latin typeface="Aptos" panose="020B0004020202020204" pitchFamily="34" charset="0"/>
                </a:rPr>
                <a:t>Abingdon</a:t>
              </a:r>
            </a:p>
            <a:p>
              <a:pPr algn="ctr"/>
              <a:r>
                <a:rPr lang="en-GB" sz="1600" dirty="0">
                  <a:solidFill>
                    <a:schemeClr val="accent2"/>
                  </a:solidFill>
                  <a:latin typeface="Aptos" panose="020B0004020202020204" pitchFamily="34" charset="0"/>
                </a:rPr>
                <a:t>£2.2bn</a:t>
              </a:r>
              <a:br>
                <a:rPr lang="en-GB" sz="1600" dirty="0">
                  <a:solidFill>
                    <a:schemeClr val="accent2"/>
                  </a:solidFill>
                  <a:latin typeface="Aptos" panose="020B0004020202020204" pitchFamily="34" charset="0"/>
                </a:rPr>
              </a:br>
              <a:r>
                <a:rPr lang="en-GB" sz="1600" dirty="0">
                  <a:solidFill>
                    <a:schemeClr val="tx2"/>
                  </a:solidFill>
                  <a:latin typeface="Aptos" panose="020B0004020202020204" pitchFamily="34" charset="0"/>
                </a:rPr>
                <a:t>2039</a:t>
              </a:r>
            </a:p>
            <a:p>
              <a:pPr algn="ctr"/>
              <a:r>
                <a:rPr lang="en-GB" sz="1600" dirty="0">
                  <a:solidFill>
                    <a:schemeClr val="accent4"/>
                  </a:solidFill>
                  <a:latin typeface="Aptos" panose="020B0004020202020204" pitchFamily="34" charset="0"/>
                </a:rPr>
                <a:t>293</a:t>
              </a:r>
            </a:p>
          </p:txBody>
        </p:sp>
      </p:grpSp>
      <p:cxnSp>
        <p:nvCxnSpPr>
          <p:cNvPr id="78" name="Straight Arrow Connector 77">
            <a:extLst>
              <a:ext uri="{FF2B5EF4-FFF2-40B4-BE49-F238E27FC236}">
                <a16:creationId xmlns:a16="http://schemas.microsoft.com/office/drawing/2014/main" id="{4E8059B8-06B0-153A-3F31-F98C6D290463}"/>
              </a:ext>
            </a:extLst>
          </p:cNvPr>
          <p:cNvCxnSpPr>
            <a:cxnSpLocks/>
            <a:endCxn id="29" idx="6"/>
          </p:cNvCxnSpPr>
          <p:nvPr/>
        </p:nvCxnSpPr>
        <p:spPr>
          <a:xfrm>
            <a:off x="7451355" y="2694731"/>
            <a:ext cx="735387" cy="956946"/>
          </a:xfrm>
          <a:prstGeom prst="straightConnector1">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88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7EF4E969-7866-787D-3382-86208B455D23}"/>
              </a:ext>
            </a:extLst>
          </p:cNvPr>
          <p:cNvCxnSpPr>
            <a:cxnSpLocks/>
            <a:stCxn id="34" idx="7"/>
          </p:cNvCxnSpPr>
          <p:nvPr/>
        </p:nvCxnSpPr>
        <p:spPr>
          <a:xfrm>
            <a:off x="5718115" y="1280478"/>
            <a:ext cx="15173" cy="359488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CC94F59-237E-B49D-69DE-F590BEB5DB70}"/>
              </a:ext>
            </a:extLst>
          </p:cNvPr>
          <p:cNvCxnSpPr>
            <a:cxnSpLocks/>
            <a:stCxn id="6" idx="3"/>
            <a:endCxn id="22" idx="3"/>
          </p:cNvCxnSpPr>
          <p:nvPr/>
        </p:nvCxnSpPr>
        <p:spPr>
          <a:xfrm>
            <a:off x="1307480" y="2227924"/>
            <a:ext cx="0" cy="4183927"/>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77D87C-B594-4D5E-BD11-A48BC181DFBC}"/>
              </a:ext>
            </a:extLst>
          </p:cNvPr>
          <p:cNvSpPr>
            <a:spLocks noGrp="1"/>
          </p:cNvSpPr>
          <p:nvPr>
            <p:ph type="title"/>
          </p:nvPr>
        </p:nvSpPr>
        <p:spPr>
          <a:xfrm>
            <a:off x="838200" y="446148"/>
            <a:ext cx="10515600" cy="1325563"/>
          </a:xfrm>
        </p:spPr>
        <p:txBody>
          <a:bodyPr anchor="t">
            <a:normAutofit/>
          </a:bodyPr>
          <a:lstStyle/>
          <a:p>
            <a:r>
              <a:rPr lang="en-GB" sz="3200" dirty="0"/>
              <a:t>How can you reduce usage?</a:t>
            </a:r>
          </a:p>
        </p:txBody>
      </p:sp>
      <p:grpSp>
        <p:nvGrpSpPr>
          <p:cNvPr id="46" name="Group 45">
            <a:extLst>
              <a:ext uri="{FF2B5EF4-FFF2-40B4-BE49-F238E27FC236}">
                <a16:creationId xmlns:a16="http://schemas.microsoft.com/office/drawing/2014/main" id="{F00CD58A-81BB-E279-114E-2764AD0E1123}"/>
              </a:ext>
            </a:extLst>
          </p:cNvPr>
          <p:cNvGrpSpPr/>
          <p:nvPr/>
        </p:nvGrpSpPr>
        <p:grpSpPr>
          <a:xfrm>
            <a:off x="967774" y="1482030"/>
            <a:ext cx="4008917" cy="745895"/>
            <a:chOff x="967774" y="1482030"/>
            <a:chExt cx="4008917" cy="745895"/>
          </a:xfrm>
        </p:grpSpPr>
        <p:sp>
          <p:nvSpPr>
            <p:cNvPr id="6" name="Teardrop 5">
              <a:extLst>
                <a:ext uri="{FF2B5EF4-FFF2-40B4-BE49-F238E27FC236}">
                  <a16:creationId xmlns:a16="http://schemas.microsoft.com/office/drawing/2014/main" id="{2ED768DF-7E9A-615A-A03F-A54F7FDF1175}"/>
                </a:ext>
              </a:extLst>
            </p:cNvPr>
            <p:cNvSpPr/>
            <p:nvPr/>
          </p:nvSpPr>
          <p:spPr>
            <a:xfrm rot="18900000">
              <a:off x="967774" y="1548513"/>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3575911-F07B-F9E6-8883-C7C7296875FF}"/>
                </a:ext>
              </a:extLst>
            </p:cNvPr>
            <p:cNvSpPr txBox="1"/>
            <p:nvPr/>
          </p:nvSpPr>
          <p:spPr>
            <a:xfrm>
              <a:off x="1091544" y="1561126"/>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1</a:t>
              </a:r>
            </a:p>
          </p:txBody>
        </p:sp>
        <p:sp>
          <p:nvSpPr>
            <p:cNvPr id="15" name="TextBox 14">
              <a:extLst>
                <a:ext uri="{FF2B5EF4-FFF2-40B4-BE49-F238E27FC236}">
                  <a16:creationId xmlns:a16="http://schemas.microsoft.com/office/drawing/2014/main" id="{E63E8EFF-E1FA-2594-C1F8-9BB1ABEE3E80}"/>
                </a:ext>
              </a:extLst>
            </p:cNvPr>
            <p:cNvSpPr txBox="1"/>
            <p:nvPr/>
          </p:nvSpPr>
          <p:spPr>
            <a:xfrm>
              <a:off x="2041241" y="1482030"/>
              <a:ext cx="2935450" cy="646331"/>
            </a:xfrm>
            <a:prstGeom prst="rect">
              <a:avLst/>
            </a:prstGeom>
            <a:noFill/>
          </p:spPr>
          <p:txBody>
            <a:bodyPr wrap="square" rtlCol="0">
              <a:spAutoFit/>
            </a:bodyPr>
            <a:lstStyle/>
            <a:p>
              <a:r>
                <a:rPr lang="en-GB" dirty="0">
                  <a:solidFill>
                    <a:schemeClr val="accent2"/>
                  </a:solidFill>
                  <a:latin typeface="Aptos" panose="020B0004020202020204" pitchFamily="34" charset="0"/>
                </a:rPr>
                <a:t>Want cold water? </a:t>
              </a:r>
              <a:br>
                <a:rPr lang="en-GB" dirty="0">
                  <a:solidFill>
                    <a:schemeClr val="accent2"/>
                  </a:solidFill>
                  <a:latin typeface="Aptos" panose="020B0004020202020204" pitchFamily="34" charset="0"/>
                </a:rPr>
              </a:br>
              <a:r>
                <a:rPr lang="en-GB" dirty="0">
                  <a:solidFill>
                    <a:schemeClr val="accent2"/>
                  </a:solidFill>
                  <a:latin typeface="Aptos" panose="020B0004020202020204" pitchFamily="34" charset="0"/>
                </a:rPr>
                <a:t>No need to run the tap</a:t>
              </a:r>
            </a:p>
          </p:txBody>
        </p:sp>
      </p:grpSp>
      <p:grpSp>
        <p:nvGrpSpPr>
          <p:cNvPr id="45" name="Group 44">
            <a:extLst>
              <a:ext uri="{FF2B5EF4-FFF2-40B4-BE49-F238E27FC236}">
                <a16:creationId xmlns:a16="http://schemas.microsoft.com/office/drawing/2014/main" id="{8B951D9E-139C-E70F-5932-B96A160F1CE0}"/>
              </a:ext>
            </a:extLst>
          </p:cNvPr>
          <p:cNvGrpSpPr/>
          <p:nvPr/>
        </p:nvGrpSpPr>
        <p:grpSpPr>
          <a:xfrm>
            <a:off x="967774" y="2758390"/>
            <a:ext cx="4478285" cy="923330"/>
            <a:chOff x="967774" y="2586466"/>
            <a:chExt cx="4478285" cy="923330"/>
          </a:xfrm>
        </p:grpSpPr>
        <p:sp>
          <p:nvSpPr>
            <p:cNvPr id="16" name="Teardrop 15">
              <a:extLst>
                <a:ext uri="{FF2B5EF4-FFF2-40B4-BE49-F238E27FC236}">
                  <a16:creationId xmlns:a16="http://schemas.microsoft.com/office/drawing/2014/main" id="{08A321C1-B42B-091C-4E0F-CF97EC10BFE0}"/>
                </a:ext>
              </a:extLst>
            </p:cNvPr>
            <p:cNvSpPr/>
            <p:nvPr/>
          </p:nvSpPr>
          <p:spPr>
            <a:xfrm rot="18900000">
              <a:off x="967774" y="2792097"/>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500A7E59-A055-4B94-390A-9AF44907C1C4}"/>
                </a:ext>
              </a:extLst>
            </p:cNvPr>
            <p:cNvSpPr txBox="1"/>
            <p:nvPr/>
          </p:nvSpPr>
          <p:spPr>
            <a:xfrm>
              <a:off x="1091544" y="2804710"/>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2</a:t>
              </a:r>
            </a:p>
          </p:txBody>
        </p:sp>
        <p:sp>
          <p:nvSpPr>
            <p:cNvPr id="18" name="TextBox 17">
              <a:extLst>
                <a:ext uri="{FF2B5EF4-FFF2-40B4-BE49-F238E27FC236}">
                  <a16:creationId xmlns:a16="http://schemas.microsoft.com/office/drawing/2014/main" id="{D39A9733-DB93-4E43-3D76-5C6C87C21DE3}"/>
                </a:ext>
              </a:extLst>
            </p:cNvPr>
            <p:cNvSpPr txBox="1"/>
            <p:nvPr/>
          </p:nvSpPr>
          <p:spPr>
            <a:xfrm>
              <a:off x="2041241" y="2586466"/>
              <a:ext cx="3404818" cy="923330"/>
            </a:xfrm>
            <a:prstGeom prst="rect">
              <a:avLst/>
            </a:prstGeom>
            <a:noFill/>
          </p:spPr>
          <p:txBody>
            <a:bodyPr wrap="square" rtlCol="0">
              <a:spAutoFit/>
            </a:bodyPr>
            <a:lstStyle/>
            <a:p>
              <a:r>
                <a:rPr lang="en-GB" dirty="0">
                  <a:solidFill>
                    <a:schemeClr val="accent2"/>
                  </a:solidFill>
                  <a:latin typeface="Aptos" panose="020B0004020202020204" pitchFamily="34" charset="0"/>
                </a:rPr>
                <a:t>Fill up the office dishwasher rather than washing up your dishes and mugs by hand</a:t>
              </a:r>
            </a:p>
          </p:txBody>
        </p:sp>
      </p:grpSp>
      <p:grpSp>
        <p:nvGrpSpPr>
          <p:cNvPr id="44" name="Group 43">
            <a:extLst>
              <a:ext uri="{FF2B5EF4-FFF2-40B4-BE49-F238E27FC236}">
                <a16:creationId xmlns:a16="http://schemas.microsoft.com/office/drawing/2014/main" id="{D6A27F58-6180-F613-B47F-B813219D37D3}"/>
              </a:ext>
            </a:extLst>
          </p:cNvPr>
          <p:cNvGrpSpPr/>
          <p:nvPr/>
        </p:nvGrpSpPr>
        <p:grpSpPr>
          <a:xfrm>
            <a:off x="967774" y="4229027"/>
            <a:ext cx="4008917" cy="745895"/>
            <a:chOff x="967774" y="3969198"/>
            <a:chExt cx="4008917" cy="745895"/>
          </a:xfrm>
        </p:grpSpPr>
        <p:sp>
          <p:nvSpPr>
            <p:cNvPr id="19" name="Teardrop 18">
              <a:extLst>
                <a:ext uri="{FF2B5EF4-FFF2-40B4-BE49-F238E27FC236}">
                  <a16:creationId xmlns:a16="http://schemas.microsoft.com/office/drawing/2014/main" id="{FB34CEED-5D6B-0C72-F5A6-13C07664287A}"/>
                </a:ext>
              </a:extLst>
            </p:cNvPr>
            <p:cNvSpPr/>
            <p:nvPr/>
          </p:nvSpPr>
          <p:spPr>
            <a:xfrm rot="18900000">
              <a:off x="967774" y="4035681"/>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839C998-34C8-EFE8-0DEF-9405D19A4560}"/>
                </a:ext>
              </a:extLst>
            </p:cNvPr>
            <p:cNvSpPr txBox="1"/>
            <p:nvPr/>
          </p:nvSpPr>
          <p:spPr>
            <a:xfrm>
              <a:off x="1091544" y="4048294"/>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3</a:t>
              </a:r>
            </a:p>
          </p:txBody>
        </p:sp>
        <p:sp>
          <p:nvSpPr>
            <p:cNvPr id="21" name="TextBox 20">
              <a:extLst>
                <a:ext uri="{FF2B5EF4-FFF2-40B4-BE49-F238E27FC236}">
                  <a16:creationId xmlns:a16="http://schemas.microsoft.com/office/drawing/2014/main" id="{4CBBA63D-41DF-14D9-82B6-D2E5792C83C3}"/>
                </a:ext>
              </a:extLst>
            </p:cNvPr>
            <p:cNvSpPr txBox="1"/>
            <p:nvPr/>
          </p:nvSpPr>
          <p:spPr>
            <a:xfrm>
              <a:off x="2041241" y="3969198"/>
              <a:ext cx="2935450" cy="646331"/>
            </a:xfrm>
            <a:prstGeom prst="rect">
              <a:avLst/>
            </a:prstGeom>
            <a:noFill/>
          </p:spPr>
          <p:txBody>
            <a:bodyPr wrap="square" rtlCol="0">
              <a:spAutoFit/>
            </a:bodyPr>
            <a:lstStyle/>
            <a:p>
              <a:r>
                <a:rPr lang="en-GB" dirty="0">
                  <a:solidFill>
                    <a:schemeClr val="accent2"/>
                  </a:solidFill>
                  <a:latin typeface="Aptos" panose="020B0004020202020204" pitchFamily="34" charset="0"/>
                </a:rPr>
                <a:t>Why not install a shower timer to avoid wasting water</a:t>
              </a:r>
            </a:p>
          </p:txBody>
        </p:sp>
      </p:grpSp>
      <p:grpSp>
        <p:nvGrpSpPr>
          <p:cNvPr id="43" name="Group 42">
            <a:extLst>
              <a:ext uri="{FF2B5EF4-FFF2-40B4-BE49-F238E27FC236}">
                <a16:creationId xmlns:a16="http://schemas.microsoft.com/office/drawing/2014/main" id="{631C6500-B430-26F6-07FE-16F250C6E09E}"/>
              </a:ext>
            </a:extLst>
          </p:cNvPr>
          <p:cNvGrpSpPr/>
          <p:nvPr/>
        </p:nvGrpSpPr>
        <p:grpSpPr>
          <a:xfrm>
            <a:off x="967774" y="5732440"/>
            <a:ext cx="4008917" cy="679412"/>
            <a:chOff x="967774" y="5352417"/>
            <a:chExt cx="4008917" cy="679412"/>
          </a:xfrm>
        </p:grpSpPr>
        <p:sp>
          <p:nvSpPr>
            <p:cNvPr id="22" name="Teardrop 21">
              <a:extLst>
                <a:ext uri="{FF2B5EF4-FFF2-40B4-BE49-F238E27FC236}">
                  <a16:creationId xmlns:a16="http://schemas.microsoft.com/office/drawing/2014/main" id="{0E3F3A17-8AAC-20D2-B1A9-B01062D5E205}"/>
                </a:ext>
              </a:extLst>
            </p:cNvPr>
            <p:cNvSpPr/>
            <p:nvPr/>
          </p:nvSpPr>
          <p:spPr>
            <a:xfrm rot="18900000">
              <a:off x="967774" y="5352417"/>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C3902814-28B8-BA58-1F76-C009390E9319}"/>
                </a:ext>
              </a:extLst>
            </p:cNvPr>
            <p:cNvSpPr txBox="1"/>
            <p:nvPr/>
          </p:nvSpPr>
          <p:spPr>
            <a:xfrm>
              <a:off x="1091544" y="5365030"/>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4</a:t>
              </a:r>
            </a:p>
          </p:txBody>
        </p:sp>
        <p:sp>
          <p:nvSpPr>
            <p:cNvPr id="24" name="TextBox 23">
              <a:extLst>
                <a:ext uri="{FF2B5EF4-FFF2-40B4-BE49-F238E27FC236}">
                  <a16:creationId xmlns:a16="http://schemas.microsoft.com/office/drawing/2014/main" id="{AC98F03C-12BE-F3FD-A4B1-C361B42C188C}"/>
                </a:ext>
              </a:extLst>
            </p:cNvPr>
            <p:cNvSpPr txBox="1"/>
            <p:nvPr/>
          </p:nvSpPr>
          <p:spPr>
            <a:xfrm>
              <a:off x="2041241" y="5375970"/>
              <a:ext cx="2935450" cy="369332"/>
            </a:xfrm>
            <a:prstGeom prst="rect">
              <a:avLst/>
            </a:prstGeom>
            <a:noFill/>
          </p:spPr>
          <p:txBody>
            <a:bodyPr wrap="square" rtlCol="0">
              <a:spAutoFit/>
            </a:bodyPr>
            <a:lstStyle/>
            <a:p>
              <a:r>
                <a:rPr lang="en-GB" dirty="0">
                  <a:solidFill>
                    <a:schemeClr val="accent2"/>
                  </a:solidFill>
                  <a:latin typeface="Aptos" panose="020B0004020202020204" pitchFamily="34" charset="0"/>
                </a:rPr>
                <a:t>Take shorter showers</a:t>
              </a:r>
            </a:p>
          </p:txBody>
        </p:sp>
      </p:grpSp>
      <p:sp>
        <p:nvSpPr>
          <p:cNvPr id="34" name="Teardrop 33">
            <a:extLst>
              <a:ext uri="{FF2B5EF4-FFF2-40B4-BE49-F238E27FC236}">
                <a16:creationId xmlns:a16="http://schemas.microsoft.com/office/drawing/2014/main" id="{26E4A9AA-837D-C262-4809-FBDDC56B6CDB}"/>
              </a:ext>
            </a:extLst>
          </p:cNvPr>
          <p:cNvSpPr/>
          <p:nvPr/>
        </p:nvSpPr>
        <p:spPr>
          <a:xfrm rot="18900000">
            <a:off x="5378409" y="1548513"/>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FE5B3ED0-6F79-9EAC-9663-3767FC683B0E}"/>
              </a:ext>
            </a:extLst>
          </p:cNvPr>
          <p:cNvSpPr txBox="1"/>
          <p:nvPr/>
        </p:nvSpPr>
        <p:spPr>
          <a:xfrm>
            <a:off x="5502179" y="1561126"/>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5</a:t>
            </a:r>
          </a:p>
        </p:txBody>
      </p:sp>
      <p:sp>
        <p:nvSpPr>
          <p:cNvPr id="36" name="TextBox 35">
            <a:extLst>
              <a:ext uri="{FF2B5EF4-FFF2-40B4-BE49-F238E27FC236}">
                <a16:creationId xmlns:a16="http://schemas.microsoft.com/office/drawing/2014/main" id="{02B06EC5-57D7-D2E2-86FE-3A47044BAA2A}"/>
              </a:ext>
            </a:extLst>
          </p:cNvPr>
          <p:cNvSpPr txBox="1"/>
          <p:nvPr/>
        </p:nvSpPr>
        <p:spPr>
          <a:xfrm>
            <a:off x="6451876" y="1482030"/>
            <a:ext cx="3404816" cy="923330"/>
          </a:xfrm>
          <a:prstGeom prst="rect">
            <a:avLst/>
          </a:prstGeom>
          <a:noFill/>
        </p:spPr>
        <p:txBody>
          <a:bodyPr wrap="square" rtlCol="0">
            <a:spAutoFit/>
          </a:bodyPr>
          <a:lstStyle/>
          <a:p>
            <a:r>
              <a:rPr lang="en-GB" dirty="0">
                <a:solidFill>
                  <a:schemeClr val="accent2"/>
                </a:solidFill>
                <a:latin typeface="Aptos" panose="020B0004020202020204" pitchFamily="34" charset="0"/>
              </a:rPr>
              <a:t>Make sure your urinals have sensors and do not have a continuous flow</a:t>
            </a:r>
          </a:p>
        </p:txBody>
      </p:sp>
      <p:sp>
        <p:nvSpPr>
          <p:cNvPr id="37" name="Teardrop 36">
            <a:extLst>
              <a:ext uri="{FF2B5EF4-FFF2-40B4-BE49-F238E27FC236}">
                <a16:creationId xmlns:a16="http://schemas.microsoft.com/office/drawing/2014/main" id="{52CE6170-CC65-0A30-A5DA-488924194B40}"/>
              </a:ext>
            </a:extLst>
          </p:cNvPr>
          <p:cNvSpPr/>
          <p:nvPr/>
        </p:nvSpPr>
        <p:spPr>
          <a:xfrm rot="18900000">
            <a:off x="5378409" y="3015202"/>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B32284A2-164F-3AF2-4C48-CFAEECB7104D}"/>
              </a:ext>
            </a:extLst>
          </p:cNvPr>
          <p:cNvSpPr txBox="1"/>
          <p:nvPr/>
        </p:nvSpPr>
        <p:spPr>
          <a:xfrm>
            <a:off x="5502179" y="3027815"/>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6</a:t>
            </a:r>
          </a:p>
        </p:txBody>
      </p:sp>
      <p:sp>
        <p:nvSpPr>
          <p:cNvPr id="39" name="TextBox 38">
            <a:extLst>
              <a:ext uri="{FF2B5EF4-FFF2-40B4-BE49-F238E27FC236}">
                <a16:creationId xmlns:a16="http://schemas.microsoft.com/office/drawing/2014/main" id="{0254E33F-E100-151C-2173-07BA29441B7B}"/>
              </a:ext>
            </a:extLst>
          </p:cNvPr>
          <p:cNvSpPr txBox="1"/>
          <p:nvPr/>
        </p:nvSpPr>
        <p:spPr>
          <a:xfrm>
            <a:off x="6451876" y="2809571"/>
            <a:ext cx="3404818" cy="646331"/>
          </a:xfrm>
          <a:prstGeom prst="rect">
            <a:avLst/>
          </a:prstGeom>
          <a:noFill/>
        </p:spPr>
        <p:txBody>
          <a:bodyPr wrap="square" rtlCol="0">
            <a:spAutoFit/>
          </a:bodyPr>
          <a:lstStyle/>
          <a:p>
            <a:r>
              <a:rPr lang="en-GB" dirty="0">
                <a:solidFill>
                  <a:schemeClr val="accent2"/>
                </a:solidFill>
                <a:latin typeface="Aptos" panose="020B0004020202020204" pitchFamily="34" charset="0"/>
              </a:rPr>
              <a:t>Reuse your rain water </a:t>
            </a:r>
          </a:p>
          <a:p>
            <a:r>
              <a:rPr lang="en-GB" dirty="0">
                <a:solidFill>
                  <a:schemeClr val="accent2"/>
                </a:solidFill>
                <a:latin typeface="Aptos" panose="020B0004020202020204" pitchFamily="34" charset="0"/>
              </a:rPr>
              <a:t>to wash your fleet</a:t>
            </a:r>
          </a:p>
        </p:txBody>
      </p:sp>
      <p:sp>
        <p:nvSpPr>
          <p:cNvPr id="40" name="Teardrop 39">
            <a:extLst>
              <a:ext uri="{FF2B5EF4-FFF2-40B4-BE49-F238E27FC236}">
                <a16:creationId xmlns:a16="http://schemas.microsoft.com/office/drawing/2014/main" id="{0310AB83-DF1A-5D9A-F27C-76B31C7FB41F}"/>
              </a:ext>
            </a:extLst>
          </p:cNvPr>
          <p:cNvSpPr/>
          <p:nvPr/>
        </p:nvSpPr>
        <p:spPr>
          <a:xfrm rot="18900000">
            <a:off x="5378409" y="4258786"/>
            <a:ext cx="679412" cy="679412"/>
          </a:xfrm>
          <a:prstGeom prst="teardrop">
            <a:avLst>
              <a:gd name="adj" fmla="val 126503"/>
            </a:avLst>
          </a:prstGeom>
          <a:gradFill>
            <a:gsLst>
              <a:gs pos="99000">
                <a:schemeClr val="accent4"/>
              </a:gs>
              <a:gs pos="0">
                <a:schemeClr val="accent2"/>
              </a:gs>
            </a:gsLst>
            <a:lin ang="5400000" scaled="1"/>
          </a:gradFill>
          <a:ln>
            <a:noFill/>
          </a:ln>
          <a:effectLst>
            <a:glow rad="170033">
              <a:schemeClr val="accent3">
                <a:satMod val="175000"/>
                <a:alpha val="9743"/>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10A9A5C7-F4CA-3B8F-C1CD-47A2B0458E4F}"/>
              </a:ext>
            </a:extLst>
          </p:cNvPr>
          <p:cNvSpPr txBox="1"/>
          <p:nvPr/>
        </p:nvSpPr>
        <p:spPr>
          <a:xfrm>
            <a:off x="5502179" y="4271399"/>
            <a:ext cx="377007" cy="648802"/>
          </a:xfrm>
          <a:prstGeom prst="rect">
            <a:avLst/>
          </a:prstGeom>
          <a:noFill/>
        </p:spPr>
        <p:txBody>
          <a:bodyPr wrap="square" rtlCol="0">
            <a:spAutoFit/>
          </a:bodyPr>
          <a:lstStyle/>
          <a:p>
            <a:r>
              <a:rPr lang="en-US" sz="3600" b="1" dirty="0">
                <a:solidFill>
                  <a:schemeClr val="bg1"/>
                </a:solidFill>
                <a:latin typeface="Aptos" panose="020B0004020202020204" pitchFamily="34" charset="0"/>
              </a:rPr>
              <a:t>7</a:t>
            </a:r>
          </a:p>
        </p:txBody>
      </p:sp>
      <p:sp>
        <p:nvSpPr>
          <p:cNvPr id="42" name="TextBox 41">
            <a:extLst>
              <a:ext uri="{FF2B5EF4-FFF2-40B4-BE49-F238E27FC236}">
                <a16:creationId xmlns:a16="http://schemas.microsoft.com/office/drawing/2014/main" id="{5BDFDAB2-5957-56B6-3528-FEC2FC574278}"/>
              </a:ext>
            </a:extLst>
          </p:cNvPr>
          <p:cNvSpPr txBox="1"/>
          <p:nvPr/>
        </p:nvSpPr>
        <p:spPr>
          <a:xfrm>
            <a:off x="6451875" y="4192303"/>
            <a:ext cx="3404817" cy="923330"/>
          </a:xfrm>
          <a:prstGeom prst="rect">
            <a:avLst/>
          </a:prstGeom>
          <a:noFill/>
        </p:spPr>
        <p:txBody>
          <a:bodyPr wrap="square" rtlCol="0">
            <a:spAutoFit/>
          </a:bodyPr>
          <a:lstStyle/>
          <a:p>
            <a:r>
              <a:rPr lang="en-GB" dirty="0">
                <a:solidFill>
                  <a:schemeClr val="accent2"/>
                </a:solidFill>
                <a:latin typeface="Aptos" panose="020B0004020202020204" pitchFamily="34" charset="0"/>
              </a:rPr>
              <a:t>Water Butts can be used to recycle rain water for your plants and grass</a:t>
            </a:r>
          </a:p>
        </p:txBody>
      </p:sp>
    </p:spTree>
    <p:extLst>
      <p:ext uri="{BB962C8B-B14F-4D97-AF65-F5344CB8AC3E}">
        <p14:creationId xmlns:p14="http://schemas.microsoft.com/office/powerpoint/2010/main" val="2758891957"/>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B4468"/>
      </a:dk2>
      <a:lt2>
        <a:srgbClr val="40B6E2"/>
      </a:lt2>
      <a:accent1>
        <a:srgbClr val="0B4468"/>
      </a:accent1>
      <a:accent2>
        <a:srgbClr val="2D8EC7"/>
      </a:accent2>
      <a:accent3>
        <a:srgbClr val="40B6E2"/>
      </a:accent3>
      <a:accent4>
        <a:srgbClr val="78C9DD"/>
      </a:accent4>
      <a:accent5>
        <a:srgbClr val="929497"/>
      </a:accent5>
      <a:accent6>
        <a:srgbClr val="DCE1E1"/>
      </a:accent6>
      <a:hlink>
        <a:srgbClr val="FEFFFF"/>
      </a:hlink>
      <a:folHlink>
        <a:srgbClr val="78C9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082084BA7AC842A1E03FD4DA97FD05" ma:contentTypeVersion="18" ma:contentTypeDescription="Create a new document." ma:contentTypeScope="" ma:versionID="530ec6854cfa95950b177e055912ddc7">
  <xsd:schema xmlns:xsd="http://www.w3.org/2001/XMLSchema" xmlns:xs="http://www.w3.org/2001/XMLSchema" xmlns:p="http://schemas.microsoft.com/office/2006/metadata/properties" xmlns:ns2="1027e2d9-f3db-4123-a4ca-9efeae4eefb7" xmlns:ns3="1384fed1-c3ba-43a0-8c67-759151b1b94e" targetNamespace="http://schemas.microsoft.com/office/2006/metadata/properties" ma:root="true" ma:fieldsID="6271986d8da1229bbe21a879e6277601" ns2:_="" ns3:_="">
    <xsd:import namespace="1027e2d9-f3db-4123-a4ca-9efeae4eefb7"/>
    <xsd:import namespace="1384fed1-c3ba-43a0-8c67-759151b1b9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7e2d9-f3db-4123-a4ca-9efeae4eef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48fdee9-6fbd-431f-92c5-dbc8eb9d979f}" ma:internalName="TaxCatchAll" ma:showField="CatchAllData" ma:web="1027e2d9-f3db-4123-a4ca-9efeae4eef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84fed1-c3ba-43a0-8c67-759151b1b94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b0f069-ed43-4f64-94a3-d42d545133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84fed1-c3ba-43a0-8c67-759151b1b94e">
      <Terms xmlns="http://schemas.microsoft.com/office/infopath/2007/PartnerControls"/>
    </lcf76f155ced4ddcb4097134ff3c332f>
    <TaxCatchAll xmlns="1027e2d9-f3db-4123-a4ca-9efeae4eefb7" xsi:nil="true"/>
  </documentManagement>
</p:properties>
</file>

<file path=customXml/itemProps1.xml><?xml version="1.0" encoding="utf-8"?>
<ds:datastoreItem xmlns:ds="http://schemas.openxmlformats.org/officeDocument/2006/customXml" ds:itemID="{12701776-1173-437E-A29B-14B9C57DC837}"/>
</file>

<file path=customXml/itemProps2.xml><?xml version="1.0" encoding="utf-8"?>
<ds:datastoreItem xmlns:ds="http://schemas.openxmlformats.org/officeDocument/2006/customXml" ds:itemID="{07D7E395-CF85-4899-82AB-185F5F9AF993}"/>
</file>

<file path=customXml/itemProps3.xml><?xml version="1.0" encoding="utf-8"?>
<ds:datastoreItem xmlns:ds="http://schemas.openxmlformats.org/officeDocument/2006/customXml" ds:itemID="{B97BC888-E2B7-441F-922A-0E95E7122747}"/>
</file>

<file path=docProps/app.xml><?xml version="1.0" encoding="utf-8"?>
<Properties xmlns="http://schemas.openxmlformats.org/officeDocument/2006/extended-properties" xmlns:vt="http://schemas.openxmlformats.org/officeDocument/2006/docPropsVTypes">
  <Template/>
  <TotalTime>127525</TotalTime>
  <Words>952</Words>
  <Application>Microsoft Office PowerPoint</Application>
  <PresentationFormat>Widescreen</PresentationFormat>
  <Paragraphs>140</Paragraphs>
  <Slides>17</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Light</vt:lpstr>
      <vt:lpstr>Aptos SemiBold</vt:lpstr>
      <vt:lpstr>Arial</vt:lpstr>
      <vt:lpstr>Calibri</vt:lpstr>
      <vt:lpstr>Open Sans</vt:lpstr>
      <vt:lpstr>Wingdings</vt:lpstr>
      <vt:lpstr>Office Theme</vt:lpstr>
      <vt:lpstr>PowerPoint Presentation</vt:lpstr>
      <vt:lpstr>Introduction</vt:lpstr>
      <vt:lpstr>   </vt:lpstr>
      <vt:lpstr>PowerPoint Presentation</vt:lpstr>
      <vt:lpstr>Average bill increase by April 2029</vt:lpstr>
      <vt:lpstr>Why?</vt:lpstr>
      <vt:lpstr>Rising Global Water Crisis:  Shortages, Drought Risks,  and Urgent Action Needed</vt:lpstr>
      <vt:lpstr>PowerPoint Presentation</vt:lpstr>
      <vt:lpstr>How can you reduce usage?</vt:lpstr>
      <vt:lpstr>Step up to the mark in the bathroom</vt:lpstr>
      <vt:lpstr>Start saving in the kitchen</vt:lpstr>
      <vt:lpstr>Dial it up outdoors</vt:lpstr>
      <vt:lpstr> The process</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Buckley</dc:creator>
  <cp:lastModifiedBy>Jasmine Newhouse</cp:lastModifiedBy>
  <cp:revision>72</cp:revision>
  <dcterms:created xsi:type="dcterms:W3CDTF">2024-01-23T10:02:42Z</dcterms:created>
  <dcterms:modified xsi:type="dcterms:W3CDTF">2026-02-18T17:06:28Z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0x010100E4082084BA7AC842A1E03FD4DA97FD05</vt:lpwstr>
  </property>
</Properties>
</file>