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9"/>
  </p:notesMasterIdLst>
  <p:sldIdLst>
    <p:sldId id="2147478900" r:id="rId6"/>
    <p:sldId id="2147478915" r:id="rId7"/>
    <p:sldId id="2147478927" r:id="rId8"/>
    <p:sldId id="2147478929" r:id="rId9"/>
    <p:sldId id="2147478921" r:id="rId10"/>
    <p:sldId id="2147478931" r:id="rId11"/>
    <p:sldId id="2147478926" r:id="rId12"/>
    <p:sldId id="2147478933" r:id="rId13"/>
    <p:sldId id="2147478936" r:id="rId14"/>
    <p:sldId id="2147478937" r:id="rId15"/>
    <p:sldId id="2147478923" r:id="rId16"/>
    <p:sldId id="2147478925" r:id="rId17"/>
    <p:sldId id="2147478938" r:id="rId18"/>
    <p:sldId id="2147478939" r:id="rId19"/>
    <p:sldId id="2147478940" r:id="rId20"/>
    <p:sldId id="2147478941" r:id="rId21"/>
    <p:sldId id="2147478942" r:id="rId22"/>
    <p:sldId id="2147478943" r:id="rId23"/>
    <p:sldId id="2147478944" r:id="rId24"/>
    <p:sldId id="2147478947" r:id="rId25"/>
    <p:sldId id="2147478945" r:id="rId26"/>
    <p:sldId id="2147478946" r:id="rId27"/>
    <p:sldId id="2147478899" r:id="rId28"/>
  </p:sldIdLst>
  <p:sldSz cx="12192000" cy="6858000"/>
  <p:notesSz cx="10018713" cy="68865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6ECC"/>
    <a:srgbClr val="156082"/>
    <a:srgbClr val="2E247A"/>
    <a:srgbClr val="514D9B"/>
    <a:srgbClr val="C78605"/>
    <a:srgbClr val="F9B021"/>
    <a:srgbClr val="00B0F0"/>
    <a:srgbClr val="2C2E8D"/>
    <a:srgbClr val="F2F2F2"/>
    <a:srgbClr val="D9D9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57F961-7F4D-42DD-BEA1-E875AD818F3A}" v="131" dt="2026-03-09T17:12:35.8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 varScale="1">
        <p:scale>
          <a:sx n="103" d="100"/>
          <a:sy n="103" d="100"/>
        </p:scale>
        <p:origin x="912" y="11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2" d="100"/>
          <a:sy n="82" d="100"/>
        </p:scale>
        <p:origin x="3954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8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41442" cy="345525"/>
          </a:xfrm>
          <a:prstGeom prst="rect">
            <a:avLst/>
          </a:prstGeom>
        </p:spPr>
        <p:txBody>
          <a:bodyPr vert="horz" lIns="96597" tIns="48299" rIns="96597" bIns="48299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74952" y="0"/>
            <a:ext cx="4341442" cy="345525"/>
          </a:xfrm>
          <a:prstGeom prst="rect">
            <a:avLst/>
          </a:prstGeom>
        </p:spPr>
        <p:txBody>
          <a:bodyPr vert="horz" lIns="96597" tIns="48299" rIns="96597" bIns="48299" rtlCol="0"/>
          <a:lstStyle>
            <a:lvl1pPr algn="r">
              <a:defRPr sz="1300"/>
            </a:lvl1pPr>
          </a:lstStyle>
          <a:p>
            <a:fld id="{9F9CC8EE-FEB9-45DD-92A5-AA96AF4C1E0D}" type="datetimeFigureOut">
              <a:rPr lang="en-GB" smtClean="0"/>
              <a:t>12/03/2026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43225" y="474663"/>
            <a:ext cx="4132263" cy="2324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597" tIns="48299" rIns="96597" bIns="48299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01872" y="2927988"/>
            <a:ext cx="8014970" cy="3358219"/>
          </a:xfrm>
          <a:prstGeom prst="rect">
            <a:avLst/>
          </a:prstGeom>
        </p:spPr>
        <p:txBody>
          <a:bodyPr vert="horz" lIns="96597" tIns="48299" rIns="96597" bIns="4829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41051"/>
            <a:ext cx="4341442" cy="345524"/>
          </a:xfrm>
          <a:prstGeom prst="rect">
            <a:avLst/>
          </a:prstGeom>
        </p:spPr>
        <p:txBody>
          <a:bodyPr vert="horz" lIns="96597" tIns="48299" rIns="96597" bIns="48299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74952" y="6541051"/>
            <a:ext cx="4341442" cy="345524"/>
          </a:xfrm>
          <a:prstGeom prst="rect">
            <a:avLst/>
          </a:prstGeom>
        </p:spPr>
        <p:txBody>
          <a:bodyPr vert="horz" lIns="96597" tIns="48299" rIns="96597" bIns="48299" rtlCol="0" anchor="b"/>
          <a:lstStyle>
            <a:lvl1pPr algn="r">
              <a:defRPr sz="1300"/>
            </a:lvl1pPr>
          </a:lstStyle>
          <a:p>
            <a:fld id="{48F9AA37-63BB-4576-891D-76C53E9B7E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41097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Eco Expert / Climate </a:t>
            </a:r>
            <a:r>
              <a:rPr lang="en-GB"/>
              <a:t>Action Advisor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9AA37-63BB-4576-891D-76C53E9B7E31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832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179A03-BCAB-CB22-6A18-34A9963BF3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9DEC7F-FF8D-457E-B640-47AFED28F6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80262B-58D2-33C0-3022-579BE8C1CA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Garden helper (Horticulturist)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7F83A1-4DF1-A4C3-244B-87AE87E99F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9AA37-63BB-4576-891D-76C53E9B7E31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3646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6E2B5E-4440-89EA-7CEE-2CF18097EC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6147B7-2EEE-EBD5-27EC-6F6CB56237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B2BB28-1907-796E-D79B-4174E282DE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Wildlife Guardian (Conservation Ranger)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D7104F-0F63-D94A-D712-9D1C327AF5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9AA37-63BB-4576-891D-76C53E9B7E31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1635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89A246-EA04-1995-A729-D7FA2E48FF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637706-AE15-BA48-6C01-B22853D2FE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FA19EA-AFB7-819F-78AF-A31FB590FE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Solar PV Installer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E110CA-4FEE-384C-7CDB-4314900632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9AA37-63BB-4576-891D-76C53E9B7E31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678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FAD07-213D-4E83-AC86-4AFACDF4A5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3A1765-F9CE-448B-BA1C-571650054F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F368AE-7262-4408-BF93-55D9A512D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BCDBD-E2DC-44EF-A953-8E471476367C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6A1730-10D7-4A04-8988-D510D6B5E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84D1E-5B01-426C-890F-B9D7728DA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4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40DBF-4582-49F5-B80A-D40AB8796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9A24D-99BF-4BFD-8C99-2D5A4FE4B1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  <a:lvl2pPr>
              <a:defRPr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2pPr>
            <a:lvl3pPr>
              <a:defRPr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3pPr>
            <a:lvl4pPr>
              <a:defRPr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4pPr>
            <a:lvl5pPr>
              <a:defRPr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027547-A526-4C8F-A0D3-983EEAB1E1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F81E-BBDB-467C-9559-B94B4F6AC077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063C4-EA66-40EB-BF3F-6363320DD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883D6-0E3C-4826-BCB7-BA32E332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3F97CA8-BB3F-41AD-B66C-0EF21711879D}"/>
              </a:ext>
            </a:extLst>
          </p:cNvPr>
          <p:cNvCxnSpPr/>
          <p:nvPr userDrawn="1"/>
        </p:nvCxnSpPr>
        <p:spPr>
          <a:xfrm>
            <a:off x="0" y="1690692"/>
            <a:ext cx="12192000" cy="0"/>
          </a:xfrm>
          <a:prstGeom prst="line">
            <a:avLst/>
          </a:prstGeom>
          <a:ln w="31750">
            <a:solidFill>
              <a:srgbClr val="2C2E8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6390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39554-46C7-4A0C-8F48-9529597AC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2"/>
            <a:ext cx="10515600" cy="2852737"/>
          </a:xfrm>
        </p:spPr>
        <p:txBody>
          <a:bodyPr anchor="b"/>
          <a:lstStyle>
            <a:lvl1pPr>
              <a:defRPr sz="6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447A1A-8DE8-41CC-81D1-8E2439F29E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7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DBD39C-0370-4AFE-AFFC-E776E2969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4F9EA-A41A-4CA9-A1A6-9B2D0E1C344A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38E7F8-5402-4DEE-B446-5D4769E3D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988B5-E59C-49A7-A56D-7EDA231FD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178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9D22-BB74-44E5-9D01-D437F7255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C64AB-AA7B-41A4-9212-8AB613572F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8CC0F-C539-421B-B535-4874C014D5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76FCF2-1C2A-48FE-96EA-F50E55665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91653-E299-45E9-982B-7CAA910EECB1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B66B05-8112-4A3F-8666-89508D012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39F9EC-B3C4-41A2-82AD-1D69380F1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978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F4D69-59C5-45B7-A731-260A6A9CB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B7886F-437B-420F-9459-F4728FA169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4B305B-7797-400F-8084-99F476FA71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75B5A1-6764-4F15-A7D2-5DFABD312E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31E01B-EA4B-459E-BB18-E05F5CB6CD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2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992CC0-18F8-4014-A0F9-447B02B90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57700-CB54-41E1-8C44-2A48874D88AE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6EAA16-0251-4F54-A18B-8FAB116D6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FD6AB4-5ECD-4BBC-AA19-2567E1E69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54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41B78-24FB-4C98-83C2-FB6724842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060F33-ED89-4AA0-9F6A-EE96A45F0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1CCC-AFE1-4AEF-BD69-46B12085B00B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632D47-156F-4AC6-8EE7-A14AB6819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2C74C0-0754-4BC8-B007-2A1735FEE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719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D5EA6D-81D5-4851-9183-C89E16A7A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A1419-79C3-4759-9182-CC10ECF5BC49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B2D28E-2B90-4546-88B6-4473FA0B9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90EA21-BF51-41DB-897C-69B333DFA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304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5BD4B-BBC1-4A93-8710-0EC3DF6D0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70AB8-903C-4CDF-A957-53707E259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C51CC9-8492-42DE-830C-94F71A3D8E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582C-7318-4B80-A0A3-D36F316DF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53E15-593B-460A-94E5-02F992C5CD13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3FC89-24E4-4341-B92B-D641FEF63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8EA822-F7B9-4E55-A21C-D7FCAD511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93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EE43C-7789-439D-A8C6-29D85C947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202B6B-89CA-4AF4-BC85-6C178B4B1E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C8FD66-4FA8-4704-8098-24C38380D0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390C43-33AB-4294-AF42-64F787256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D9B32-2409-4C2F-A37C-25E917C3B5D4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B9C8F5-BAEE-49B8-B08C-9591950A8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818E8A-F427-4395-A7BC-D84FE4045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553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CBEC6-100E-4C3C-A71B-EB3A64755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FAB3DB-B5E5-4BA6-9C85-B302713E9E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E17A7-4374-4BB7-B394-BDEB53984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FF309-FB9B-49B4-A0F3-4B1320BD33DE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4BB28D-78C2-4ED3-926D-1B84D3C4B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EF35B-469E-4122-96BC-B0D15FCBC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527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0CE506-AB25-41F1-8EA2-79BD37DF29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1D1C5-01B2-4EB8-B44A-C18DB6D891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1EF121-EA53-418D-BF21-187E89CC2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F6303-18F3-46DD-801C-CAE8BA9AA554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1B589-9C6C-491E-9E83-B71EFF430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7DEB5D-3C37-467D-A7FD-80D5BBA9C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175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FF858-D373-4ECF-852A-5B75670DDD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2E61CD-C29A-49B6-A703-8A6017DAF2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33748-4721-4EA9-964C-E7DE94BC9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49A92-07C5-439E-8738-458583A8A19B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4389A-54DA-4FA3-92E1-4A2442651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5E026-9C49-4193-9458-9DDA0CC0D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54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BEB60-5E38-49AF-9882-B7541D2DB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75F78-01D5-4F57-A081-F559263292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070BB-320D-49C2-B7F3-658F71C57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851A-730B-4BBA-91D8-11C8F33D8968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F03844-5F6D-46A0-9699-9597011D1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D33DD-5DDB-484F-88AD-90E99792E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1878058-1F30-420E-8241-82FA1052E021}"/>
              </a:ext>
            </a:extLst>
          </p:cNvPr>
          <p:cNvCxnSpPr/>
          <p:nvPr userDrawn="1"/>
        </p:nvCxnSpPr>
        <p:spPr>
          <a:xfrm>
            <a:off x="0" y="1690692"/>
            <a:ext cx="1219200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785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0C467-F31E-4547-87A3-8D69E3DF6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987B51-EA7A-41DD-A73B-83C287A036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CEAF7-9E36-41A1-9910-A06757080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64E3-71F0-4C1D-AA1C-998705C443AB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470B9-102E-4967-BE0C-5107D1E32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5F814-D580-49AC-A07C-405A16B8F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897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4A803-D42A-4DD9-A880-4F39D80E6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CC86C-8EEC-4B1B-A385-984B1643B5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1A70FC-925D-48CF-B01A-35CBEFF9FE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371C61-E816-45F6-9A7A-4203D03D5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02E16-40E2-4B19-8152-0FFAF54F0D81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C37A9B-859F-4CB7-A8F4-D8EE88136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3FB642-CCB0-4A95-8C9E-515CD328A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881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EA950-6E69-4905-94D5-3CCE77DA6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A82D57-16C5-4596-9F56-D7DAF4D82F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2C48C-67F4-409B-93CB-0D0979727A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5CA13C-B220-4B6C-9057-0B7EE11FD3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500A98-B46B-45E0-84B1-5402EDF7F2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8CA266-35B4-477C-978F-BAE6B2775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046DE-481F-47F7-9EF2-8633FF69D022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1D0E42-5994-4A20-8099-5A3CAD561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8CAE9E-C0D8-4199-A2E8-362BB6608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827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31A0-E182-4E42-84E9-66FD9D633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A139B7-6977-46FA-B7E5-5625A9AC7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3057-FF64-4C25-8669-1D837886108A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94BAA7-C0FC-4B7C-A63A-F33B13EEB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8AEF6D-7CF0-481C-9ECB-8ECC3D5B0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168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6F16E6-B184-4AE5-95AC-2FE204D15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BD51F-EBE9-4F45-8F86-95CA4E73A5BA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692136-9FF6-43C9-B9C3-5A1F33170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0E84FB-D2DB-40C3-A942-8A1C856EB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65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62D1F-731E-4589-B683-082D96506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65098-9306-4204-929B-4CE09CC818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990B4A-0346-42CB-BB3E-0296EC7100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6EBD24-982B-42E2-9BE2-06BFC0C5D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9AE97-26D4-4C5E-AD5E-F661EF292D59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EAB439-2581-48B9-A8BC-BB5ACD6E6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3525E0-75D5-4C5F-9CB7-9CA15ABBC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4584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172F8-EBE0-411E-BBB4-CEE0F9F4B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A4D053-5220-4A26-93DB-AEAF162F97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AF8713-F6D9-4F48-854C-21229C4871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991209-0927-4D72-8F0D-CDCECAD5B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AEF95-CD4D-4EE4-8774-3DC6CEAA176D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585602-DE49-4010-94A4-FAD8EF030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6401AD-90F2-4484-B890-82000974C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9111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FD433-EF67-4103-A49B-278C26F10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C95090-0D84-4418-9DF0-6D79D406A0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1A83E-E908-43A4-9978-209801E1B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0E62-5D17-4342-84A8-11593CEAFD91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B39C79-6BED-49AB-AC39-27EE34220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B8F46A-2F0A-4E43-9956-7752C2CAB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149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F4FE30-93B8-498E-9AC6-A59E260303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076166-597C-4A38-97FE-43B5EDB180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1CAB8D-AEB0-4FB1-A659-012CF3879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94A98-1041-477D-9F71-1AC9B86D32D5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93115-FC75-4B59-B120-7039D424F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3D1D7-AA73-4221-9C33-A619E88CF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118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3BA521-C873-4AD4-8147-D5C3CD5A1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86FEB6-C268-4173-97D1-6E02414E4C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1EC2F-0ED9-4FB7-B74B-7269E417F3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9243D-97D6-4AB0-A3EA-C3B8BC7EEBAD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3F6E8-7791-4160-B304-008FF5FD09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2CF60-8E2C-4D89-A221-04F07EEEC2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BB08B3-38D4-40D9-8853-E29D2A31173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0DDAAE65-49C5-4581-8A9D-B4146357138B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1542" y="230196"/>
            <a:ext cx="1024729" cy="1033340"/>
          </a:xfrm>
          <a:prstGeom prst="rect">
            <a:avLst/>
          </a:prstGeom>
        </p:spPr>
      </p:pic>
      <p:pic>
        <p:nvPicPr>
          <p:cNvPr id="10" name="Picture 9" descr="A picture containing screenshot, colorfulness, line, electric blue&#10;&#10;Description automatically generated">
            <a:extLst>
              <a:ext uri="{FF2B5EF4-FFF2-40B4-BE49-F238E27FC236}">
                <a16:creationId xmlns:a16="http://schemas.microsoft.com/office/drawing/2014/main" id="{16FBEE16-358B-A2FB-DB0C-4FD642B92CF7}"/>
              </a:ext>
            </a:extLst>
          </p:cNvPr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2361" y="6088828"/>
            <a:ext cx="4269639" cy="769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101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rgbClr val="2C2E8D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2C2E8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75E0C4-D7BE-4F88-B5D1-E996451D7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CFAF86-EC8C-4E6A-9C08-E65546B1E2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66ABD-A2A8-4D9E-8561-0C86A44ADA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765B6B-9CC7-49B4-BDB1-789D97A99E75}" type="datetime1">
              <a:rPr lang="en-GB" smtClean="0"/>
              <a:t>12/03/2026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F18CA-DEDC-48A6-B4DB-5D530D79C0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EB4301-B4C4-4413-9F4E-260E5D8A76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D8467-9139-4D3C-BDC9-C127E4A877F2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9" name="Picture 8" descr="A picture containing fence&#10;&#10;Description automatically generated">
            <a:extLst>
              <a:ext uri="{FF2B5EF4-FFF2-40B4-BE49-F238E27FC236}">
                <a16:creationId xmlns:a16="http://schemas.microsoft.com/office/drawing/2014/main" id="{EF0CFFC1-F572-4EC9-BDAD-99C950B75A46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9331" y="365125"/>
            <a:ext cx="981537" cy="981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659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bg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bg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bg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bg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bg1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png"/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12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g"/><Relationship Id="rId5" Type="http://schemas.openxmlformats.org/officeDocument/2006/relationships/image" Target="../media/image23.jpeg"/><Relationship Id="rId4" Type="http://schemas.openxmlformats.org/officeDocument/2006/relationships/image" Target="../media/image2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g"/><Relationship Id="rId5" Type="http://schemas.openxmlformats.org/officeDocument/2006/relationships/image" Target="../media/image29.JPG"/><Relationship Id="rId4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g"/><Relationship Id="rId3" Type="http://schemas.openxmlformats.org/officeDocument/2006/relationships/image" Target="../media/image34.png"/><Relationship Id="rId7" Type="http://schemas.openxmlformats.org/officeDocument/2006/relationships/image" Target="../media/image39.jpg"/><Relationship Id="rId12" Type="http://schemas.openxmlformats.org/officeDocument/2006/relationships/image" Target="../media/image44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g"/><Relationship Id="rId11" Type="http://schemas.openxmlformats.org/officeDocument/2006/relationships/image" Target="../media/image43.jpg"/><Relationship Id="rId5" Type="http://schemas.openxmlformats.org/officeDocument/2006/relationships/image" Target="../media/image37.jpeg"/><Relationship Id="rId10" Type="http://schemas.openxmlformats.org/officeDocument/2006/relationships/image" Target="../media/image42.jpg"/><Relationship Id="rId4" Type="http://schemas.openxmlformats.org/officeDocument/2006/relationships/image" Target="../media/image16.jpeg"/><Relationship Id="rId9" Type="http://schemas.openxmlformats.org/officeDocument/2006/relationships/image" Target="../media/image4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jpg"/><Relationship Id="rId4" Type="http://schemas.openxmlformats.org/officeDocument/2006/relationships/image" Target="../media/image4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jpeg"/><Relationship Id="rId4" Type="http://schemas.openxmlformats.org/officeDocument/2006/relationships/image" Target="../media/image4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55.jp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openxmlformats.org/officeDocument/2006/relationships/image" Target="../media/image5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jpg"/><Relationship Id="rId4" Type="http://schemas.openxmlformats.org/officeDocument/2006/relationships/image" Target="../media/image4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eg"/><Relationship Id="rId5" Type="http://schemas.openxmlformats.org/officeDocument/2006/relationships/image" Target="../media/image57.jpg"/><Relationship Id="rId4" Type="http://schemas.openxmlformats.org/officeDocument/2006/relationships/image" Target="../media/image4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jpeg"/><Relationship Id="rId5" Type="http://schemas.openxmlformats.org/officeDocument/2006/relationships/image" Target="../media/image59.jpg"/><Relationship Id="rId4" Type="http://schemas.openxmlformats.org/officeDocument/2006/relationships/image" Target="../media/image4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jpg"/><Relationship Id="rId5" Type="http://schemas.openxmlformats.org/officeDocument/2006/relationships/image" Target="../media/image61.jpg"/><Relationship Id="rId4" Type="http://schemas.openxmlformats.org/officeDocument/2006/relationships/image" Target="../media/image4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jpg"/><Relationship Id="rId5" Type="http://schemas.openxmlformats.org/officeDocument/2006/relationships/image" Target="../media/image63.jp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png"/><Relationship Id="rId5" Type="http://schemas.openxmlformats.org/officeDocument/2006/relationships/image" Target="../media/image66.jpg"/><Relationship Id="rId4" Type="http://schemas.openxmlformats.org/officeDocument/2006/relationships/image" Target="../media/image6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jpg"/><Relationship Id="rId4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jpg"/><Relationship Id="rId5" Type="http://schemas.openxmlformats.org/officeDocument/2006/relationships/image" Target="../media/image68.jpg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jpg"/><Relationship Id="rId5" Type="http://schemas.openxmlformats.org/officeDocument/2006/relationships/image" Target="../media/image70.jpg"/><Relationship Id="rId4" Type="http://schemas.openxmlformats.org/officeDocument/2006/relationships/image" Target="../media/image2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jpeg"/><Relationship Id="rId5" Type="http://schemas.openxmlformats.org/officeDocument/2006/relationships/image" Target="../media/image35.jpeg"/><Relationship Id="rId4" Type="http://schemas.openxmlformats.org/officeDocument/2006/relationships/image" Target="../media/image20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E6AE1EB-B2BC-8B45-9A8A-D8553795F1C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1224915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4A418D9-CB74-3B60-8C47-B57FF6FC0053}"/>
              </a:ext>
            </a:extLst>
          </p:cNvPr>
          <p:cNvSpPr/>
          <p:nvPr/>
        </p:nvSpPr>
        <p:spPr>
          <a:xfrm>
            <a:off x="-1" y="5202238"/>
            <a:ext cx="12249150" cy="16557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448B7E1-7F77-F972-4C3F-80D495168DF8}"/>
              </a:ext>
            </a:extLst>
          </p:cNvPr>
          <p:cNvSpPr txBox="1"/>
          <p:nvPr/>
        </p:nvSpPr>
        <p:spPr>
          <a:xfrm>
            <a:off x="-981" y="3071137"/>
            <a:ext cx="12249149" cy="1446550"/>
          </a:xfrm>
          <a:prstGeom prst="rect">
            <a:avLst/>
          </a:prstGeom>
          <a:solidFill>
            <a:schemeClr val="accent1">
              <a:lumMod val="75000"/>
              <a:alpha val="32157"/>
            </a:schemeClr>
          </a:solidFill>
        </p:spPr>
        <p:txBody>
          <a:bodyPr wrap="square" rtlCol="0">
            <a:spAutoFit/>
          </a:bodyPr>
          <a:lstStyle/>
          <a:p>
            <a:pPr marL="179388"/>
            <a:r>
              <a:rPr lang="en-US" sz="4400" b="1" i="0" dirty="0"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 Great British Energy Solar Partnership</a:t>
            </a:r>
          </a:p>
          <a:p>
            <a:pPr marL="179388"/>
            <a:r>
              <a:rPr lang="en-US" sz="4400" b="1" i="0" dirty="0"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US" sz="44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and My School</a:t>
            </a:r>
            <a:endParaRPr lang="en-GB" sz="2800" i="1" dirty="0">
              <a:solidFill>
                <a:schemeClr val="bg1"/>
              </a:solidFill>
            </a:endParaRP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3150044A-9814-E4CB-9349-F11679852E0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61056" y="5997570"/>
            <a:ext cx="893189" cy="54922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6AB203D-907F-299E-1FB6-D83D682290B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1659" y="6056352"/>
            <a:ext cx="1085328" cy="490447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5743CEB0-9501-A27C-1111-F876C3BF395E}"/>
              </a:ext>
            </a:extLst>
          </p:cNvPr>
          <p:cNvGrpSpPr/>
          <p:nvPr/>
        </p:nvGrpSpPr>
        <p:grpSpPr>
          <a:xfrm>
            <a:off x="374397" y="5796278"/>
            <a:ext cx="8790733" cy="759915"/>
            <a:chOff x="374397" y="5796278"/>
            <a:chExt cx="8790733" cy="759915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4A66D1A-7CC0-6AE9-40FB-80B5C535A14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74397" y="5796278"/>
              <a:ext cx="7219169" cy="759915"/>
              <a:chOff x="0" y="0"/>
              <a:chExt cx="5248276" cy="552453"/>
            </a:xfrm>
          </p:grpSpPr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D03FDD8D-F76C-3090-DB05-17768BF140B8}"/>
                  </a:ext>
                </a:extLst>
              </p:cNvPr>
              <p:cNvGrpSpPr/>
              <p:nvPr/>
            </p:nvGrpSpPr>
            <p:grpSpPr>
              <a:xfrm>
                <a:off x="817543" y="0"/>
                <a:ext cx="4430733" cy="552453"/>
                <a:chOff x="817543" y="0"/>
                <a:chExt cx="8045104" cy="996459"/>
              </a:xfrm>
            </p:grpSpPr>
            <p:pic>
              <p:nvPicPr>
                <p:cNvPr id="20" name="Picture 19" descr="A blue square with white text&#10;&#10;Description automatically generated">
                  <a:extLst>
                    <a:ext uri="{FF2B5EF4-FFF2-40B4-BE49-F238E27FC236}">
                      <a16:creationId xmlns:a16="http://schemas.microsoft.com/office/drawing/2014/main" id="{4042D459-D195-FAA6-D4A8-C9AD64204F9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299971" y="0"/>
                  <a:ext cx="854528" cy="861709"/>
                </a:xfrm>
                <a:prstGeom prst="rect">
                  <a:avLst/>
                </a:prstGeom>
              </p:spPr>
            </p:pic>
            <p:pic>
              <p:nvPicPr>
                <p:cNvPr id="21" name="Picture 20" descr="A logo for a company&#10;&#10;Description automatically generated">
                  <a:extLst>
                    <a:ext uri="{FF2B5EF4-FFF2-40B4-BE49-F238E27FC236}">
                      <a16:creationId xmlns:a16="http://schemas.microsoft.com/office/drawing/2014/main" id="{958EF32E-EBD7-B77E-7FC4-678203A6768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061611" y="93880"/>
                  <a:ext cx="932164" cy="767829"/>
                </a:xfrm>
                <a:prstGeom prst="rect">
                  <a:avLst/>
                </a:prstGeom>
              </p:spPr>
            </p:pic>
            <p:pic>
              <p:nvPicPr>
                <p:cNvPr id="22" name="Picture 21" descr="A sign with black and yellow text&#10;&#10;Description automatically generated">
                  <a:extLst>
                    <a:ext uri="{FF2B5EF4-FFF2-40B4-BE49-F238E27FC236}">
                      <a16:creationId xmlns:a16="http://schemas.microsoft.com/office/drawing/2014/main" id="{AB495481-5506-3940-0C35-AB578E247E5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817543" y="286326"/>
                  <a:ext cx="938516" cy="539647"/>
                </a:xfrm>
                <a:prstGeom prst="rect">
                  <a:avLst/>
                </a:prstGeom>
              </p:spPr>
            </p:pic>
            <p:pic>
              <p:nvPicPr>
                <p:cNvPr id="23" name="Graphic 22">
                  <a:extLst>
                    <a:ext uri="{FF2B5EF4-FFF2-40B4-BE49-F238E27FC236}">
                      <a16:creationId xmlns:a16="http://schemas.microsoft.com/office/drawing/2014/main" id="{6439A30A-071A-A56B-C40B-0F9F6CEB83F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453375" y="529356"/>
                  <a:ext cx="1414040" cy="345476"/>
                </a:xfrm>
                <a:prstGeom prst="rect">
                  <a:avLst/>
                </a:prstGeom>
              </p:spPr>
            </p:pic>
            <p:pic>
              <p:nvPicPr>
                <p:cNvPr id="24" name="Picture 23" descr="BM_Logo_72 ppi">
                  <a:extLst>
                    <a:ext uri="{FF2B5EF4-FFF2-40B4-BE49-F238E27FC236}">
                      <a16:creationId xmlns:a16="http://schemas.microsoft.com/office/drawing/2014/main" id="{0E476EE1-FDA3-7B90-A43A-B834C8DD4F5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153285" y="591885"/>
                  <a:ext cx="1709362" cy="404574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25" name="Picture 24" descr="A logo with white text&#10;&#10;Description automatically generated">
                  <a:extLst>
                    <a:ext uri="{FF2B5EF4-FFF2-40B4-BE49-F238E27FC236}">
                      <a16:creationId xmlns:a16="http://schemas.microsoft.com/office/drawing/2014/main" id="{A29D4DB2-D432-856A-A347-727D590E9A2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440369" y="242055"/>
                  <a:ext cx="632777" cy="632777"/>
                </a:xfrm>
                <a:prstGeom prst="rect">
                  <a:avLst/>
                </a:prstGeom>
              </p:spPr>
            </p:pic>
          </p:grpSp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F4B16AF9-DDD6-B40A-955D-3252ABC5E6F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0" y="207793"/>
                <a:ext cx="675107" cy="240038"/>
              </a:xfrm>
              <a:prstGeom prst="rect">
                <a:avLst/>
              </a:prstGeom>
            </p:spPr>
          </p:pic>
        </p:grpSp>
        <p:pic>
          <p:nvPicPr>
            <p:cNvPr id="16" name="Picture 2" descr="Careers | Plowman Craven">
              <a:extLst>
                <a:ext uri="{FF2B5EF4-FFF2-40B4-BE49-F238E27FC236}">
                  <a16:creationId xmlns:a16="http://schemas.microsoft.com/office/drawing/2014/main" id="{E3CAA522-4233-A097-439A-01F7DD70EDF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05872" y="6323319"/>
              <a:ext cx="1359258" cy="1851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0563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CFEFDE-D3BA-D594-EF27-03646CAA5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11DEC6FB-7AD7-4CC0-90BB-24874D7AF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1599" y="6366987"/>
            <a:ext cx="2743200" cy="365125"/>
          </a:xfrm>
        </p:spPr>
        <p:txBody>
          <a:bodyPr/>
          <a:lstStyle/>
          <a:p>
            <a:fld id="{1CBB08B3-38D4-40D9-8853-E29D2A311736}" type="slidenum">
              <a:rPr lang="en-GB" smtClean="0">
                <a:solidFill>
                  <a:schemeClr val="tx1"/>
                </a:solidFill>
              </a:rPr>
              <a:t>2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83D154-1438-2260-9DC8-1D2EF1507AE6}"/>
              </a:ext>
            </a:extLst>
          </p:cNvPr>
          <p:cNvSpPr txBox="1"/>
          <p:nvPr/>
        </p:nvSpPr>
        <p:spPr>
          <a:xfrm>
            <a:off x="963915" y="2282464"/>
            <a:ext cx="7189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Aft>
                <a:spcPts val="1200"/>
              </a:spcAft>
            </a:pPr>
            <a:r>
              <a:rPr lang="en-GB" sz="3200" b="1" u="sng" dirty="0">
                <a:solidFill>
                  <a:schemeClr val="accent1"/>
                </a:solidFill>
              </a:rPr>
              <a:t>Your School Has Been Picked!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CDA0AAB-E7CF-3701-FA1E-69A1B87F0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890" y="317268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Great News!</a:t>
            </a:r>
          </a:p>
        </p:txBody>
      </p:sp>
      <p:pic>
        <p:nvPicPr>
          <p:cNvPr id="4" name="Picture 3" descr="Gold glitter star on white background">
            <a:extLst>
              <a:ext uri="{FF2B5EF4-FFF2-40B4-BE49-F238E27FC236}">
                <a16:creationId xmlns:a16="http://schemas.microsoft.com/office/drawing/2014/main" id="{79C0346C-912F-7EF3-B723-D83E801149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3851" y="151993"/>
            <a:ext cx="1490839" cy="1490839"/>
          </a:xfrm>
          <a:prstGeom prst="rect">
            <a:avLst/>
          </a:prstGeom>
        </p:spPr>
      </p:pic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F09DF326-ECF9-4055-543E-38B89B2FDA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4690" y="151992"/>
            <a:ext cx="1490839" cy="1490839"/>
          </a:xfrm>
          <a:prstGeom prst="rect">
            <a:avLst/>
          </a:prstGeom>
        </p:spPr>
      </p:pic>
      <p:pic>
        <p:nvPicPr>
          <p:cNvPr id="7" name="Picture 6" descr="Gold glitter star on white background">
            <a:extLst>
              <a:ext uri="{FF2B5EF4-FFF2-40B4-BE49-F238E27FC236}">
                <a16:creationId xmlns:a16="http://schemas.microsoft.com/office/drawing/2014/main" id="{9A7B1FE7-A2EE-D00C-2CBA-8D40FF3B5C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6368" y="151992"/>
            <a:ext cx="1490839" cy="1490839"/>
          </a:xfrm>
          <a:prstGeom prst="rect">
            <a:avLst/>
          </a:prstGeom>
        </p:spPr>
      </p:pic>
      <p:pic>
        <p:nvPicPr>
          <p:cNvPr id="8" name="Picture 7" descr="Gold glitter star on white background">
            <a:extLst>
              <a:ext uri="{FF2B5EF4-FFF2-40B4-BE49-F238E27FC236}">
                <a16:creationId xmlns:a16="http://schemas.microsoft.com/office/drawing/2014/main" id="{BB0CEBD7-269A-E1D4-F71A-E7EC2B3300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5529" y="151992"/>
            <a:ext cx="1490839" cy="1490839"/>
          </a:xfrm>
          <a:prstGeom prst="rect">
            <a:avLst/>
          </a:prstGeom>
        </p:spPr>
      </p:pic>
      <p:pic>
        <p:nvPicPr>
          <p:cNvPr id="12" name="Picture 11" descr="Several hands raised and ready to answer a question">
            <a:extLst>
              <a:ext uri="{FF2B5EF4-FFF2-40B4-BE49-F238E27FC236}">
                <a16:creationId xmlns:a16="http://schemas.microsoft.com/office/drawing/2014/main" id="{E5898F28-789B-78C2-5FCF-77FF45AF82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5" t="1950" r="-1"/>
          <a:stretch>
            <a:fillRect/>
          </a:stretch>
        </p:blipFill>
        <p:spPr>
          <a:xfrm>
            <a:off x="9046407" y="3969144"/>
            <a:ext cx="2743201" cy="1817218"/>
          </a:xfrm>
          <a:prstGeom prst="rect">
            <a:avLst/>
          </a:prstGeom>
        </p:spPr>
      </p:pic>
      <p:pic>
        <p:nvPicPr>
          <p:cNvPr id="16" name="Picture 15" descr="Hands holding shamrock">
            <a:extLst>
              <a:ext uri="{FF2B5EF4-FFF2-40B4-BE49-F238E27FC236}">
                <a16:creationId xmlns:a16="http://schemas.microsoft.com/office/drawing/2014/main" id="{7805CC37-2AB3-BA9C-6464-88B17868B9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6408" y="1988368"/>
            <a:ext cx="2743201" cy="1817218"/>
          </a:xfrm>
          <a:prstGeom prst="rect">
            <a:avLst/>
          </a:prstGeom>
        </p:spPr>
      </p:pic>
      <p:pic>
        <p:nvPicPr>
          <p:cNvPr id="18" name="Picture 17" descr="Balloons Handy">
            <a:extLst>
              <a:ext uri="{FF2B5EF4-FFF2-40B4-BE49-F238E27FC236}">
                <a16:creationId xmlns:a16="http://schemas.microsoft.com/office/drawing/2014/main" id="{976A16F4-D7FF-64B8-49D2-EB0619841F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37244">
            <a:off x="6609599" y="1403771"/>
            <a:ext cx="1433690" cy="1433690"/>
          </a:xfrm>
          <a:prstGeom prst="rect">
            <a:avLst/>
          </a:prstGeom>
        </p:spPr>
      </p:pic>
      <p:pic>
        <p:nvPicPr>
          <p:cNvPr id="19" name="Picture 18" descr="Balloons Handy">
            <a:extLst>
              <a:ext uri="{FF2B5EF4-FFF2-40B4-BE49-F238E27FC236}">
                <a16:creationId xmlns:a16="http://schemas.microsoft.com/office/drawing/2014/main" id="{2E35750A-5437-8BBC-3B46-4C0548ACE7E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07948">
            <a:off x="26939" y="1366719"/>
            <a:ext cx="1433690" cy="143369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A08BD82-909F-6A4D-9BE9-B0B6A1C0F939}"/>
              </a:ext>
            </a:extLst>
          </p:cNvPr>
          <p:cNvSpPr txBox="1"/>
          <p:nvPr/>
        </p:nvSpPr>
        <p:spPr>
          <a:xfrm>
            <a:off x="505293" y="2880564"/>
            <a:ext cx="8106602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Aft>
                <a:spcPts val="1200"/>
              </a:spcAft>
            </a:pPr>
            <a:r>
              <a:rPr lang="en-GB" sz="2000" b="1" dirty="0">
                <a:solidFill>
                  <a:schemeClr val="accent6"/>
                </a:solidFill>
              </a:rPr>
              <a:t>Guess What?  Your school has been chosen by the Government to join a super-exciting project! How cool is that?</a:t>
            </a:r>
          </a:p>
          <a:p>
            <a:pPr lvl="0">
              <a:spcAft>
                <a:spcPts val="1200"/>
              </a:spcAft>
            </a:pPr>
            <a:r>
              <a:rPr lang="en-GB" sz="2000" b="1" dirty="0">
                <a:solidFill>
                  <a:srgbClr val="2C2E8D"/>
                </a:solidFill>
              </a:rPr>
              <a:t>Amazing Sustainability Experts are coming to help everyone in school – teachers, helpers, caretakers, dinner staff, and </a:t>
            </a:r>
            <a:r>
              <a:rPr lang="en-GB" sz="2000" b="1" u="sng" dirty="0">
                <a:solidFill>
                  <a:schemeClr val="accent2"/>
                </a:solidFill>
              </a:rPr>
              <a:t>YOU! </a:t>
            </a:r>
            <a:r>
              <a:rPr lang="en-GB" sz="2000" b="1" dirty="0">
                <a:solidFill>
                  <a:srgbClr val="2C2E8D"/>
                </a:solidFill>
              </a:rPr>
              <a:t>– to make our </a:t>
            </a:r>
            <a:r>
              <a:rPr lang="en-GB" sz="2000" b="1" dirty="0">
                <a:solidFill>
                  <a:schemeClr val="accent6"/>
                </a:solidFill>
              </a:rPr>
              <a:t>SCHOOL GREENER </a:t>
            </a:r>
            <a:r>
              <a:rPr lang="en-GB" sz="2000" b="1" dirty="0">
                <a:solidFill>
                  <a:srgbClr val="2C2E8D"/>
                </a:solidFill>
              </a:rPr>
              <a:t>and better for the planet!</a:t>
            </a:r>
          </a:p>
          <a:p>
            <a:pPr lvl="0">
              <a:spcAft>
                <a:spcPts val="1200"/>
              </a:spcAft>
            </a:pPr>
            <a:r>
              <a:rPr lang="en-GB" sz="2000" b="1" dirty="0">
                <a:solidFill>
                  <a:srgbClr val="FFC000"/>
                </a:solidFill>
              </a:rPr>
              <a:t>…….but, </a:t>
            </a:r>
            <a:r>
              <a:rPr lang="en-GB" sz="2000" b="1" u="sng" dirty="0">
                <a:solidFill>
                  <a:srgbClr val="FFC000"/>
                </a:solidFill>
              </a:rPr>
              <a:t>what are Sustainability Experts and what does this all mean?</a:t>
            </a:r>
          </a:p>
          <a:p>
            <a:pPr lvl="0">
              <a:spcAft>
                <a:spcPts val="1200"/>
              </a:spcAft>
            </a:pPr>
            <a:endParaRPr lang="en-GB" dirty="0">
              <a:solidFill>
                <a:srgbClr val="2C2E8D"/>
              </a:solidFill>
            </a:endParaRPr>
          </a:p>
        </p:txBody>
      </p:sp>
      <p:pic>
        <p:nvPicPr>
          <p:cNvPr id="24" name="Picture 23" descr="Floating globe showing Eastern Hemisphere">
            <a:extLst>
              <a:ext uri="{FF2B5EF4-FFF2-40B4-BE49-F238E27FC236}">
                <a16:creationId xmlns:a16="http://schemas.microsoft.com/office/drawing/2014/main" id="{99DD9127-F2DC-953D-CBBE-C12C7D2956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4690" y="5396207"/>
            <a:ext cx="1380195" cy="1380195"/>
          </a:xfrm>
          <a:prstGeom prst="rect">
            <a:avLst/>
          </a:prstGeom>
        </p:spPr>
      </p:pic>
      <p:pic>
        <p:nvPicPr>
          <p:cNvPr id="26" name="Picture 25" descr="Green question mark">
            <a:extLst>
              <a:ext uri="{FF2B5EF4-FFF2-40B4-BE49-F238E27FC236}">
                <a16:creationId xmlns:a16="http://schemas.microsoft.com/office/drawing/2014/main" id="{7F1CC67B-9A6B-4202-2F46-6C98BAF36BA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813" y="5459897"/>
            <a:ext cx="1995830" cy="1164234"/>
          </a:xfrm>
          <a:prstGeom prst="rect">
            <a:avLst/>
          </a:prstGeom>
        </p:spPr>
      </p:pic>
      <p:pic>
        <p:nvPicPr>
          <p:cNvPr id="2" name="Picture 1" descr="Floating globe showing Eastern Hemisphere">
            <a:extLst>
              <a:ext uri="{FF2B5EF4-FFF2-40B4-BE49-F238E27FC236}">
                <a16:creationId xmlns:a16="http://schemas.microsoft.com/office/drawing/2014/main" id="{C9A9553C-7289-3A39-E61D-2B649416EE0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1775" y="5396206"/>
            <a:ext cx="1380195" cy="1380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914768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65DF1B-9535-D388-1803-5D577402C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5C3DA500-3B1B-C0A2-AA96-29766C04B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1599" y="6366987"/>
            <a:ext cx="2743200" cy="365125"/>
          </a:xfrm>
        </p:spPr>
        <p:txBody>
          <a:bodyPr/>
          <a:lstStyle/>
          <a:p>
            <a:fld id="{1CBB08B3-38D4-40D9-8853-E29D2A311736}" type="slidenum">
              <a:rPr lang="en-GB" smtClean="0">
                <a:solidFill>
                  <a:schemeClr val="tx1"/>
                </a:solidFill>
              </a:rPr>
              <a:t>3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D3F7414-29CD-DE8A-E272-D6E488139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890" y="317268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4"/>
                </a:solidFill>
              </a:rPr>
              <a:t>But</a:t>
            </a:r>
            <a:r>
              <a:rPr lang="en-GB" dirty="0"/>
              <a:t> First!!!</a:t>
            </a:r>
            <a:endParaRPr lang="en-GB" dirty="0">
              <a:solidFill>
                <a:schemeClr val="accent4"/>
              </a:solidFill>
            </a:endParaRPr>
          </a:p>
        </p:txBody>
      </p:sp>
      <p:pic>
        <p:nvPicPr>
          <p:cNvPr id="8" name="Picture 7" descr="Gold glitter star on white background">
            <a:extLst>
              <a:ext uri="{FF2B5EF4-FFF2-40B4-BE49-F238E27FC236}">
                <a16:creationId xmlns:a16="http://schemas.microsoft.com/office/drawing/2014/main" id="{49D993EE-6F56-9359-12F4-978D0949B5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24" name="Picture 23" descr="Floating globe showing Eastern Hemisphere">
            <a:extLst>
              <a:ext uri="{FF2B5EF4-FFF2-40B4-BE49-F238E27FC236}">
                <a16:creationId xmlns:a16="http://schemas.microsoft.com/office/drawing/2014/main" id="{D641A444-B5FD-C268-1168-57E9D820A5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D20751C-7D0B-B113-7689-AC6FA00B232B}"/>
              </a:ext>
            </a:extLst>
          </p:cNvPr>
          <p:cNvSpPr txBox="1"/>
          <p:nvPr/>
        </p:nvSpPr>
        <p:spPr>
          <a:xfrm>
            <a:off x="732312" y="1876464"/>
            <a:ext cx="1028403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Aft>
                <a:spcPts val="1200"/>
              </a:spcAft>
            </a:pPr>
            <a:r>
              <a:rPr lang="en-GB" sz="4000" b="1" dirty="0">
                <a:solidFill>
                  <a:schemeClr val="accent6"/>
                </a:solidFill>
              </a:rPr>
              <a:t>Tell me what you already know about saving the planet and being green.</a:t>
            </a:r>
            <a:endParaRPr lang="en-GB" sz="4000" b="1" u="sng" dirty="0">
              <a:solidFill>
                <a:schemeClr val="accent6"/>
              </a:solidFill>
            </a:endParaRPr>
          </a:p>
        </p:txBody>
      </p:sp>
      <p:pic>
        <p:nvPicPr>
          <p:cNvPr id="3" name="Picture 2" descr="Gold glitter star on white background">
            <a:extLst>
              <a:ext uri="{FF2B5EF4-FFF2-40B4-BE49-F238E27FC236}">
                <a16:creationId xmlns:a16="http://schemas.microsoft.com/office/drawing/2014/main" id="{AC2A4699-78B5-5170-B5CD-EDC4DEFF8B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1566" y="83635"/>
            <a:ext cx="1490839" cy="1490839"/>
          </a:xfrm>
          <a:prstGeom prst="rect">
            <a:avLst/>
          </a:prstGeom>
        </p:spPr>
      </p:pic>
      <p:pic>
        <p:nvPicPr>
          <p:cNvPr id="4" name="Picture 3" descr="Floating globe showing Eastern Hemisphere">
            <a:extLst>
              <a:ext uri="{FF2B5EF4-FFF2-40B4-BE49-F238E27FC236}">
                <a16:creationId xmlns:a16="http://schemas.microsoft.com/office/drawing/2014/main" id="{18BE89F0-1BF0-C418-67B9-BC8956C18D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5546" y="179197"/>
            <a:ext cx="1395277" cy="1395277"/>
          </a:xfrm>
          <a:prstGeom prst="rect">
            <a:avLst/>
          </a:prstGeom>
        </p:spPr>
      </p:pic>
      <p:pic>
        <p:nvPicPr>
          <p:cNvPr id="9" name="Picture 8" descr="Honeybee about to the take-off from a flower">
            <a:extLst>
              <a:ext uri="{FF2B5EF4-FFF2-40B4-BE49-F238E27FC236}">
                <a16:creationId xmlns:a16="http://schemas.microsoft.com/office/drawing/2014/main" id="{59BB2A30-29EC-094B-229E-2D473D9DFD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0"/>
          <a:stretch>
            <a:fillRect/>
          </a:stretch>
        </p:blipFill>
        <p:spPr>
          <a:xfrm>
            <a:off x="494805" y="3563239"/>
            <a:ext cx="3558208" cy="2451416"/>
          </a:xfrm>
          <a:prstGeom prst="rect">
            <a:avLst/>
          </a:prstGeom>
        </p:spPr>
      </p:pic>
      <p:pic>
        <p:nvPicPr>
          <p:cNvPr id="13" name="Picture 12" descr="Person wearing gloves and hat hugging a mossy tree">
            <a:extLst>
              <a:ext uri="{FF2B5EF4-FFF2-40B4-BE49-F238E27FC236}">
                <a16:creationId xmlns:a16="http://schemas.microsoft.com/office/drawing/2014/main" id="{F035C920-C7C8-6820-CE91-333FAD1129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3013" y="3560488"/>
            <a:ext cx="3686124" cy="2456918"/>
          </a:xfrm>
          <a:prstGeom prst="rect">
            <a:avLst/>
          </a:prstGeom>
        </p:spPr>
      </p:pic>
      <p:pic>
        <p:nvPicPr>
          <p:cNvPr id="16" name="Picture 15" descr="Plastic bottle garbage on a beach">
            <a:extLst>
              <a:ext uri="{FF2B5EF4-FFF2-40B4-BE49-F238E27FC236}">
                <a16:creationId xmlns:a16="http://schemas.microsoft.com/office/drawing/2014/main" id="{76BA4373-76B8-C759-F3C6-01E0F85054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" t="224" r="21795" b="-224"/>
          <a:stretch>
            <a:fillRect/>
          </a:stretch>
        </p:blipFill>
        <p:spPr>
          <a:xfrm>
            <a:off x="7739136" y="3563239"/>
            <a:ext cx="3522630" cy="2451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168155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EE2010-86EB-901E-350D-7EDE1862E7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74AC5854-4594-DE42-5DD1-11846AEEC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1599" y="6366987"/>
            <a:ext cx="2743200" cy="365125"/>
          </a:xfrm>
        </p:spPr>
        <p:txBody>
          <a:bodyPr/>
          <a:lstStyle/>
          <a:p>
            <a:fld id="{1CBB08B3-38D4-40D9-8853-E29D2A311736}" type="slidenum">
              <a:rPr lang="en-GB" smtClean="0">
                <a:solidFill>
                  <a:schemeClr val="tx1"/>
                </a:solidFill>
              </a:rPr>
              <a:t>4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C0669E8-DD87-6C03-90E2-F7B4CCD98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890" y="317268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4"/>
                </a:solidFill>
              </a:rPr>
              <a:t>But</a:t>
            </a:r>
            <a:r>
              <a:rPr lang="en-GB" dirty="0"/>
              <a:t> First!!!</a:t>
            </a:r>
            <a:endParaRPr lang="en-GB" dirty="0">
              <a:solidFill>
                <a:schemeClr val="accent4"/>
              </a:solidFill>
            </a:endParaRPr>
          </a:p>
        </p:txBody>
      </p:sp>
      <p:pic>
        <p:nvPicPr>
          <p:cNvPr id="8" name="Picture 7" descr="Gold glitter star on white background">
            <a:extLst>
              <a:ext uri="{FF2B5EF4-FFF2-40B4-BE49-F238E27FC236}">
                <a16:creationId xmlns:a16="http://schemas.microsoft.com/office/drawing/2014/main" id="{71151386-4C7E-43D0-91ED-AC8848F2A6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24" name="Picture 23" descr="Floating globe showing Eastern Hemisphere">
            <a:extLst>
              <a:ext uri="{FF2B5EF4-FFF2-40B4-BE49-F238E27FC236}">
                <a16:creationId xmlns:a16="http://schemas.microsoft.com/office/drawing/2014/main" id="{8449CD6E-E511-98C8-4C16-B0317183AF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C6B6510-CFF4-C042-1ADE-AA29F37C40B3}"/>
              </a:ext>
            </a:extLst>
          </p:cNvPr>
          <p:cNvSpPr txBox="1"/>
          <p:nvPr/>
        </p:nvSpPr>
        <p:spPr>
          <a:xfrm>
            <a:off x="732312" y="1876464"/>
            <a:ext cx="1028403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Aft>
                <a:spcPts val="1200"/>
              </a:spcAft>
            </a:pPr>
            <a:r>
              <a:rPr lang="en-GB" sz="4000" b="1" dirty="0">
                <a:solidFill>
                  <a:schemeClr val="accent6"/>
                </a:solidFill>
              </a:rPr>
              <a:t>Tell me what you already know about saving the planet and being green.</a:t>
            </a:r>
            <a:endParaRPr lang="en-GB" sz="4000" b="1" u="sng" dirty="0">
              <a:solidFill>
                <a:schemeClr val="accent6"/>
              </a:solidFill>
            </a:endParaRPr>
          </a:p>
        </p:txBody>
      </p:sp>
      <p:pic>
        <p:nvPicPr>
          <p:cNvPr id="3" name="Picture 2" descr="Gold glitter star on white background">
            <a:extLst>
              <a:ext uri="{FF2B5EF4-FFF2-40B4-BE49-F238E27FC236}">
                <a16:creationId xmlns:a16="http://schemas.microsoft.com/office/drawing/2014/main" id="{85A1FED7-CBBD-0809-0146-69D155011B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1566" y="83635"/>
            <a:ext cx="1490839" cy="1490839"/>
          </a:xfrm>
          <a:prstGeom prst="rect">
            <a:avLst/>
          </a:prstGeom>
        </p:spPr>
      </p:pic>
      <p:pic>
        <p:nvPicPr>
          <p:cNvPr id="4" name="Picture 3" descr="Floating globe showing Eastern Hemisphere">
            <a:extLst>
              <a:ext uri="{FF2B5EF4-FFF2-40B4-BE49-F238E27FC236}">
                <a16:creationId xmlns:a16="http://schemas.microsoft.com/office/drawing/2014/main" id="{3A693660-D48D-3650-E2F3-D7DA0EBAA2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5546" y="179197"/>
            <a:ext cx="1395277" cy="1395277"/>
          </a:xfrm>
          <a:prstGeom prst="rect">
            <a:avLst/>
          </a:prstGeom>
        </p:spPr>
      </p:pic>
      <p:pic>
        <p:nvPicPr>
          <p:cNvPr id="7" name="Picture 6" descr="Wind turbines in field">
            <a:extLst>
              <a:ext uri="{FF2B5EF4-FFF2-40B4-BE49-F238E27FC236}">
                <a16:creationId xmlns:a16="http://schemas.microsoft.com/office/drawing/2014/main" id="{0CA7F038-4B4D-C8A9-4E6B-9696AEB4D9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211" y="3554680"/>
            <a:ext cx="3463111" cy="2327128"/>
          </a:xfrm>
          <a:prstGeom prst="rect">
            <a:avLst/>
          </a:prstGeom>
        </p:spPr>
      </p:pic>
      <p:pic>
        <p:nvPicPr>
          <p:cNvPr id="12" name="Picture 11" descr="Boy charging electric car">
            <a:extLst>
              <a:ext uri="{FF2B5EF4-FFF2-40B4-BE49-F238E27FC236}">
                <a16:creationId xmlns:a16="http://schemas.microsoft.com/office/drawing/2014/main" id="{C0ABC1F3-1F21-2FB3-2B5B-110314540C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3031" y="3554680"/>
            <a:ext cx="3463111" cy="2308741"/>
          </a:xfrm>
          <a:prstGeom prst="rect">
            <a:avLst/>
          </a:prstGeom>
        </p:spPr>
      </p:pic>
      <p:pic>
        <p:nvPicPr>
          <p:cNvPr id="5124" name="Picture 4" descr="Selective photograph of solar panel ...">
            <a:extLst>
              <a:ext uri="{FF2B5EF4-FFF2-40B4-BE49-F238E27FC236}">
                <a16:creationId xmlns:a16="http://schemas.microsoft.com/office/drawing/2014/main" id="{5D65470A-9EE7-5C1F-E228-5989E335A6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39"/>
          <a:stretch>
            <a:fillRect/>
          </a:stretch>
        </p:blipFill>
        <p:spPr bwMode="auto">
          <a:xfrm>
            <a:off x="7462528" y="3554680"/>
            <a:ext cx="4262376" cy="2308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854856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8520EA-DFAB-7D78-D95C-3B4C675BE4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E007D35F-596A-0469-06B1-ECEA8BB8E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1599" y="6366987"/>
            <a:ext cx="2743200" cy="365125"/>
          </a:xfrm>
        </p:spPr>
        <p:txBody>
          <a:bodyPr/>
          <a:lstStyle/>
          <a:p>
            <a:fld id="{1CBB08B3-38D4-40D9-8853-E29D2A311736}" type="slidenum">
              <a:rPr lang="en-GB" smtClean="0">
                <a:solidFill>
                  <a:schemeClr val="tx1"/>
                </a:solidFill>
              </a:rPr>
              <a:t>5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74ACA5B-FFC6-8981-70DB-2288023F7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890" y="317268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Special </a:t>
            </a:r>
            <a:r>
              <a:rPr lang="en-GB" dirty="0">
                <a:solidFill>
                  <a:schemeClr val="accent4"/>
                </a:solidFill>
              </a:rPr>
              <a:t>Project!!</a:t>
            </a:r>
          </a:p>
        </p:txBody>
      </p:sp>
      <p:pic>
        <p:nvPicPr>
          <p:cNvPr id="8" name="Picture 7" descr="Gold glitter star on white background">
            <a:extLst>
              <a:ext uri="{FF2B5EF4-FFF2-40B4-BE49-F238E27FC236}">
                <a16:creationId xmlns:a16="http://schemas.microsoft.com/office/drawing/2014/main" id="{E63408A1-52A3-B449-8DB6-6DCFE8577E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24" name="Picture 23" descr="Floating globe showing Eastern Hemisphere">
            <a:extLst>
              <a:ext uri="{FF2B5EF4-FFF2-40B4-BE49-F238E27FC236}">
                <a16:creationId xmlns:a16="http://schemas.microsoft.com/office/drawing/2014/main" id="{43AAE7A8-FC85-1D74-C16F-FDA7350EBC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33DBF3-B99E-9F52-685D-12CE52308174}"/>
              </a:ext>
            </a:extLst>
          </p:cNvPr>
          <p:cNvSpPr txBox="1"/>
          <p:nvPr/>
        </p:nvSpPr>
        <p:spPr>
          <a:xfrm>
            <a:off x="1394104" y="1998683"/>
            <a:ext cx="94883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Aft>
                <a:spcPts val="1200"/>
              </a:spcAft>
            </a:pPr>
            <a:r>
              <a:rPr lang="en-GB" sz="4000" b="1" dirty="0">
                <a:solidFill>
                  <a:schemeClr val="accent6"/>
                </a:solidFill>
              </a:rPr>
              <a:t>Great! Let’s get back to the project and your school!</a:t>
            </a:r>
            <a:endParaRPr lang="en-GB" sz="4000" b="1" u="sng" dirty="0">
              <a:solidFill>
                <a:schemeClr val="accent6"/>
              </a:solidFill>
            </a:endParaRPr>
          </a:p>
        </p:txBody>
      </p:sp>
      <p:pic>
        <p:nvPicPr>
          <p:cNvPr id="17" name="Picture 16" descr="Floating globe showing Eastern Hemisphere">
            <a:extLst>
              <a:ext uri="{FF2B5EF4-FFF2-40B4-BE49-F238E27FC236}">
                <a16:creationId xmlns:a16="http://schemas.microsoft.com/office/drawing/2014/main" id="{ACA1DBDB-1C11-531E-5D29-61183D43CC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2992" y="247553"/>
            <a:ext cx="1395277" cy="139527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B671CF0-8F7D-D5E8-977F-845229603B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5"/>
          <a:stretch>
            <a:fillRect/>
          </a:stretch>
        </p:blipFill>
        <p:spPr>
          <a:xfrm>
            <a:off x="740147" y="3489096"/>
            <a:ext cx="3402315" cy="262700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D58BC85-C97E-97F1-C092-F0C6E587B89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2" r="8887" b="21492"/>
          <a:stretch>
            <a:fillRect/>
          </a:stretch>
        </p:blipFill>
        <p:spPr>
          <a:xfrm>
            <a:off x="4142462" y="3481571"/>
            <a:ext cx="3810710" cy="2627003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45653AC-BB56-B356-44AB-B94F300FA30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3172" y="3489096"/>
            <a:ext cx="3507251" cy="2619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770542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690E05-E0DD-5D29-57DD-26B498D86D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FBFBCA52-8A97-65D0-8375-0E0C902F5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1599" y="6366987"/>
            <a:ext cx="2743200" cy="365125"/>
          </a:xfrm>
        </p:spPr>
        <p:txBody>
          <a:bodyPr/>
          <a:lstStyle/>
          <a:p>
            <a:fld id="{1CBB08B3-38D4-40D9-8853-E29D2A311736}" type="slidenum">
              <a:rPr lang="en-GB" smtClean="0">
                <a:solidFill>
                  <a:schemeClr val="tx1"/>
                </a:solidFill>
              </a:rPr>
              <a:t>6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D3B4991-1C85-64B1-CE20-B2FA12491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890" y="317268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Special </a:t>
            </a:r>
            <a:r>
              <a:rPr lang="en-GB" dirty="0">
                <a:solidFill>
                  <a:schemeClr val="accent4"/>
                </a:solidFill>
              </a:rPr>
              <a:t>Project!!</a:t>
            </a:r>
          </a:p>
        </p:txBody>
      </p:sp>
      <p:pic>
        <p:nvPicPr>
          <p:cNvPr id="8" name="Picture 7" descr="Gold glitter star on white background">
            <a:extLst>
              <a:ext uri="{FF2B5EF4-FFF2-40B4-BE49-F238E27FC236}">
                <a16:creationId xmlns:a16="http://schemas.microsoft.com/office/drawing/2014/main" id="{398B9EF9-5C68-473E-7B15-AAF63B6912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24" name="Picture 23" descr="Floating globe showing Eastern Hemisphere">
            <a:extLst>
              <a:ext uri="{FF2B5EF4-FFF2-40B4-BE49-F238E27FC236}">
                <a16:creationId xmlns:a16="http://schemas.microsoft.com/office/drawing/2014/main" id="{3CD4CD4D-00C1-AB91-F3D1-45511156AE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757114-D729-B7BD-E551-CB8521B84A83}"/>
              </a:ext>
            </a:extLst>
          </p:cNvPr>
          <p:cNvSpPr txBox="1"/>
          <p:nvPr/>
        </p:nvSpPr>
        <p:spPr>
          <a:xfrm>
            <a:off x="4222186" y="1876464"/>
            <a:ext cx="387997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Aft>
                <a:spcPts val="1200"/>
              </a:spcAft>
            </a:pPr>
            <a:r>
              <a:rPr lang="en-GB" sz="2800" dirty="0">
                <a:solidFill>
                  <a:schemeClr val="accent5"/>
                </a:solidFill>
              </a:rPr>
              <a:t>Your school will get special money to build awesome eco-projects – like </a:t>
            </a:r>
            <a:r>
              <a:rPr lang="en-GB" sz="2800" b="1" dirty="0">
                <a:solidFill>
                  <a:schemeClr val="accent5"/>
                </a:solidFill>
              </a:rPr>
              <a:t>Solar Panels which make your own electricity to be used at school, this powers the lights and computers!</a:t>
            </a:r>
            <a:endParaRPr lang="en-GB" sz="2800" b="1" u="sng" dirty="0">
              <a:solidFill>
                <a:schemeClr val="accent5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D6F4976-C009-4FD2-4C59-BDFD3C3AAD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9240" y="2276105"/>
            <a:ext cx="3586348" cy="358634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09400A8-DCA3-A76C-100F-5DE8C73322C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88" r="11615"/>
          <a:stretch>
            <a:fillRect/>
          </a:stretch>
        </p:blipFill>
        <p:spPr>
          <a:xfrm>
            <a:off x="246412" y="2723070"/>
            <a:ext cx="3916898" cy="3036462"/>
          </a:xfrm>
          <a:prstGeom prst="rect">
            <a:avLst/>
          </a:prstGeom>
        </p:spPr>
      </p:pic>
      <p:pic>
        <p:nvPicPr>
          <p:cNvPr id="4" name="Picture 3" descr="Stacks of gold coins">
            <a:extLst>
              <a:ext uri="{FF2B5EF4-FFF2-40B4-BE49-F238E27FC236}">
                <a16:creationId xmlns:a16="http://schemas.microsoft.com/office/drawing/2014/main" id="{2E2137F1-C681-A364-A966-712B5DDFB5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2992" y="147460"/>
            <a:ext cx="2044782" cy="136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115692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16D00-104A-0ABB-54E4-25426FEC2B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528F1E6E-6B9A-1ACF-0682-E615C007E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1599" y="6366987"/>
            <a:ext cx="2743200" cy="365125"/>
          </a:xfrm>
        </p:spPr>
        <p:txBody>
          <a:bodyPr/>
          <a:lstStyle/>
          <a:p>
            <a:fld id="{1CBB08B3-38D4-40D9-8853-E29D2A311736}" type="slidenum">
              <a:rPr lang="en-GB" smtClean="0">
                <a:solidFill>
                  <a:schemeClr val="tx1"/>
                </a:solidFill>
              </a:rPr>
              <a:t>7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8A5B062-64A6-6DD1-9389-2F179C6E6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890" y="317268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Solar </a:t>
            </a:r>
            <a:r>
              <a:rPr lang="en-GB" dirty="0">
                <a:solidFill>
                  <a:schemeClr val="accent4"/>
                </a:solidFill>
              </a:rPr>
              <a:t>PV!</a:t>
            </a:r>
          </a:p>
        </p:txBody>
      </p:sp>
      <p:pic>
        <p:nvPicPr>
          <p:cNvPr id="24" name="Picture 23" descr="Floating globe showing Eastern Hemisphere">
            <a:extLst>
              <a:ext uri="{FF2B5EF4-FFF2-40B4-BE49-F238E27FC236}">
                <a16:creationId xmlns:a16="http://schemas.microsoft.com/office/drawing/2014/main" id="{00337757-D4D8-9A05-4F4E-06117619B1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7593" y="247554"/>
            <a:ext cx="1395277" cy="139527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8EBC804-4D4F-28B0-EBC0-ABE547A0D5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3317" y="196459"/>
            <a:ext cx="1323109" cy="1323109"/>
          </a:xfrm>
          <a:prstGeom prst="rect">
            <a:avLst/>
          </a:prstGeom>
        </p:spPr>
      </p:pic>
      <p:pic>
        <p:nvPicPr>
          <p:cNvPr id="4" name="Picture 3" descr="Gold glitter star on white background">
            <a:extLst>
              <a:ext uri="{FF2B5EF4-FFF2-40B4-BE49-F238E27FC236}">
                <a16:creationId xmlns:a16="http://schemas.microsoft.com/office/drawing/2014/main" id="{D950B498-64B4-C288-5425-804D923CFB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5478" y="151992"/>
            <a:ext cx="1490839" cy="1490839"/>
          </a:xfrm>
          <a:prstGeom prst="rect">
            <a:avLst/>
          </a:prstGeom>
        </p:spPr>
      </p:pic>
      <p:pic>
        <p:nvPicPr>
          <p:cNvPr id="5" name="Picture 4" descr="Floating globe showing Eastern Hemisphere">
            <a:extLst>
              <a:ext uri="{FF2B5EF4-FFF2-40B4-BE49-F238E27FC236}">
                <a16:creationId xmlns:a16="http://schemas.microsoft.com/office/drawing/2014/main" id="{D26528E8-3150-6834-04C2-2F7F609828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7619" y="196459"/>
            <a:ext cx="1395277" cy="13952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63710A-EF90-B14A-25A9-7FABED23419A}"/>
              </a:ext>
            </a:extLst>
          </p:cNvPr>
          <p:cNvSpPr txBox="1"/>
          <p:nvPr/>
        </p:nvSpPr>
        <p:spPr>
          <a:xfrm>
            <a:off x="1113055" y="1923469"/>
            <a:ext cx="94883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Aft>
                <a:spcPts val="1200"/>
              </a:spcAft>
            </a:pPr>
            <a:r>
              <a:rPr lang="en-GB" sz="4000" b="1" dirty="0">
                <a:solidFill>
                  <a:schemeClr val="accent6"/>
                </a:solidFill>
              </a:rPr>
              <a:t>Can you tell me how Solar PV works?</a:t>
            </a:r>
            <a:endParaRPr lang="en-GB" sz="4000" b="1" u="sng" dirty="0">
              <a:solidFill>
                <a:schemeClr val="accent6"/>
              </a:solidFill>
            </a:endParaRPr>
          </a:p>
        </p:txBody>
      </p:sp>
      <p:pic>
        <p:nvPicPr>
          <p:cNvPr id="11" name="Picture 10" descr="Person touching solar panel">
            <a:extLst>
              <a:ext uri="{FF2B5EF4-FFF2-40B4-BE49-F238E27FC236}">
                <a16:creationId xmlns:a16="http://schemas.microsoft.com/office/drawing/2014/main" id="{431EF597-366B-5D7E-10DB-2BD43AFDB0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4871" y="3105964"/>
            <a:ext cx="4042064" cy="2696169"/>
          </a:xfrm>
          <a:prstGeom prst="rect">
            <a:avLst/>
          </a:prstGeom>
        </p:spPr>
      </p:pic>
      <p:pic>
        <p:nvPicPr>
          <p:cNvPr id="13" name="Picture 12" descr="Sepia sunset">
            <a:extLst>
              <a:ext uri="{FF2B5EF4-FFF2-40B4-BE49-F238E27FC236}">
                <a16:creationId xmlns:a16="http://schemas.microsoft.com/office/drawing/2014/main" id="{CC8849CD-B465-E0AA-D1BE-7D38D2640B1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940" y="3105964"/>
            <a:ext cx="3590407" cy="2693153"/>
          </a:xfrm>
          <a:prstGeom prst="rect">
            <a:avLst/>
          </a:prstGeom>
        </p:spPr>
      </p:pic>
      <p:sp>
        <p:nvSpPr>
          <p:cNvPr id="16" name="Equals 15">
            <a:extLst>
              <a:ext uri="{FF2B5EF4-FFF2-40B4-BE49-F238E27FC236}">
                <a16:creationId xmlns:a16="http://schemas.microsoft.com/office/drawing/2014/main" id="{2406CAD1-0D7F-ECC6-805E-BC61CFE31704}"/>
              </a:ext>
            </a:extLst>
          </p:cNvPr>
          <p:cNvSpPr/>
          <p:nvPr/>
        </p:nvSpPr>
        <p:spPr>
          <a:xfrm>
            <a:off x="10144240" y="3800104"/>
            <a:ext cx="1351073" cy="1143314"/>
          </a:xfrm>
          <a:prstGeom prst="mathEqua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5C39C460-A679-3D18-CDFA-BF1AB161B572}"/>
              </a:ext>
            </a:extLst>
          </p:cNvPr>
          <p:cNvSpPr/>
          <p:nvPr/>
        </p:nvSpPr>
        <p:spPr>
          <a:xfrm>
            <a:off x="4225764" y="3674706"/>
            <a:ext cx="1385454" cy="1451476"/>
          </a:xfrm>
          <a:prstGeom prst="mathPl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611935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78DF9A-6640-B329-24E8-02F6D7248B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F0D5B14-2464-453A-C80A-740A6DB2D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1599" y="6366987"/>
            <a:ext cx="2743200" cy="365125"/>
          </a:xfrm>
        </p:spPr>
        <p:txBody>
          <a:bodyPr/>
          <a:lstStyle/>
          <a:p>
            <a:fld id="{1CBB08B3-38D4-40D9-8853-E29D2A311736}" type="slidenum">
              <a:rPr lang="en-GB" smtClean="0">
                <a:solidFill>
                  <a:schemeClr val="tx1"/>
                </a:solidFill>
              </a:rPr>
              <a:t>8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CC204DB-C11A-B622-C12E-8279C6E03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890" y="317268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Solar </a:t>
            </a:r>
            <a:r>
              <a:rPr lang="en-GB" dirty="0">
                <a:solidFill>
                  <a:schemeClr val="accent4"/>
                </a:solidFill>
              </a:rPr>
              <a:t>PV!</a:t>
            </a:r>
          </a:p>
        </p:txBody>
      </p:sp>
      <p:pic>
        <p:nvPicPr>
          <p:cNvPr id="24" name="Picture 23" descr="Floating globe showing Eastern Hemisphere">
            <a:extLst>
              <a:ext uri="{FF2B5EF4-FFF2-40B4-BE49-F238E27FC236}">
                <a16:creationId xmlns:a16="http://schemas.microsoft.com/office/drawing/2014/main" id="{BB5F4626-4894-2BA6-7B7D-6602814C0E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7593" y="247554"/>
            <a:ext cx="1395277" cy="139527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446AB3D-D3E1-DC79-BD88-3281086DAC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3317" y="196459"/>
            <a:ext cx="1323109" cy="1323109"/>
          </a:xfrm>
          <a:prstGeom prst="rect">
            <a:avLst/>
          </a:prstGeom>
        </p:spPr>
      </p:pic>
      <p:pic>
        <p:nvPicPr>
          <p:cNvPr id="4" name="Picture 3" descr="Gold glitter star on white background">
            <a:extLst>
              <a:ext uri="{FF2B5EF4-FFF2-40B4-BE49-F238E27FC236}">
                <a16:creationId xmlns:a16="http://schemas.microsoft.com/office/drawing/2014/main" id="{D7B18AC4-6B7B-05DE-7C55-6F4370D45E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5478" y="151992"/>
            <a:ext cx="1490839" cy="1490839"/>
          </a:xfrm>
          <a:prstGeom prst="rect">
            <a:avLst/>
          </a:prstGeom>
        </p:spPr>
      </p:pic>
      <p:pic>
        <p:nvPicPr>
          <p:cNvPr id="5" name="Picture 4" descr="Floating globe showing Eastern Hemisphere">
            <a:extLst>
              <a:ext uri="{FF2B5EF4-FFF2-40B4-BE49-F238E27FC236}">
                <a16:creationId xmlns:a16="http://schemas.microsoft.com/office/drawing/2014/main" id="{5A1A3722-D9E7-0E79-4B39-129EED90DB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7619" y="196459"/>
            <a:ext cx="1395277" cy="13952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31023EE-630D-C3BB-4D89-C43AE109DA42}"/>
              </a:ext>
            </a:extLst>
          </p:cNvPr>
          <p:cNvSpPr txBox="1"/>
          <p:nvPr/>
        </p:nvSpPr>
        <p:spPr>
          <a:xfrm>
            <a:off x="1117014" y="1982849"/>
            <a:ext cx="94883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Aft>
                <a:spcPts val="1200"/>
              </a:spcAft>
            </a:pPr>
            <a:r>
              <a:rPr lang="en-GB" sz="4000" b="1" dirty="0">
                <a:solidFill>
                  <a:schemeClr val="accent6"/>
                </a:solidFill>
              </a:rPr>
              <a:t>Can you tell me how Solar PV works?</a:t>
            </a:r>
            <a:endParaRPr lang="en-GB" sz="4000" b="1" u="sng" dirty="0">
              <a:solidFill>
                <a:schemeClr val="accent6"/>
              </a:solidFill>
            </a:endParaRPr>
          </a:p>
        </p:txBody>
      </p:sp>
      <p:pic>
        <p:nvPicPr>
          <p:cNvPr id="11" name="Picture 10" descr="Three lightbulbs hanging">
            <a:extLst>
              <a:ext uri="{FF2B5EF4-FFF2-40B4-BE49-F238E27FC236}">
                <a16:creationId xmlns:a16="http://schemas.microsoft.com/office/drawing/2014/main" id="{907513EE-1FEB-5261-A551-B087AF1496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08" y="3001320"/>
            <a:ext cx="2624357" cy="1743043"/>
          </a:xfrm>
          <a:prstGeom prst="rect">
            <a:avLst/>
          </a:prstGeom>
        </p:spPr>
      </p:pic>
      <p:pic>
        <p:nvPicPr>
          <p:cNvPr id="13" name="Picture 12" descr="Man wearing black t-shirt and headset sitting in front of orange and black keyboard in dimly lit room with blue walls">
            <a:extLst>
              <a:ext uri="{FF2B5EF4-FFF2-40B4-BE49-F238E27FC236}">
                <a16:creationId xmlns:a16="http://schemas.microsoft.com/office/drawing/2014/main" id="{426DF72F-A575-4E2D-9167-53C38E38FC0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1542" y="2864990"/>
            <a:ext cx="3141024" cy="2094016"/>
          </a:xfrm>
          <a:prstGeom prst="rect">
            <a:avLst/>
          </a:prstGeom>
        </p:spPr>
      </p:pic>
      <p:pic>
        <p:nvPicPr>
          <p:cNvPr id="15" name="Picture 14" descr="Office workers in video conference">
            <a:extLst>
              <a:ext uri="{FF2B5EF4-FFF2-40B4-BE49-F238E27FC236}">
                <a16:creationId xmlns:a16="http://schemas.microsoft.com/office/drawing/2014/main" id="{1E906165-E769-2870-B839-C6CCD93DD5E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557" y="4492155"/>
            <a:ext cx="2671973" cy="1781315"/>
          </a:xfrm>
          <a:prstGeom prst="rect">
            <a:avLst/>
          </a:prstGeom>
        </p:spPr>
      </p:pic>
      <p:pic>
        <p:nvPicPr>
          <p:cNvPr id="17" name="Picture 16" descr="Five children playing with electronics">
            <a:extLst>
              <a:ext uri="{FF2B5EF4-FFF2-40B4-BE49-F238E27FC236}">
                <a16:creationId xmlns:a16="http://schemas.microsoft.com/office/drawing/2014/main" id="{AC9AD84E-40B5-DD12-A780-8665BE87B0E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68" t="6168" r="13176"/>
          <a:stretch>
            <a:fillRect/>
          </a:stretch>
        </p:blipFill>
        <p:spPr>
          <a:xfrm>
            <a:off x="8521755" y="2690735"/>
            <a:ext cx="3141025" cy="2172855"/>
          </a:xfrm>
          <a:prstGeom prst="rect">
            <a:avLst/>
          </a:prstGeom>
        </p:spPr>
      </p:pic>
      <p:pic>
        <p:nvPicPr>
          <p:cNvPr id="19" name="Picture 18" descr="Child typing on keyboard">
            <a:extLst>
              <a:ext uri="{FF2B5EF4-FFF2-40B4-BE49-F238E27FC236}">
                <a16:creationId xmlns:a16="http://schemas.microsoft.com/office/drawing/2014/main" id="{778B6F9A-6AF2-DA0F-5771-70DF3A7D7B0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4719" y="2690735"/>
            <a:ext cx="3141024" cy="2094016"/>
          </a:xfrm>
          <a:prstGeom prst="rect">
            <a:avLst/>
          </a:prstGeom>
        </p:spPr>
      </p:pic>
      <p:pic>
        <p:nvPicPr>
          <p:cNvPr id="21" name="Picture 20" descr="Children playing video games">
            <a:extLst>
              <a:ext uri="{FF2B5EF4-FFF2-40B4-BE49-F238E27FC236}">
                <a16:creationId xmlns:a16="http://schemas.microsoft.com/office/drawing/2014/main" id="{60E187EF-CD2D-96F3-CF79-8E4B6214A36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5616" y="4485048"/>
            <a:ext cx="3259282" cy="2172855"/>
          </a:xfrm>
          <a:prstGeom prst="rect">
            <a:avLst/>
          </a:prstGeom>
        </p:spPr>
      </p:pic>
      <p:pic>
        <p:nvPicPr>
          <p:cNvPr id="23" name="Picture 22" descr="Father cooking breakfast for kids">
            <a:extLst>
              <a:ext uri="{FF2B5EF4-FFF2-40B4-BE49-F238E27FC236}">
                <a16:creationId xmlns:a16="http://schemas.microsoft.com/office/drawing/2014/main" id="{B54760B7-AF65-EC9C-B01E-5F307FA6BE5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6017" y="4442683"/>
            <a:ext cx="2798427" cy="1999274"/>
          </a:xfrm>
          <a:prstGeom prst="rect">
            <a:avLst/>
          </a:prstGeom>
        </p:spPr>
      </p:pic>
      <p:pic>
        <p:nvPicPr>
          <p:cNvPr id="26" name="Picture 25" descr="Girl in IT class">
            <a:extLst>
              <a:ext uri="{FF2B5EF4-FFF2-40B4-BE49-F238E27FC236}">
                <a16:creationId xmlns:a16="http://schemas.microsoft.com/office/drawing/2014/main" id="{416FEBF0-6265-E27B-E3E5-C7C6D00A122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6319" y="4638361"/>
            <a:ext cx="2562829" cy="170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793296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7F8438-88AF-0191-CB08-5C7BD002D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907DA-A60F-3B3E-2F6A-2DE4B18E1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Eco-Experts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5C35C-B2EC-434F-F850-1F42EED57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101" y="3012896"/>
            <a:ext cx="5927766" cy="4970770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accent6"/>
                </a:solidFill>
              </a:rPr>
              <a:t>Eco-experts</a:t>
            </a:r>
            <a:r>
              <a:rPr lang="en-GB" b="1" dirty="0">
                <a:solidFill>
                  <a:srgbClr val="7030A0"/>
                </a:solidFill>
              </a:rPr>
              <a:t> will come to school and share super-smart tips and fun ideas to help you, your friends and your teachers make the school greener, cleaner, and help </a:t>
            </a:r>
            <a:r>
              <a:rPr lang="en-GB" sz="3600" b="1" dirty="0">
                <a:solidFill>
                  <a:schemeClr val="accent1"/>
                </a:solidFill>
              </a:rPr>
              <a:t>SAVE THE PLANET.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FECF87-5433-C480-8B72-9FB8FA651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9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86A9D4E5-0740-F7F7-BEA9-A6700FB1A9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12AF16A6-D6B8-A32D-B261-2FD1C9F69E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25B402F-E6A2-F505-A8BC-490BBFEC8C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5000" y="313225"/>
            <a:ext cx="1139523" cy="1139523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4B4D0782-612C-4C01-F907-CDA60CC89BD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67353D0-7FF7-D49E-EE59-9A60AC961E9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399" y="2399572"/>
            <a:ext cx="5366513" cy="357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036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28387-3388-C7B5-606A-7C4939755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329E2-6EB0-4282-43D6-A6B380016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Eco-Experts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47CF2-3DDF-271E-583E-AD801562A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860" y="2035161"/>
            <a:ext cx="11117377" cy="4970770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>
                <a:solidFill>
                  <a:schemeClr val="accent1"/>
                </a:solidFill>
              </a:rPr>
              <a:t>All the ideas and smart tips are put in a plan for your school called a </a:t>
            </a:r>
            <a:r>
              <a:rPr lang="en-GB" sz="3600" b="1" dirty="0">
                <a:solidFill>
                  <a:schemeClr val="accent6"/>
                </a:solidFill>
              </a:rPr>
              <a:t>CLIMATE ACTION PLAN.  </a:t>
            </a:r>
            <a:endParaRPr lang="en-GB" sz="3600" b="1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54108F-C215-C5B5-98E5-3642E3C29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10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7C1DEC22-FAA2-9C42-0F1B-31D883EADA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A14BFF31-0C80-9FCE-11A2-8343107944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5867BD0-4E11-CEFD-E5A5-C44388B693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5000" y="313225"/>
            <a:ext cx="1139523" cy="1139523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E0625775-7450-91F3-165F-B470084EDE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" name="Picture 12" descr="A person reaching for a paper on a table full of paper and sticky notes">
            <a:extLst>
              <a:ext uri="{FF2B5EF4-FFF2-40B4-BE49-F238E27FC236}">
                <a16:creationId xmlns:a16="http://schemas.microsoft.com/office/drawing/2014/main" id="{24FAF77D-E57C-7C47-D08B-4C357A0C11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6306" y="3373760"/>
            <a:ext cx="4292671" cy="286474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C43F607-C13A-FBDB-D404-DAD199FEE7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2135" y="3373760"/>
            <a:ext cx="4344390" cy="2896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523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EE22F-CD95-223B-A8C9-1918642E3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Earth Heros!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2429A-0ADD-A9C4-EBB3-5FC64BA75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7010" y="2102454"/>
            <a:ext cx="10297980" cy="4970770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>
                <a:solidFill>
                  <a:schemeClr val="accent1"/>
                </a:solidFill>
              </a:rPr>
              <a:t>YOU WILL THEN BE </a:t>
            </a:r>
            <a:r>
              <a:rPr lang="en-GB" sz="3600" b="1" dirty="0">
                <a:solidFill>
                  <a:schemeClr val="accent6"/>
                </a:solidFill>
              </a:rPr>
              <a:t>ECO-EXPERTS and EARTH HEROS </a:t>
            </a:r>
            <a:r>
              <a:rPr lang="en-GB" b="1" dirty="0">
                <a:solidFill>
                  <a:srgbClr val="FFC000"/>
                </a:solidFill>
              </a:rPr>
              <a:t>and you can teach your family and friends how to be more</a:t>
            </a:r>
            <a:r>
              <a:rPr lang="en-GB" b="1" dirty="0">
                <a:solidFill>
                  <a:schemeClr val="accent6"/>
                </a:solidFill>
              </a:rPr>
              <a:t> GREEN.</a:t>
            </a:r>
            <a:endParaRPr lang="en-GB" sz="3600" b="1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1184B3-C094-8F76-919F-055E8E0DF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11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3DCBF71B-1ABB-A176-758C-46A9CC7DB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F31D16C6-5641-B656-69EC-A85D5F1254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6C941B0D-818D-10D2-D871-394A0B414BD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11" descr="Tree frog">
            <a:extLst>
              <a:ext uri="{FF2B5EF4-FFF2-40B4-BE49-F238E27FC236}">
                <a16:creationId xmlns:a16="http://schemas.microsoft.com/office/drawing/2014/main" id="{F35824F0-9AB4-1487-A775-2614690F8F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5974" y="275832"/>
            <a:ext cx="1660070" cy="1106443"/>
          </a:xfrm>
          <a:prstGeom prst="rect">
            <a:avLst/>
          </a:prstGeom>
        </p:spPr>
      </p:pic>
      <p:pic>
        <p:nvPicPr>
          <p:cNvPr id="16" name="Picture 15" descr="Person wearing gardening gloves planting fir tree">
            <a:extLst>
              <a:ext uri="{FF2B5EF4-FFF2-40B4-BE49-F238E27FC236}">
                <a16:creationId xmlns:a16="http://schemas.microsoft.com/office/drawing/2014/main" id="{C1CDD5F6-E845-340F-5C98-DDDEA9B371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8725" y="3634837"/>
            <a:ext cx="3783475" cy="2937297"/>
          </a:xfrm>
          <a:prstGeom prst="rect">
            <a:avLst/>
          </a:prstGeom>
        </p:spPr>
      </p:pic>
      <p:pic>
        <p:nvPicPr>
          <p:cNvPr id="17" name="Picture 16" descr="Corgi in superhero costume">
            <a:extLst>
              <a:ext uri="{FF2B5EF4-FFF2-40B4-BE49-F238E27FC236}">
                <a16:creationId xmlns:a16="http://schemas.microsoft.com/office/drawing/2014/main" id="{05DB1F35-9836-BEAE-C6EF-802E791CAD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5577" y="3736244"/>
            <a:ext cx="4511665" cy="2756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048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6E8323-D948-BE91-9CCF-4DAF61F19C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12CB5-E989-ED73-87F4-0C74DC606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Save </a:t>
            </a:r>
            <a:r>
              <a:rPr lang="en-GB" dirty="0">
                <a:solidFill>
                  <a:srgbClr val="FFC000"/>
                </a:solidFill>
              </a:rPr>
              <a:t>the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Planet!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5C323-E708-9A19-0260-84A33ABE9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530" y="2265012"/>
            <a:ext cx="1064227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7030A0"/>
                </a:solidFill>
              </a:rPr>
              <a:t>Can you think of ways to </a:t>
            </a:r>
            <a:r>
              <a:rPr lang="en-GB" b="1" dirty="0">
                <a:solidFill>
                  <a:schemeClr val="accent6"/>
                </a:solidFill>
              </a:rPr>
              <a:t>make your SCHOOL GREENER??</a:t>
            </a:r>
          </a:p>
          <a:p>
            <a:pPr marL="0" indent="0" algn="ctr">
              <a:buNone/>
            </a:pPr>
            <a:r>
              <a:rPr lang="en-GB" b="1" dirty="0">
                <a:solidFill>
                  <a:schemeClr val="accent6"/>
                </a:solidFill>
              </a:rPr>
              <a:t>Clues below!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B0130C-2A2E-91F0-D61D-5A143CFA1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12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23109913-9375-7835-6CE3-6097B245C5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EE42145A-3CE0-4EAC-C88A-0B46C6AF4F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pic>
        <p:nvPicPr>
          <p:cNvPr id="10" name="Picture 9" descr="Father teaching boy to ride bicycle">
            <a:extLst>
              <a:ext uri="{FF2B5EF4-FFF2-40B4-BE49-F238E27FC236}">
                <a16:creationId xmlns:a16="http://schemas.microsoft.com/office/drawing/2014/main" id="{C94BA56A-4B6B-0C3B-8739-A81E664A55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5690" y="3381139"/>
            <a:ext cx="4139562" cy="2759034"/>
          </a:xfrm>
          <a:prstGeom prst="rect">
            <a:avLst/>
          </a:prstGeom>
        </p:spPr>
      </p:pic>
      <p:pic>
        <p:nvPicPr>
          <p:cNvPr id="12" name="Picture 11" descr="Girl and woman in greenhouse">
            <a:extLst>
              <a:ext uri="{FF2B5EF4-FFF2-40B4-BE49-F238E27FC236}">
                <a16:creationId xmlns:a16="http://schemas.microsoft.com/office/drawing/2014/main" id="{3FD27EBE-4469-5293-AEED-4D8D70BE18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713" y="3372252"/>
            <a:ext cx="4138552" cy="2759034"/>
          </a:xfrm>
          <a:prstGeom prst="rect">
            <a:avLst/>
          </a:prstGeom>
        </p:spPr>
      </p:pic>
      <p:pic>
        <p:nvPicPr>
          <p:cNvPr id="14" name="Picture 13" descr="Throwing empty plastic bottle into the trash">
            <a:extLst>
              <a:ext uri="{FF2B5EF4-FFF2-40B4-BE49-F238E27FC236}">
                <a16:creationId xmlns:a16="http://schemas.microsoft.com/office/drawing/2014/main" id="{E98193E9-D3E5-0405-FE5C-3E0D8717FA1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495" y="3354779"/>
            <a:ext cx="4189794" cy="2794281"/>
          </a:xfrm>
          <a:prstGeom prst="rect">
            <a:avLst/>
          </a:prstGeom>
        </p:spPr>
      </p:pic>
      <p:pic>
        <p:nvPicPr>
          <p:cNvPr id="9" name="Picture 8" descr="Recycling arrows chat icon">
            <a:extLst>
              <a:ext uri="{FF2B5EF4-FFF2-40B4-BE49-F238E27FC236}">
                <a16:creationId xmlns:a16="http://schemas.microsoft.com/office/drawing/2014/main" id="{C26FE425-0489-0DA0-CF78-4B99E856863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87" t="17579" r="29855" b="16932"/>
          <a:stretch>
            <a:fillRect/>
          </a:stretch>
        </p:blipFill>
        <p:spPr>
          <a:xfrm>
            <a:off x="9025245" y="241650"/>
            <a:ext cx="1245697" cy="120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573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A7C758-6D38-2E1B-DE21-40F55D3079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27D80-2304-BC28-50B5-443AAC71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Green Jobs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A8FDD-DDF3-BC9C-7248-5144F170EB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827" y="1972186"/>
            <a:ext cx="6555281" cy="5107511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>
                <a:solidFill>
                  <a:schemeClr val="accent1"/>
                </a:solidFill>
              </a:rPr>
              <a:t>Some of the things happening at school and that you can do to help are linked to </a:t>
            </a:r>
            <a:r>
              <a:rPr lang="en-GB" sz="3600" b="1" dirty="0">
                <a:solidFill>
                  <a:schemeClr val="accent6"/>
                </a:solidFill>
              </a:rPr>
              <a:t>REAL JOBS </a:t>
            </a:r>
            <a:r>
              <a:rPr lang="en-GB" sz="3600" b="1" dirty="0">
                <a:solidFill>
                  <a:schemeClr val="accent1"/>
                </a:solidFill>
              </a:rPr>
              <a:t>that grown ups do.</a:t>
            </a:r>
          </a:p>
          <a:p>
            <a:pPr marL="0" indent="0">
              <a:buNone/>
            </a:pPr>
            <a:r>
              <a:rPr lang="en-GB" sz="3600" b="1" dirty="0">
                <a:solidFill>
                  <a:schemeClr val="accent2"/>
                </a:solidFill>
              </a:rPr>
              <a:t>What would you like to be when you grow up?</a:t>
            </a:r>
          </a:p>
          <a:p>
            <a:pPr marL="0" indent="0">
              <a:buNone/>
            </a:pPr>
            <a:r>
              <a:rPr lang="en-GB" sz="3600" b="1" dirty="0">
                <a:solidFill>
                  <a:srgbClr val="D86ECC"/>
                </a:solidFill>
              </a:rPr>
              <a:t>Here is some inspiration!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233C11-22D3-C556-0B2C-A834D6093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13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FE0E8077-EF50-AD48-E6AA-CEC9A0069D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7CA81D7B-D8BA-5310-DBAD-0CBED8F1FB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2064D5-DDDA-E519-5BE9-36135FA9C0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5000" y="313225"/>
            <a:ext cx="1139523" cy="1139523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EAEA48EF-F650-1D1B-CB40-5D4AFB21B69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11" descr="People working on ideas">
            <a:extLst>
              <a:ext uri="{FF2B5EF4-FFF2-40B4-BE49-F238E27FC236}">
                <a16:creationId xmlns:a16="http://schemas.microsoft.com/office/drawing/2014/main" id="{E0D3692D-2BC9-C471-78F1-684BD223EA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9778" y="2313993"/>
            <a:ext cx="5207423" cy="3407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800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A2ECF-7C17-938A-E9AE-00ADE9F86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2110F-BC83-0996-2B77-C66FBF7D7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Green Jobs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44CAE-D7C8-1778-0693-C122179F1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09" y="1924325"/>
            <a:ext cx="11706046" cy="5107511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b="1" dirty="0">
                <a:solidFill>
                  <a:schemeClr val="accent1"/>
                </a:solidFill>
              </a:rPr>
              <a:t>Environmental Scientist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chemeClr val="accent4"/>
                </a:solidFill>
              </a:rPr>
              <a:t>Study plants, animals and the world around us.</a:t>
            </a:r>
          </a:p>
          <a:p>
            <a:pPr marL="0" indent="0">
              <a:buNone/>
            </a:pPr>
            <a:endParaRPr lang="en-GB" sz="3600" b="1" dirty="0">
              <a:solidFill>
                <a:schemeClr val="accent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CD283D-A445-10D1-2AD6-C912244D3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14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7804D850-CF36-443F-9839-C9444EBE03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88B81623-CB61-B55F-1ECC-AFAE5797EC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92C79A-F87B-7C02-F658-B188319521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5000" y="313225"/>
            <a:ext cx="1139523" cy="1139523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C9F2076A-4239-B569-A185-3FA42AF858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9" descr="Smiling student in a science class">
            <a:extLst>
              <a:ext uri="{FF2B5EF4-FFF2-40B4-BE49-F238E27FC236}">
                <a16:creationId xmlns:a16="http://schemas.microsoft.com/office/drawing/2014/main" id="{707767E1-9992-B59A-C215-5B96303E96A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867" y="3256232"/>
            <a:ext cx="4476950" cy="2983904"/>
          </a:xfrm>
          <a:prstGeom prst="rect">
            <a:avLst/>
          </a:prstGeom>
        </p:spPr>
      </p:pic>
      <p:pic>
        <p:nvPicPr>
          <p:cNvPr id="11" name="Picture 10" descr="Children learning outdoors">
            <a:extLst>
              <a:ext uri="{FF2B5EF4-FFF2-40B4-BE49-F238E27FC236}">
                <a16:creationId xmlns:a16="http://schemas.microsoft.com/office/drawing/2014/main" id="{939BBE80-6644-2D53-1C4A-0CE57DB524D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5571" y="3258486"/>
            <a:ext cx="4638029" cy="298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477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CF8DD-2C55-82A3-E029-4271A4E73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2EDD8-20EF-0CF8-9DF1-6008F522E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Green Jobs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E4F6F-7522-402D-A24C-69CDFFF45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09" y="1924325"/>
            <a:ext cx="11706046" cy="5107511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b="1" dirty="0">
                <a:solidFill>
                  <a:schemeClr val="accent1"/>
                </a:solidFill>
              </a:rPr>
              <a:t>Energy Engineer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rgbClr val="156082"/>
                </a:solidFill>
              </a:rPr>
              <a:t>Works to make buildings and machines use less energy.</a:t>
            </a:r>
          </a:p>
          <a:p>
            <a:pPr marL="0" indent="0">
              <a:buNone/>
            </a:pPr>
            <a:endParaRPr lang="en-GB" sz="3600" b="1" dirty="0">
              <a:solidFill>
                <a:schemeClr val="accent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9B15D7-2767-041C-98B0-B963108BD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15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AEFC942B-BD94-6184-C19B-57A6C8FDC3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97B3223E-A656-F0CD-F5B8-24B437FD33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4ACAA3C-F3F1-6272-AEFA-396A6E3A6C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5000" y="313225"/>
            <a:ext cx="1139523" cy="1139523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DF7A72EB-9C17-9A6F-2218-7D74B3E3477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11" descr="Children playing with tools">
            <a:extLst>
              <a:ext uri="{FF2B5EF4-FFF2-40B4-BE49-F238E27FC236}">
                <a16:creationId xmlns:a16="http://schemas.microsoft.com/office/drawing/2014/main" id="{428A06B8-4E23-7F2C-0B7B-7150153CCD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6742" y="3634333"/>
            <a:ext cx="4464170" cy="2976113"/>
          </a:xfrm>
          <a:prstGeom prst="rect">
            <a:avLst/>
          </a:prstGeom>
        </p:spPr>
      </p:pic>
      <p:pic>
        <p:nvPicPr>
          <p:cNvPr id="14" name="Picture 13" descr="Safety professional in front of power plant">
            <a:extLst>
              <a:ext uri="{FF2B5EF4-FFF2-40B4-BE49-F238E27FC236}">
                <a16:creationId xmlns:a16="http://schemas.microsoft.com/office/drawing/2014/main" id="{DB109C5B-2385-C894-DD3E-4417EB24A43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2294" y="3634332"/>
            <a:ext cx="4457245" cy="2976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40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9628B1-6B66-FD32-CFBC-9E253B0EB0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6814C-48FC-E1DA-D014-D9E3D1BF0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Green Jobs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E4FBA-9F94-2DB9-B310-0825A1081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09" y="1924325"/>
            <a:ext cx="11706046" cy="5107511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b="1" dirty="0">
                <a:solidFill>
                  <a:schemeClr val="accent1"/>
                </a:solidFill>
              </a:rPr>
              <a:t>Recycling Ranger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chemeClr val="accent6"/>
                </a:solidFill>
              </a:rPr>
              <a:t>Help to make sure waste is recycled correctly so as much as possible gets reused. </a:t>
            </a:r>
          </a:p>
          <a:p>
            <a:pPr marL="0" indent="0" algn="ctr">
              <a:buNone/>
            </a:pPr>
            <a:endParaRPr lang="en-GB" sz="3600" b="1" dirty="0">
              <a:solidFill>
                <a:srgbClr val="156082"/>
              </a:solidFill>
            </a:endParaRPr>
          </a:p>
          <a:p>
            <a:pPr marL="0" indent="0">
              <a:buNone/>
            </a:pPr>
            <a:endParaRPr lang="en-GB" sz="3600" b="1" dirty="0">
              <a:solidFill>
                <a:schemeClr val="accent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9E0B52-FE3C-EA81-635A-D3049545F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16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4E5E5FAC-3C95-ADE6-6150-9A865E9253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3370367C-2D0D-95A9-8D72-45EDE319BB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67B38E5-084E-3B76-17A0-29A3DA8E79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5000" y="313225"/>
            <a:ext cx="1139523" cy="1139523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9B40D067-85F7-C12F-56DF-87FE2DD8F6E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9" descr="Child drawing the earth">
            <a:extLst>
              <a:ext uri="{FF2B5EF4-FFF2-40B4-BE49-F238E27FC236}">
                <a16:creationId xmlns:a16="http://schemas.microsoft.com/office/drawing/2014/main" id="{E71CC92A-01A4-5E1B-2416-994B73405DA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410" y="3581400"/>
            <a:ext cx="4525454" cy="3010966"/>
          </a:xfrm>
          <a:prstGeom prst="rect">
            <a:avLst/>
          </a:prstGeom>
        </p:spPr>
      </p:pic>
      <p:pic>
        <p:nvPicPr>
          <p:cNvPr id="13" name="Picture 12" descr="People picking up plastic">
            <a:extLst>
              <a:ext uri="{FF2B5EF4-FFF2-40B4-BE49-F238E27FC236}">
                <a16:creationId xmlns:a16="http://schemas.microsoft.com/office/drawing/2014/main" id="{DB52594E-0C0B-8D4B-7672-7DBE7674E0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8638" y="3581399"/>
            <a:ext cx="4442852" cy="2963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734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CCB31B-15F2-F1FD-C45C-33122D7B01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05C45-4DF4-3989-04BB-595ECB795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Green Jobs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9D411-DE87-285D-19AA-87EED3500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09" y="1924325"/>
            <a:ext cx="11706046" cy="5107511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b="1" dirty="0">
                <a:solidFill>
                  <a:schemeClr val="accent1"/>
                </a:solidFill>
              </a:rPr>
              <a:t>Water Officer</a:t>
            </a:r>
          </a:p>
          <a:p>
            <a:pPr marL="0" indent="0" algn="ctr">
              <a:buNone/>
            </a:pPr>
            <a:r>
              <a:rPr lang="en-GB" sz="3200" b="1" dirty="0">
                <a:solidFill>
                  <a:srgbClr val="FFC000"/>
                </a:solidFill>
              </a:rPr>
              <a:t>Every Drop Counts! Water officers help to protect rivers, lakes, and oceans. </a:t>
            </a:r>
          </a:p>
          <a:p>
            <a:pPr marL="0" indent="0" algn="ctr">
              <a:buNone/>
            </a:pPr>
            <a:endParaRPr lang="en-GB" sz="3600" b="1" dirty="0">
              <a:solidFill>
                <a:srgbClr val="156082"/>
              </a:solidFill>
            </a:endParaRPr>
          </a:p>
          <a:p>
            <a:pPr marL="0" indent="0">
              <a:buNone/>
            </a:pPr>
            <a:endParaRPr lang="en-GB" sz="3600" b="1" dirty="0">
              <a:solidFill>
                <a:schemeClr val="accent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6BD7C9-6B22-78E7-90A5-297EC3A55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17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9B5607B1-714E-1777-CEF7-B921536330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99E19231-BB67-A4AB-795C-C8DBBC0A32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380CBA-4E80-1C3E-6A52-F2074D6C75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5000" y="313225"/>
            <a:ext cx="1139523" cy="1139523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72B5D624-8138-7CE2-894B-602548E991F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 descr="Sea turtle in the water">
            <a:extLst>
              <a:ext uri="{FF2B5EF4-FFF2-40B4-BE49-F238E27FC236}">
                <a16:creationId xmlns:a16="http://schemas.microsoft.com/office/drawing/2014/main" id="{38CC0EFB-2EE0-9E2C-5E11-0909FC7EC1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960" y="3487134"/>
            <a:ext cx="4304882" cy="2869220"/>
          </a:xfrm>
          <a:prstGeom prst="rect">
            <a:avLst/>
          </a:prstGeom>
        </p:spPr>
      </p:pic>
      <p:pic>
        <p:nvPicPr>
          <p:cNvPr id="14" name="Picture 13" descr="Cliff by the sea">
            <a:extLst>
              <a:ext uri="{FF2B5EF4-FFF2-40B4-BE49-F238E27FC236}">
                <a16:creationId xmlns:a16="http://schemas.microsoft.com/office/drawing/2014/main" id="{4CB21859-AAF4-98E4-4F83-0115D51D2B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487134"/>
            <a:ext cx="4303831" cy="2869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39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5585B-7274-EE25-5521-3AD5EC5915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32FE8-E369-A00B-A413-D22487955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7268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Water Warrior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70DBF-BBD1-500A-B0A9-9FA593C9E1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09" y="1924325"/>
            <a:ext cx="11706046" cy="5107511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b="1" dirty="0">
                <a:solidFill>
                  <a:schemeClr val="accent1"/>
                </a:solidFill>
              </a:rPr>
              <a:t>How can you help to save water? </a:t>
            </a:r>
            <a:endParaRPr lang="en-GB" sz="3200" b="1" dirty="0">
              <a:solidFill>
                <a:srgbClr val="FFC000"/>
              </a:solidFill>
            </a:endParaRPr>
          </a:p>
          <a:p>
            <a:pPr marL="0" indent="0" algn="ctr">
              <a:buNone/>
            </a:pPr>
            <a:endParaRPr lang="en-GB" sz="3600" b="1" dirty="0">
              <a:solidFill>
                <a:srgbClr val="156082"/>
              </a:solidFill>
            </a:endParaRPr>
          </a:p>
          <a:p>
            <a:pPr marL="0" indent="0">
              <a:buNone/>
            </a:pPr>
            <a:endParaRPr lang="en-GB" sz="3600" b="1" dirty="0">
              <a:solidFill>
                <a:schemeClr val="accent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6E82B9-E458-ADCC-4B4E-B81ABEFE1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18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611DED87-1966-4616-4A9F-F295EAE659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2153" y="83635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F1B45B9F-E7F6-0147-CB82-B3F524CDD3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29" y="247554"/>
            <a:ext cx="1395277" cy="1395277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F1B61E74-4BB0-6209-21F4-E8525C5D2C8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9" descr="Hands catching running water">
            <a:extLst>
              <a:ext uri="{FF2B5EF4-FFF2-40B4-BE49-F238E27FC236}">
                <a16:creationId xmlns:a16="http://schemas.microsoft.com/office/drawing/2014/main" id="{BDE60CA5-471D-9A23-553C-595A2994F4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535" y="2762071"/>
            <a:ext cx="4519640" cy="3001992"/>
          </a:xfrm>
          <a:prstGeom prst="rect">
            <a:avLst/>
          </a:prstGeom>
        </p:spPr>
      </p:pic>
      <p:pic>
        <p:nvPicPr>
          <p:cNvPr id="13" name="Picture 12" descr="Water coming out of shower">
            <a:extLst>
              <a:ext uri="{FF2B5EF4-FFF2-40B4-BE49-F238E27FC236}">
                <a16:creationId xmlns:a16="http://schemas.microsoft.com/office/drawing/2014/main" id="{0D8B883F-2796-805A-7D16-CCEBF26BFA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66"/>
          <a:stretch>
            <a:fillRect/>
          </a:stretch>
        </p:blipFill>
        <p:spPr>
          <a:xfrm>
            <a:off x="6248401" y="2762071"/>
            <a:ext cx="4169602" cy="300199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F17EFFC-DF52-8A20-B7D2-818BC1FA6D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77237" y="265187"/>
            <a:ext cx="1127733" cy="1127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507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83AD9-3AA8-3472-C398-CD7010DBC4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F2682-984D-7DBE-3590-C8C4C8B1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7030A0"/>
                </a:solidFill>
              </a:rPr>
              <a:t>Back to more jobs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200250-20FF-5987-2DAC-83CB6B6BC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648" y="2185582"/>
            <a:ext cx="5208067" cy="5107511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accent1"/>
                </a:solidFill>
              </a:rPr>
              <a:t>Can you think of other green skills jobs?  </a:t>
            </a:r>
            <a:r>
              <a:rPr lang="en-GB" sz="4000" b="1" dirty="0">
                <a:solidFill>
                  <a:schemeClr val="accent6"/>
                </a:solidFill>
              </a:rPr>
              <a:t>Here are some clues! </a:t>
            </a:r>
            <a:r>
              <a:rPr lang="en-GB" sz="4000" b="1" dirty="0">
                <a:solidFill>
                  <a:schemeClr val="accent4"/>
                </a:solidFill>
              </a:rPr>
              <a:t>– BIG CLUE – WE TALKED ABOUT THEM EARLIER!</a:t>
            </a:r>
            <a:endParaRPr lang="en-GB" sz="3600" b="1" dirty="0">
              <a:solidFill>
                <a:schemeClr val="accent4"/>
              </a:solidFill>
            </a:endParaRPr>
          </a:p>
          <a:p>
            <a:pPr marL="0" indent="0" algn="ctr">
              <a:buNone/>
            </a:pPr>
            <a:endParaRPr lang="en-GB" sz="3600" b="1" dirty="0">
              <a:solidFill>
                <a:srgbClr val="156082"/>
              </a:solidFill>
            </a:endParaRPr>
          </a:p>
          <a:p>
            <a:pPr marL="0" indent="0">
              <a:buNone/>
            </a:pPr>
            <a:endParaRPr lang="en-GB" sz="3600" b="1" dirty="0">
              <a:solidFill>
                <a:schemeClr val="accent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B9D353-1E07-4FBB-7C10-7C4F7FCBC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19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1BC788C0-C942-1DDD-7171-7C995F44CD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0600" y="0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C5F1586A-4C33-D0D2-6837-9F3CD6535E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391" y="209952"/>
            <a:ext cx="1395277" cy="1395277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A4A04EE7-ED4D-A6C3-C336-700DCFE93F4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B71A71-6FC4-E0FC-1F38-962BBD1C55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7343" y="2252115"/>
            <a:ext cx="5366513" cy="357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407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BE680-A6DD-BE47-61AB-5ED0CE7E34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3C09B-DF3D-5AB7-B057-EE5E26D14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Back to more jobs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F67FE-EA27-81CC-96FB-C993CA0C22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09" y="1924325"/>
            <a:ext cx="11706046" cy="5107511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b="1" dirty="0">
                <a:solidFill>
                  <a:schemeClr val="accent1"/>
                </a:solidFill>
              </a:rPr>
              <a:t>Can you think of other green skills jobs?  </a:t>
            </a:r>
            <a:r>
              <a:rPr lang="en-GB" sz="3600" b="1" dirty="0">
                <a:solidFill>
                  <a:schemeClr val="accent6"/>
                </a:solidFill>
              </a:rPr>
              <a:t>Here are some clues!</a:t>
            </a:r>
            <a:endParaRPr lang="en-GB" sz="3200" b="1" dirty="0">
              <a:solidFill>
                <a:srgbClr val="FFC000"/>
              </a:solidFill>
            </a:endParaRPr>
          </a:p>
          <a:p>
            <a:pPr marL="0" indent="0" algn="ctr">
              <a:buNone/>
            </a:pPr>
            <a:endParaRPr lang="en-GB" sz="3600" b="1" dirty="0">
              <a:solidFill>
                <a:srgbClr val="156082"/>
              </a:solidFill>
            </a:endParaRPr>
          </a:p>
          <a:p>
            <a:pPr marL="0" indent="0">
              <a:buNone/>
            </a:pPr>
            <a:endParaRPr lang="en-GB" sz="3600" b="1" dirty="0">
              <a:solidFill>
                <a:schemeClr val="accent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5A245D-0351-2180-53E3-CCE774637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20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4CA8BF25-F20C-4FFE-1AAD-2FA2E32AC3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0600" y="0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20EE9051-AB39-0089-B3D1-B017BFE19A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391" y="209952"/>
            <a:ext cx="1395277" cy="1395277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D37DE6E2-2994-F8CC-9723-0041B03880F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9" descr="Person holding bowl of garden vegetables">
            <a:extLst>
              <a:ext uri="{FF2B5EF4-FFF2-40B4-BE49-F238E27FC236}">
                <a16:creationId xmlns:a16="http://schemas.microsoft.com/office/drawing/2014/main" id="{2C1B8883-80DB-2A38-BE3B-88B7CAA107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004" y="3053751"/>
            <a:ext cx="4735902" cy="3157268"/>
          </a:xfrm>
          <a:prstGeom prst="rect">
            <a:avLst/>
          </a:prstGeom>
        </p:spPr>
      </p:pic>
      <p:pic>
        <p:nvPicPr>
          <p:cNvPr id="13" name="Picture 12" descr="Two men working at garden center">
            <a:extLst>
              <a:ext uri="{FF2B5EF4-FFF2-40B4-BE49-F238E27FC236}">
                <a16:creationId xmlns:a16="http://schemas.microsoft.com/office/drawing/2014/main" id="{0F35B451-8794-76A5-3398-47924F086F7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4875" y="3052801"/>
            <a:ext cx="4731194" cy="3157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491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DDC16E-99D0-129F-E1EC-907F5AAE6F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629D2-F215-0A4A-1B3B-D4FA8A500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4"/>
                </a:solidFill>
              </a:rPr>
              <a:t>Back to more jobs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BB034-CE40-535B-83E9-D3148346D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09" y="1924325"/>
            <a:ext cx="11706046" cy="5107511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b="1" dirty="0">
                <a:solidFill>
                  <a:schemeClr val="accent1"/>
                </a:solidFill>
              </a:rPr>
              <a:t>Can you think of other green skills jobs?  </a:t>
            </a:r>
            <a:r>
              <a:rPr lang="en-GB" sz="3600" b="1" dirty="0">
                <a:solidFill>
                  <a:schemeClr val="accent6"/>
                </a:solidFill>
              </a:rPr>
              <a:t>Here are some clues!</a:t>
            </a:r>
            <a:endParaRPr lang="en-GB" sz="3200" b="1" dirty="0">
              <a:solidFill>
                <a:srgbClr val="FFC000"/>
              </a:solidFill>
            </a:endParaRPr>
          </a:p>
          <a:p>
            <a:pPr marL="0" indent="0" algn="ctr">
              <a:buNone/>
            </a:pPr>
            <a:endParaRPr lang="en-GB" sz="3600" b="1" dirty="0">
              <a:solidFill>
                <a:srgbClr val="156082"/>
              </a:solidFill>
            </a:endParaRPr>
          </a:p>
          <a:p>
            <a:pPr marL="0" indent="0">
              <a:buNone/>
            </a:pPr>
            <a:endParaRPr lang="en-GB" sz="3600" b="1" dirty="0">
              <a:solidFill>
                <a:schemeClr val="accent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622725-D6F6-B8B9-0AE8-9C70FDD4F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21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1D7D650D-6107-429C-1078-E7F4A654FF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0600" y="0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DF624782-4025-1265-653C-892E0C38B0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391" y="209952"/>
            <a:ext cx="1395277" cy="1395277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F16A0BA5-C3A5-6FEC-3E96-A242516CBCD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 descr="Elephants in safari">
            <a:extLst>
              <a:ext uri="{FF2B5EF4-FFF2-40B4-BE49-F238E27FC236}">
                <a16:creationId xmlns:a16="http://schemas.microsoft.com/office/drawing/2014/main" id="{57CFDF06-FA15-81EC-751C-F5779E5CBF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431" y="3149068"/>
            <a:ext cx="4695920" cy="3100442"/>
          </a:xfrm>
          <a:prstGeom prst="rect">
            <a:avLst/>
          </a:prstGeom>
        </p:spPr>
      </p:pic>
      <p:pic>
        <p:nvPicPr>
          <p:cNvPr id="12" name="Picture 11" descr="Rhinoceros">
            <a:extLst>
              <a:ext uri="{FF2B5EF4-FFF2-40B4-BE49-F238E27FC236}">
                <a16:creationId xmlns:a16="http://schemas.microsoft.com/office/drawing/2014/main" id="{B8301564-4151-6484-3667-8B4C441E9EE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5333" y="3149068"/>
            <a:ext cx="4580186" cy="3052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892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1CD2E5-6D5E-DA02-EE36-AEF719281A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B16BD-B060-30BA-F526-A8AF40743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D86ECC"/>
                </a:solidFill>
              </a:rPr>
              <a:t>Back to more jobs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FAA61-9AD1-2D42-B634-AA19684C6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09" y="1924325"/>
            <a:ext cx="11706046" cy="5107511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b="1" dirty="0">
                <a:solidFill>
                  <a:schemeClr val="accent1"/>
                </a:solidFill>
              </a:rPr>
              <a:t>Can you think of other green skills jobs?  </a:t>
            </a:r>
            <a:r>
              <a:rPr lang="en-GB" sz="3600" b="1" dirty="0">
                <a:solidFill>
                  <a:schemeClr val="accent6"/>
                </a:solidFill>
              </a:rPr>
              <a:t>Here are some clues!</a:t>
            </a:r>
            <a:endParaRPr lang="en-GB" sz="3200" b="1" dirty="0">
              <a:solidFill>
                <a:srgbClr val="FFC000"/>
              </a:solidFill>
            </a:endParaRPr>
          </a:p>
          <a:p>
            <a:pPr marL="0" indent="0" algn="ctr">
              <a:buNone/>
            </a:pPr>
            <a:endParaRPr lang="en-GB" sz="3600" b="1" dirty="0">
              <a:solidFill>
                <a:srgbClr val="156082"/>
              </a:solidFill>
            </a:endParaRPr>
          </a:p>
          <a:p>
            <a:pPr marL="0" indent="0">
              <a:buNone/>
            </a:pPr>
            <a:endParaRPr lang="en-GB" sz="3600" b="1" dirty="0">
              <a:solidFill>
                <a:schemeClr val="accent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06A285-F922-8462-2E75-3BA799449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22</a:t>
            </a:fld>
            <a:endParaRPr lang="en-GB" dirty="0"/>
          </a:p>
        </p:txBody>
      </p:sp>
      <p:pic>
        <p:nvPicPr>
          <p:cNvPr id="5" name="Picture 4" descr="Gold glitter star on white background">
            <a:extLst>
              <a:ext uri="{FF2B5EF4-FFF2-40B4-BE49-F238E27FC236}">
                <a16:creationId xmlns:a16="http://schemas.microsoft.com/office/drawing/2014/main" id="{1858C643-EE28-2CFE-25FE-395AEF687C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0600" y="0"/>
            <a:ext cx="1490839" cy="1490839"/>
          </a:xfrm>
          <a:prstGeom prst="rect">
            <a:avLst/>
          </a:prstGeom>
        </p:spPr>
      </p:pic>
      <p:pic>
        <p:nvPicPr>
          <p:cNvPr id="6" name="Picture 5" descr="Floating globe showing Eastern Hemisphere">
            <a:extLst>
              <a:ext uri="{FF2B5EF4-FFF2-40B4-BE49-F238E27FC236}">
                <a16:creationId xmlns:a16="http://schemas.microsoft.com/office/drawing/2014/main" id="{8036BF75-E1FD-2115-0024-36AE4F3C08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391" y="209952"/>
            <a:ext cx="1395277" cy="1395277"/>
          </a:xfrm>
          <a:prstGeom prst="rect">
            <a:avLst/>
          </a:prstGeom>
        </p:spPr>
      </p:pic>
      <p:sp>
        <p:nvSpPr>
          <p:cNvPr id="9" name="AutoShape 2">
            <a:extLst>
              <a:ext uri="{FF2B5EF4-FFF2-40B4-BE49-F238E27FC236}">
                <a16:creationId xmlns:a16="http://schemas.microsoft.com/office/drawing/2014/main" id="{1598340F-DE07-9220-EC33-4BEAE0621FD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 descr="Person touching solar panel">
            <a:extLst>
              <a:ext uri="{FF2B5EF4-FFF2-40B4-BE49-F238E27FC236}">
                <a16:creationId xmlns:a16="http://schemas.microsoft.com/office/drawing/2014/main" id="{5321E207-7525-9130-19C6-37D85499BF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922" y="3129995"/>
            <a:ext cx="4604513" cy="3071338"/>
          </a:xfrm>
          <a:prstGeom prst="rect">
            <a:avLst/>
          </a:prstGeom>
        </p:spPr>
      </p:pic>
      <p:pic>
        <p:nvPicPr>
          <p:cNvPr id="11" name="Picture 10" descr="Man carries wooden beam over shoulder">
            <a:extLst>
              <a:ext uri="{FF2B5EF4-FFF2-40B4-BE49-F238E27FC236}">
                <a16:creationId xmlns:a16="http://schemas.microsoft.com/office/drawing/2014/main" id="{2457C605-B9FF-3982-AD2E-8EE1CCBB3F6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111697"/>
            <a:ext cx="4604513" cy="3073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32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6212A70-144D-5500-F53F-92BDF66B4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B08B3-38D4-40D9-8853-E29D2A311736}" type="slidenum">
              <a:rPr lang="en-GB" smtClean="0"/>
              <a:t>23</a:t>
            </a:fld>
            <a:endParaRPr lang="en-GB" dirty="0"/>
          </a:p>
        </p:txBody>
      </p:sp>
      <p:pic>
        <p:nvPicPr>
          <p:cNvPr id="7" name="Picture 6" descr="Parent and child planting">
            <a:extLst>
              <a:ext uri="{FF2B5EF4-FFF2-40B4-BE49-F238E27FC236}">
                <a16:creationId xmlns:a16="http://schemas.microsoft.com/office/drawing/2014/main" id="{F4177A4C-9C00-36B7-1E8C-16765F0A2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077" y="547214"/>
            <a:ext cx="8768248" cy="58454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F6410-DCD2-21E8-3708-02D8573AFE2C}"/>
              </a:ext>
            </a:extLst>
          </p:cNvPr>
          <p:cNvSpPr txBox="1">
            <a:spLocks/>
          </p:cNvSpPr>
          <p:nvPr/>
        </p:nvSpPr>
        <p:spPr>
          <a:xfrm>
            <a:off x="2436896" y="1701813"/>
            <a:ext cx="6678529" cy="2974962"/>
          </a:xfrm>
          <a:prstGeom prst="rect">
            <a:avLst/>
          </a:prstGeom>
        </p:spPr>
        <p:txBody>
          <a:bodyPr>
            <a:normAutofit/>
          </a:bodyPr>
          <a:lstStyle>
            <a:lvl1pPr marL="228594" indent="-228594" algn="l" defTabSz="914377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78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anose="05000000000000000000" pitchFamily="2" charset="2"/>
              <a:buNone/>
            </a:pPr>
            <a:r>
              <a:rPr lang="en-GB" sz="5400" b="1" dirty="0">
                <a:solidFill>
                  <a:schemeClr val="bg1"/>
                </a:solidFill>
              </a:rPr>
              <a:t>Thank you!</a:t>
            </a:r>
          </a:p>
          <a:p>
            <a:pPr marL="0" indent="0" algn="ctr">
              <a:buFont typeface="Wingdings" panose="05000000000000000000" pitchFamily="2" charset="2"/>
              <a:buNone/>
            </a:pPr>
            <a:endParaRPr lang="en-GB" sz="5400" b="1" dirty="0">
              <a:solidFill>
                <a:schemeClr val="bg1"/>
              </a:solidFill>
            </a:endParaRPr>
          </a:p>
          <a:p>
            <a:pPr marL="0" indent="0" algn="ctr">
              <a:buFont typeface="Wingdings" panose="05000000000000000000" pitchFamily="2" charset="2"/>
              <a:buNone/>
            </a:pPr>
            <a:r>
              <a:rPr lang="en-GB" sz="5400" b="1" dirty="0">
                <a:solidFill>
                  <a:schemeClr val="bg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11175297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Open Sans"/>
        <a:ea typeface=""/>
        <a:cs typeface=""/>
      </a:majorFont>
      <a:minorFont>
        <a:latin typeface="Open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08  - Powerpoint Presentation Blank" id="{A44FBFD4-8DAB-454C-9534-EE6229CDE5B7}" vid="{5B804718-FA11-4F50-8E74-08E778F0DACC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08  - Powerpoint Presentation Blank" id="{A44FBFD4-8DAB-454C-9534-EE6229CDE5B7}" vid="{B0EDD945-1D35-494E-9DE1-17BF5DA5162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384fed1-c3ba-43a0-8c67-759151b1b94e">
      <Terms xmlns="http://schemas.microsoft.com/office/infopath/2007/PartnerControls"/>
    </lcf76f155ced4ddcb4097134ff3c332f>
    <TaxCatchAll xmlns="1027e2d9-f3db-4123-a4ca-9efeae4eefb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4082084BA7AC842A1E03FD4DA97FD05" ma:contentTypeVersion="18" ma:contentTypeDescription="Create a new document." ma:contentTypeScope="" ma:versionID="530ec6854cfa95950b177e055912ddc7">
  <xsd:schema xmlns:xsd="http://www.w3.org/2001/XMLSchema" xmlns:xs="http://www.w3.org/2001/XMLSchema" xmlns:p="http://schemas.microsoft.com/office/2006/metadata/properties" xmlns:ns2="1027e2d9-f3db-4123-a4ca-9efeae4eefb7" xmlns:ns3="1384fed1-c3ba-43a0-8c67-759151b1b94e" targetNamespace="http://schemas.microsoft.com/office/2006/metadata/properties" ma:root="true" ma:fieldsID="6271986d8da1229bbe21a879e6277601" ns2:_="" ns3:_="">
    <xsd:import namespace="1027e2d9-f3db-4123-a4ca-9efeae4eefb7"/>
    <xsd:import namespace="1384fed1-c3ba-43a0-8c67-759151b1b94e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27e2d9-f3db-4123-a4ca-9efeae4eefb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948fdee9-6fbd-431f-92c5-dbc8eb9d979f}" ma:internalName="TaxCatchAll" ma:showField="CatchAllData" ma:web="1027e2d9-f3db-4123-a4ca-9efeae4eefb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84fed1-c3ba-43a0-8c67-759151b1b94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d6b0f069-ed43-4f64-94a3-d42d5451333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11B6F5E-7DDA-4E80-A8F0-0D1ACE701EAC}">
  <ds:schemaRefs>
    <ds:schemaRef ds:uri="http://purl.org/dc/dcmitype/"/>
    <ds:schemaRef ds:uri="http://schemas.microsoft.com/office/2006/documentManagement/types"/>
    <ds:schemaRef ds:uri="http://purl.org/dc/elements/1.1/"/>
    <ds:schemaRef ds:uri="b33c47bb-4bac-4fed-8418-8d57776e8de3"/>
    <ds:schemaRef ds:uri="http://purl.org/dc/terms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6625c291-bb86-48f6-9103-6a3685a61de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58140AF0-347D-4E55-8660-5AAB8F0C6FAC}"/>
</file>

<file path=customXml/itemProps3.xml><?xml version="1.0" encoding="utf-8"?>
<ds:datastoreItem xmlns:ds="http://schemas.openxmlformats.org/officeDocument/2006/customXml" ds:itemID="{426DC049-8128-4BAA-9237-57B582037C0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Barker Powerpoint Presentation Blank</Template>
  <TotalTime>922</TotalTime>
  <Words>551</Words>
  <Application>Microsoft Office PowerPoint</Application>
  <PresentationFormat>Widescreen</PresentationFormat>
  <Paragraphs>87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Open Sans</vt:lpstr>
      <vt:lpstr>Wingdings</vt:lpstr>
      <vt:lpstr>Office Theme</vt:lpstr>
      <vt:lpstr>Custom Design</vt:lpstr>
      <vt:lpstr>PowerPoint Presentation</vt:lpstr>
      <vt:lpstr>Great News!</vt:lpstr>
      <vt:lpstr>But First!!!</vt:lpstr>
      <vt:lpstr>But First!!!</vt:lpstr>
      <vt:lpstr>Special Project!!</vt:lpstr>
      <vt:lpstr>Special Project!!</vt:lpstr>
      <vt:lpstr>Solar PV!</vt:lpstr>
      <vt:lpstr>Solar PV!</vt:lpstr>
      <vt:lpstr>Eco-Experts</vt:lpstr>
      <vt:lpstr>Eco-Experts</vt:lpstr>
      <vt:lpstr>Earth Heros!</vt:lpstr>
      <vt:lpstr>Save the Planet!</vt:lpstr>
      <vt:lpstr>Green Jobs</vt:lpstr>
      <vt:lpstr>Green Jobs</vt:lpstr>
      <vt:lpstr>Green Jobs</vt:lpstr>
      <vt:lpstr>Green Jobs</vt:lpstr>
      <vt:lpstr>Green Jobs</vt:lpstr>
      <vt:lpstr>Water Warrior</vt:lpstr>
      <vt:lpstr>Back to more jobs</vt:lpstr>
      <vt:lpstr>Back to more jobs</vt:lpstr>
      <vt:lpstr>Back to more jobs</vt:lpstr>
      <vt:lpstr>Back to more jobs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 Rule</dc:creator>
  <cp:lastModifiedBy>Arabella Brenland</cp:lastModifiedBy>
  <cp:revision>20</cp:revision>
  <cp:lastPrinted>2025-07-01T12:00:04Z</cp:lastPrinted>
  <dcterms:created xsi:type="dcterms:W3CDTF">2024-10-21T13:44:20Z</dcterms:created>
  <dcterms:modified xsi:type="dcterms:W3CDTF">2026-03-12T09:30:49Z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0x010100E4082084BA7AC842A1E03FD4DA97FD05</vt:lpwstr>
  </property>
  <property fmtid="{D5CDD505-2E9C-101B-9397-08002B2CF9AE}" pid="3" name="MediaServiceImageTags">
    <vt:lpwstr/>
  </property>
</Properties>
</file>