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64"/>
  </p:notesMasterIdLst>
  <p:sldIdLst>
    <p:sldId id="257" r:id="rId5"/>
    <p:sldId id="259" r:id="rId6"/>
    <p:sldId id="260" r:id="rId7"/>
    <p:sldId id="362" r:id="rId8"/>
    <p:sldId id="363" r:id="rId9"/>
    <p:sldId id="364" r:id="rId10"/>
    <p:sldId id="365" r:id="rId11"/>
    <p:sldId id="366" r:id="rId12"/>
    <p:sldId id="348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13" r:id="rId25"/>
    <p:sldId id="345" r:id="rId26"/>
    <p:sldId id="344" r:id="rId27"/>
    <p:sldId id="346" r:id="rId28"/>
    <p:sldId id="347" r:id="rId29"/>
    <p:sldId id="349" r:id="rId30"/>
    <p:sldId id="350" r:id="rId31"/>
    <p:sldId id="354" r:id="rId32"/>
    <p:sldId id="355" r:id="rId33"/>
    <p:sldId id="356" r:id="rId34"/>
    <p:sldId id="357" r:id="rId35"/>
    <p:sldId id="361" r:id="rId36"/>
    <p:sldId id="358" r:id="rId37"/>
    <p:sldId id="367" r:id="rId38"/>
    <p:sldId id="368" r:id="rId39"/>
    <p:sldId id="369" r:id="rId40"/>
    <p:sldId id="370" r:id="rId41"/>
    <p:sldId id="371" r:id="rId42"/>
    <p:sldId id="372" r:id="rId43"/>
    <p:sldId id="360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2147478905" r:id="rId57"/>
    <p:sldId id="2147478907" r:id="rId58"/>
    <p:sldId id="2147478908" r:id="rId59"/>
    <p:sldId id="2147478909" r:id="rId60"/>
    <p:sldId id="2147478910" r:id="rId61"/>
    <p:sldId id="2147478911" r:id="rId62"/>
    <p:sldId id="214747891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68B562-7360-7660-9169-FEE0CF06F32C}" name="Jess Walker" initials="JW" userId="S::JWalker@plowmancraven.com::80933113-8775-42cc-891a-81795dd5ed8d" providerId="AD"/>
  <p188:author id="{E3D24684-DDE3-9768-D597-997F80EC6B26}" name="Cindy Caughey" initials="CC" userId="b705d0ff0c17e5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299FC"/>
    <a:srgbClr val="F2F1EF"/>
    <a:srgbClr val="081C20"/>
    <a:srgbClr val="00111A"/>
    <a:srgbClr val="001B23"/>
    <a:srgbClr val="00385B"/>
    <a:srgbClr val="00101A"/>
    <a:srgbClr val="000A0F"/>
    <a:srgbClr val="001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0"/>
    <p:restoredTop sz="83791" autoAdjust="0"/>
  </p:normalViewPr>
  <p:slideViewPr>
    <p:cSldViewPr snapToGrid="0">
      <p:cViewPr varScale="1">
        <p:scale>
          <a:sx n="53" d="100"/>
          <a:sy n="53" d="100"/>
        </p:scale>
        <p:origin x="12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bella Brenland" userId="05d2fec6-620b-4c75-9af9-3e5a7b53d4bc" providerId="ADAL" clId="{F0FF6E69-2F5F-4749-A26E-6A5009836EA1}"/>
    <pc:docChg chg="addSld delSld modSld sldOrd">
      <pc:chgData name="Arabella Brenland" userId="05d2fec6-620b-4c75-9af9-3e5a7b53d4bc" providerId="ADAL" clId="{F0FF6E69-2F5F-4749-A26E-6A5009836EA1}" dt="2026-05-11T12:05:10.993" v="7" actId="2696"/>
      <pc:docMkLst>
        <pc:docMk/>
      </pc:docMkLst>
      <pc:sldChg chg="new del">
        <pc:chgData name="Arabella Brenland" userId="05d2fec6-620b-4c75-9af9-3e5a7b53d4bc" providerId="ADAL" clId="{F0FF6E69-2F5F-4749-A26E-6A5009836EA1}" dt="2026-05-11T12:04:06.228" v="1" actId="2696"/>
        <pc:sldMkLst>
          <pc:docMk/>
          <pc:sldMk cId="2039762706" sldId="2147478913"/>
        </pc:sldMkLst>
      </pc:sldChg>
      <pc:sldChg chg="new del ord">
        <pc:chgData name="Arabella Brenland" userId="05d2fec6-620b-4c75-9af9-3e5a7b53d4bc" providerId="ADAL" clId="{F0FF6E69-2F5F-4749-A26E-6A5009836EA1}" dt="2026-05-11T12:04:49.630" v="5" actId="2696"/>
        <pc:sldMkLst>
          <pc:docMk/>
          <pc:sldMk cId="2926285368" sldId="2147478913"/>
        </pc:sldMkLst>
      </pc:sldChg>
      <pc:sldChg chg="new del">
        <pc:chgData name="Arabella Brenland" userId="05d2fec6-620b-4c75-9af9-3e5a7b53d4bc" providerId="ADAL" clId="{F0FF6E69-2F5F-4749-A26E-6A5009836EA1}" dt="2026-05-11T12:05:10.993" v="7" actId="2696"/>
        <pc:sldMkLst>
          <pc:docMk/>
          <pc:sldMk cId="4095464142" sldId="2147478913"/>
        </pc:sldMkLst>
      </pc:sldChg>
      <pc:sldMasterChg chg="delSldLayout">
        <pc:chgData name="Arabella Brenland" userId="05d2fec6-620b-4c75-9af9-3e5a7b53d4bc" providerId="ADAL" clId="{F0FF6E69-2F5F-4749-A26E-6A5009836EA1}" dt="2026-05-11T12:04:49.630" v="5" actId="2696"/>
        <pc:sldMasterMkLst>
          <pc:docMk/>
          <pc:sldMasterMk cId="2605536466" sldId="2147483696"/>
        </pc:sldMasterMkLst>
        <pc:sldLayoutChg chg="del">
          <pc:chgData name="Arabella Brenland" userId="05d2fec6-620b-4c75-9af9-3e5a7b53d4bc" providerId="ADAL" clId="{F0FF6E69-2F5F-4749-A26E-6A5009836EA1}" dt="2026-05-11T12:04:49.630" v="5" actId="2696"/>
          <pc:sldLayoutMkLst>
            <pc:docMk/>
            <pc:sldMasterMk cId="2605536466" sldId="2147483696"/>
            <pc:sldLayoutMk cId="3147709808" sldId="21474839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47194-B009-41A2-8026-E6FD801B25E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CF502-C8D5-43BE-8CCE-B42DF059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1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Many achievements and technological advancements. But let’s not forget this is a survey company, and therefore let’s talk about Topo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811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1:50 </a:t>
            </a:r>
            <a:r>
              <a:rPr lang="en-GB" dirty="0" err="1"/>
              <a:t>topo</a:t>
            </a:r>
            <a:r>
              <a:rPr lang="en-GB" dirty="0"/>
              <a:t> for example is used in high accuracy surveys, for example the Topo of this school could be done 1:50. </a:t>
            </a:r>
          </a:p>
          <a:p>
            <a:r>
              <a:rPr lang="en-GB" dirty="0"/>
              <a:t>In this case our accuracy on site is also high:</a:t>
            </a:r>
          </a:p>
          <a:p>
            <a:r>
              <a:rPr lang="en-GB" dirty="0"/>
              <a:t>X, Y, Z </a:t>
            </a:r>
          </a:p>
          <a:p>
            <a:r>
              <a:rPr lang="en-GB" dirty="0"/>
              <a:t>Consider your pinkie is about 1 cm wide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A 1:2500 Topo will be for example a boundary survey</a:t>
            </a:r>
          </a:p>
          <a:p>
            <a:r>
              <a:rPr lang="en-GB" sz="1200" dirty="0"/>
              <a:t>In this case our survey accuracy will be up to 10cm</a:t>
            </a:r>
          </a:p>
          <a:p>
            <a:r>
              <a:rPr lang="en-GB" sz="1200" dirty="0"/>
              <a:t>..</a:t>
            </a:r>
          </a:p>
          <a:p>
            <a:r>
              <a:rPr lang="en-GB" sz="1200" dirty="0"/>
              <a:t>Usually we would advise our clients what would suit them best in terms of scale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297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Counter intuitive scale definition</a:t>
            </a:r>
          </a:p>
          <a:p>
            <a:r>
              <a:rPr lang="en-GB" dirty="0"/>
              <a:t>1:50 is considered a Large scale because it basically shows everything “large”</a:t>
            </a:r>
          </a:p>
          <a:p>
            <a:r>
              <a:rPr lang="en-GB" dirty="0"/>
              <a:t>In this scenario we have a very “zoomed in” version of our site</a:t>
            </a:r>
          </a:p>
          <a:p>
            <a:r>
              <a:rPr lang="en-GB" dirty="0"/>
              <a:t>the more you zoom in (to a higher accuracy) the more you can see, therefore more items will be presented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11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21636-1107-E7AD-A1A8-93B7C34E4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F7D7E-64B6-E381-7DC5-F4F5A44AC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FDCCF-8635-4D3A-B974-3D3045EC3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Counter intuitive scale definition</a:t>
            </a:r>
          </a:p>
          <a:p>
            <a:r>
              <a:rPr lang="en-GB" dirty="0"/>
              <a:t>1:25000 is considered a small scale because it shows everything small and not detailed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In this scenario we have a very “zoomed out” version of our site.</a:t>
            </a:r>
          </a:p>
          <a:p>
            <a:endParaRPr lang="en-GB" dirty="0"/>
          </a:p>
          <a:p>
            <a:r>
              <a:rPr lang="en-GB" dirty="0"/>
              <a:t>…and The more you zoom out (to a lower accuracy) the less items will be presented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BE40D-A316-E26C-F37C-FDC2B830C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4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we learnt that based on the scale of the drawing we present features differently.</a:t>
            </a:r>
          </a:p>
          <a:p>
            <a:r>
              <a:rPr lang="en-GB" dirty="0"/>
              <a:t>This is a small example of presentation differences for our Topo – at 1:100 most items are ticked, the greater the scale the less items we show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13ECC-CA68-4BC6-9418-0DE28F1A67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910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13ECC-CA68-4BC6-9418-0DE28F1A67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888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Trees and vegetation are also shown differently depending on the scale or the information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13ECC-CA68-4BC6-9418-0DE28F1A67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715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Once we know the scale, and therefore the level of accuracy required, we then need to know in which format we will deliver our Topo.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262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Accurate: we know how accurate we need to be</a:t>
            </a:r>
          </a:p>
          <a:p>
            <a:r>
              <a:rPr lang="en-GB" dirty="0"/>
              <a:t>Representation: we know what we need to present</a:t>
            </a:r>
          </a:p>
          <a:p>
            <a:r>
              <a:rPr lang="en-GB" dirty="0"/>
              <a:t>Scaled: we know the scale of the drawing</a:t>
            </a:r>
          </a:p>
          <a:p>
            <a:r>
              <a:rPr lang="en-GB" dirty="0"/>
              <a:t>Detail: how detailed our </a:t>
            </a:r>
            <a:r>
              <a:rPr lang="en-GB" dirty="0" err="1"/>
              <a:t>topo</a:t>
            </a:r>
            <a:r>
              <a:rPr lang="en-GB" dirty="0"/>
              <a:t> will be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65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D412B-B28D-CC58-6262-FCA915CD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EFDCC-692E-5E06-305D-2B16FF00C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9E779-3187-27F7-D2E4-A035B7E8B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598B5-3090-3260-C6F0-FBC24398B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03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6B758-C3AF-5715-C467-703579238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B64E6-AA59-059E-EC8D-7EA3C4855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CA27F-48A9-96AE-3F6B-B33031A7B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9FCDE-EF4D-263A-744B-9C379EE5E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90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can use a variety of instruments, as technology advances we will always try to adopt new methods and strategies</a:t>
            </a:r>
          </a:p>
          <a:p>
            <a:r>
              <a:rPr lang="en-GB" dirty="0"/>
              <a:t>These are some macro categories, each of those can be either used in different ways or can be found in different models.</a:t>
            </a:r>
          </a:p>
          <a:p>
            <a:r>
              <a:rPr lang="en-GB" dirty="0"/>
              <a:t>how we would use these for a specific </a:t>
            </a:r>
            <a:r>
              <a:rPr lang="en-GB" dirty="0" err="1"/>
              <a:t>topo</a:t>
            </a:r>
            <a:r>
              <a:rPr lang="en-GB" dirty="0"/>
              <a:t> purpose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703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Imagine a 360panorama – nowadays we can do them with the phone</a:t>
            </a:r>
          </a:p>
          <a:p>
            <a:r>
              <a:rPr lang="en-GB" dirty="0"/>
              <a:t>How? We spin around and then point up and down</a:t>
            </a:r>
          </a:p>
          <a:p>
            <a:r>
              <a:rPr lang="en-GB" dirty="0"/>
              <a:t>The scanner is doing the same, but instead of the full photo is shooting many close “pixels” </a:t>
            </a:r>
          </a:p>
          <a:p>
            <a:r>
              <a:rPr lang="en-GB" dirty="0"/>
              <a:t>---</a:t>
            </a:r>
          </a:p>
          <a:p>
            <a:r>
              <a:rPr lang="en-GB" dirty="0"/>
              <a:t>Imagine this like a puzzle.</a:t>
            </a:r>
          </a:p>
          <a:p>
            <a:r>
              <a:rPr lang="en-GB" dirty="0"/>
              <a:t>Each scan must fit with the next using common features</a:t>
            </a:r>
          </a:p>
          <a:p>
            <a:r>
              <a:rPr lang="en-GB" dirty="0"/>
              <a:t>---</a:t>
            </a:r>
          </a:p>
          <a:p>
            <a:r>
              <a:rPr lang="en-GB" dirty="0"/>
              <a:t>GPS is required to drag the cloud to the right location – we need to move the whole puzzle to the right place</a:t>
            </a:r>
          </a:p>
          <a:p>
            <a:r>
              <a:rPr lang="en-GB" dirty="0"/>
              <a:t>The TS is required because our scanner doesn’t enough survey accuracy – imagine hanging a puzzle on the wall, without the frame. The puzzle might hold but it will definitely start bend in places, the scanner is the same: our puzzle needs a sturdy frame to keep it in place and the TS is this frame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535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1C4A8-E6BD-3583-91D7-11AB9EED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A1DD3A-DE1D-79DA-4173-4DDE9BBE1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55107-9413-1AE6-AEC2-3F256A1C8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different kind of drone surveys, some utilise scanners and some cameras. </a:t>
            </a:r>
          </a:p>
          <a:p>
            <a:r>
              <a:rPr lang="en-GB" dirty="0"/>
              <a:t>At Plowman Craven we utilise a camera fitted drone</a:t>
            </a:r>
            <a:br>
              <a:rPr lang="en-GB" dirty="0"/>
            </a:b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Overlap</a:t>
            </a:r>
          </a:p>
          <a:p>
            <a:pPr marL="228600" indent="-228600">
              <a:buAutoNum type="arabicPeriod"/>
            </a:pPr>
            <a:r>
              <a:rPr lang="en-GB" dirty="0"/>
              <a:t>Stich = master model meaning a blanket flapping in the wind</a:t>
            </a:r>
          </a:p>
          <a:p>
            <a:pPr marL="228600" indent="-228600">
              <a:buAutoNum type="arabicPeriod"/>
            </a:pPr>
            <a:r>
              <a:rPr lang="en-GB" dirty="0"/>
              <a:t>The model will be linked to survey grid, effectively we will “pin” this blanket on the sofa to eliminate creases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C9B4A-F2E8-973A-D8CC-0F2252211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27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FE2B7-821A-F748-C9D7-B9738B94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F7D71-230C-5059-BB58-E32B9CEFA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ACEBE-B3EF-4838-26AF-8A501698C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FF4D2-A13B-C113-8C4E-5508B55E8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23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tried to simplify the decision making process, bear in mind this is only a guideline and as for everything exceptions happen at least twice a day</a:t>
            </a:r>
          </a:p>
          <a:p>
            <a:endParaRPr lang="en-GB" dirty="0"/>
          </a:p>
          <a:p>
            <a:r>
              <a:rPr lang="en-GB" dirty="0"/>
              <a:t>An important that will impact our decision is also the cost of the survey. </a:t>
            </a:r>
          </a:p>
          <a:p>
            <a:r>
              <a:rPr lang="en-GB" dirty="0"/>
              <a:t>GPS to UAV is also how expensive it is to us to deploy such tools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456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861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F2DE-FD3E-3FE0-E7A8-125BE45D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E5404-B4A3-1D75-9824-C88392364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5D91E-7A3C-207C-E372-B0796894A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AD1C-6F07-6622-F009-15A5981B0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43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62B5F-F1A0-4CEE-8290-EC2F5EBAC0C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7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what does this mean ? What do we present on a Topo ?</a:t>
            </a:r>
          </a:p>
          <a:p>
            <a:r>
              <a:rPr lang="en-GB" dirty="0"/>
              <a:t>Unmovable – if you can move it i.e. a plastic cone or a barrier then I wouldn’t show it </a:t>
            </a:r>
          </a:p>
          <a:p>
            <a:r>
              <a:rPr lang="en-GB" dirty="0"/>
              <a:t>Temporary construction site related features are an exception and would generally be shown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2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67E9B-4C9F-7A17-D41A-22DF41DC5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AF191-8F7F-4D0F-D9DC-EF6EB76D0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BB7F0-4D69-019C-13DC-01C9A5E16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can we understand</a:t>
            </a:r>
          </a:p>
          <a:p>
            <a:r>
              <a:rPr lang="en-GB" dirty="0"/>
              <a:t>…</a:t>
            </a:r>
          </a:p>
          <a:p>
            <a:endParaRPr lang="en-GB" dirty="0"/>
          </a:p>
          <a:p>
            <a:r>
              <a:rPr lang="en-GB" dirty="0"/>
              <a:t>Coordinates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A8934-FC23-66CD-764B-FA889B6F6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4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what are the coordinates referring to ?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OSGB &gt; Reduce error given by the curvature of the earth</a:t>
            </a:r>
          </a:p>
          <a:p>
            <a:endParaRPr lang="en-GB" dirty="0"/>
          </a:p>
          <a:p>
            <a:r>
              <a:rPr lang="en-GB" dirty="0"/>
              <a:t>TRIG FUN FACT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8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Closest Trig &gt; the Rock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58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0FE3B-46BF-0C11-8F8E-EC2E9EC0F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E63B-B647-CBAD-FCE3-69F3252B6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13ABE-68F6-3CDE-E62B-5577F38F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Local grid – minimize distortion even further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We use Coordinate grids because are far more precise than Latitude and Longitude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C044D-2853-B3B1-F85D-46B67D5F3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….but what does Precision mean in surveying.</a:t>
            </a:r>
          </a:p>
          <a:p>
            <a:r>
              <a:rPr lang="en-GB" dirty="0"/>
              <a:t>Precision and Accuracy are used as synonyms but do not have the same meaning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.</a:t>
            </a:r>
          </a:p>
          <a:p>
            <a:r>
              <a:rPr lang="en-GB" dirty="0"/>
              <a:t>To ensure precision we check the equipment quarterly, to ensure accuracy we work up to RICS standards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757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decides how accurate our survey has to be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Survey tolerance is how much can we be off from the true measurements.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Royal Inst of Chartered Surveyors established this table to set the standard of practice for surveys in relation to the survey scale</a:t>
            </a:r>
          </a:p>
          <a:p>
            <a:r>
              <a:rPr lang="en-GB" dirty="0"/>
              <a:t>The scale number shown how many times we need to enlarge our piece of paper to achieve the real-life size of a certain object.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When I was in school, we used this triangular ruler (shockingly called scale ruler) to convert the measurements, each face had a different scale size</a:t>
            </a:r>
          </a:p>
          <a:p>
            <a:endParaRPr lang="en-GB" dirty="0"/>
          </a:p>
          <a:p>
            <a:r>
              <a:rPr lang="en-US" dirty="0"/>
              <a:t>In yellow I highlighted the Topographic surveys – which can be carried out from scale 1:50 up to 1:2500.</a:t>
            </a:r>
          </a:p>
          <a:p>
            <a:r>
              <a:rPr lang="en-GB" dirty="0"/>
              <a:t>Why do we use scales and how they differ from one another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1:50 Topo will be very “zoomed in” while a 1:2500 Topo will be a very “zoomed out” version of our site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F502-C8D5-43BE-8CCE-B42DF05908E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43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Colou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3B77579-10D7-7DB9-4627-C3E64943BC5E}"/>
              </a:ext>
            </a:extLst>
          </p:cNvPr>
          <p:cNvSpPr/>
          <p:nvPr userDrawn="1"/>
        </p:nvSpPr>
        <p:spPr>
          <a:xfrm>
            <a:off x="-125128" y="0"/>
            <a:ext cx="62211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8B7469-DA47-7DAB-F77E-24A086E44100}"/>
              </a:ext>
            </a:extLst>
          </p:cNvPr>
          <p:cNvSpPr txBox="1">
            <a:spLocks/>
          </p:cNvSpPr>
          <p:nvPr userDrawn="1"/>
        </p:nvSpPr>
        <p:spPr>
          <a:xfrm>
            <a:off x="519740" y="1561853"/>
            <a:ext cx="4137101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15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pPr marL="9525"/>
            <a:r>
              <a:rPr lang="en-US" spc="0">
                <a:solidFill>
                  <a:srgbClr val="F2F1EF"/>
                </a:solidFill>
                <a:latin typeface="Arial Nova" panose="020B0504020202020204" pitchFamily="34" charset="0"/>
              </a:rPr>
              <a:t>Arial Nova Reg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1B15BA-9DF0-34A9-6F58-FD5D7AF701FD}"/>
              </a:ext>
            </a:extLst>
          </p:cNvPr>
          <p:cNvSpPr txBox="1">
            <a:spLocks/>
          </p:cNvSpPr>
          <p:nvPr userDrawn="1"/>
        </p:nvSpPr>
        <p:spPr>
          <a:xfrm>
            <a:off x="519740" y="2736088"/>
            <a:ext cx="3850129" cy="854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 sit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amet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faucibus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elit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eu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accumsan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magna. Mauris vitae eros non lorem tempus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interdum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Nulla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lorem,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hendrerit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eu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porta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eu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fermentum et </a:t>
            </a:r>
            <a:r>
              <a:rPr lang="en-AU" err="1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felis</a:t>
            </a:r>
            <a:r>
              <a:rPr lang="en-AU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US">
              <a:solidFill>
                <a:srgbClr val="F2F1E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A0A5D94-83BB-29D4-F766-344F5CF1AC57}"/>
              </a:ext>
            </a:extLst>
          </p:cNvPr>
          <p:cNvSpPr txBox="1">
            <a:spLocks/>
          </p:cNvSpPr>
          <p:nvPr userDrawn="1"/>
        </p:nvSpPr>
        <p:spPr>
          <a:xfrm>
            <a:off x="519740" y="2271801"/>
            <a:ext cx="3326396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Segoe UI Semi light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7C44C74-6734-0E48-C89A-7E2390BDEC79}"/>
              </a:ext>
            </a:extLst>
          </p:cNvPr>
          <p:cNvSpPr txBox="1">
            <a:spLocks/>
          </p:cNvSpPr>
          <p:nvPr userDrawn="1"/>
        </p:nvSpPr>
        <p:spPr>
          <a:xfrm>
            <a:off x="519740" y="3573486"/>
            <a:ext cx="3850129" cy="287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i="1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Quote Name</a:t>
            </a:r>
            <a:endParaRPr lang="en-US" i="1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41BE465-F6A1-B108-9D63-9BBA52D6B56B}"/>
              </a:ext>
            </a:extLst>
          </p:cNvPr>
          <p:cNvSpPr txBox="1">
            <a:spLocks/>
          </p:cNvSpPr>
          <p:nvPr userDrawn="1"/>
        </p:nvSpPr>
        <p:spPr>
          <a:xfrm>
            <a:off x="6737660" y="1561853"/>
            <a:ext cx="4291701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15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pPr marL="9525"/>
            <a:r>
              <a:rPr lang="en-US" spc="0">
                <a:solidFill>
                  <a:schemeClr val="tx1"/>
                </a:solidFill>
                <a:latin typeface="Arial Nova" panose="020B0504020202020204" pitchFamily="34" charset="0"/>
              </a:rPr>
              <a:t>Arial Nova Reg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4C1FAC7-C04D-8196-195A-D3EF034D1045}"/>
              </a:ext>
            </a:extLst>
          </p:cNvPr>
          <p:cNvSpPr txBox="1">
            <a:spLocks/>
          </p:cNvSpPr>
          <p:nvPr userDrawn="1"/>
        </p:nvSpPr>
        <p:spPr>
          <a:xfrm>
            <a:off x="6737660" y="2736088"/>
            <a:ext cx="3850129" cy="854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 sit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amet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faucibus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elit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eu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accumsan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magna. Mauris vitae eros non lorem tempus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interdum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Nulla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lorem,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hendrerit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eu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porta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eu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fermentum et </a:t>
            </a:r>
            <a:r>
              <a:rPr lang="en-AU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felis</a:t>
            </a:r>
            <a:r>
              <a:rPr lang="en-AU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US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C623ADC9-D236-C368-209A-93D48EC56A1C}"/>
              </a:ext>
            </a:extLst>
          </p:cNvPr>
          <p:cNvSpPr txBox="1">
            <a:spLocks/>
          </p:cNvSpPr>
          <p:nvPr userDrawn="1"/>
        </p:nvSpPr>
        <p:spPr>
          <a:xfrm>
            <a:off x="6737660" y="2271801"/>
            <a:ext cx="3245326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Segoe UI Semi light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59DE5D5-59E0-69DA-5C47-969B2E1C1830}"/>
              </a:ext>
            </a:extLst>
          </p:cNvPr>
          <p:cNvSpPr txBox="1">
            <a:spLocks/>
          </p:cNvSpPr>
          <p:nvPr userDrawn="1"/>
        </p:nvSpPr>
        <p:spPr>
          <a:xfrm>
            <a:off x="6737660" y="3573486"/>
            <a:ext cx="3850129" cy="287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i="1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Quote Name</a:t>
            </a:r>
            <a:endParaRPr lang="en-US" i="1">
              <a:solidFill>
                <a:schemeClr val="bg2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56F3FA4-085E-10A5-E1F2-311BEF4B506A}"/>
              </a:ext>
            </a:extLst>
          </p:cNvPr>
          <p:cNvSpPr txBox="1">
            <a:spLocks/>
          </p:cNvSpPr>
          <p:nvPr userDrawn="1"/>
        </p:nvSpPr>
        <p:spPr>
          <a:xfrm>
            <a:off x="519740" y="4068906"/>
            <a:ext cx="2142404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0" i="0">
                <a:solidFill>
                  <a:srgbClr val="F259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Accent General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9AE7A53-8804-84E7-0B6B-3269E4005104}"/>
              </a:ext>
            </a:extLst>
          </p:cNvPr>
          <p:cNvSpPr txBox="1">
            <a:spLocks/>
          </p:cNvSpPr>
          <p:nvPr userDrawn="1"/>
        </p:nvSpPr>
        <p:spPr>
          <a:xfrm>
            <a:off x="519740" y="4341669"/>
            <a:ext cx="2142404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Accent ESG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DCA9713-313A-8ACB-A76B-D344036C7D46}"/>
              </a:ext>
            </a:extLst>
          </p:cNvPr>
          <p:cNvSpPr txBox="1">
            <a:spLocks/>
          </p:cNvSpPr>
          <p:nvPr userDrawn="1"/>
        </p:nvSpPr>
        <p:spPr>
          <a:xfrm>
            <a:off x="519740" y="4653368"/>
            <a:ext cx="2142404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0" i="0">
                <a:solidFill>
                  <a:srgbClr val="C299F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Accent </a:t>
            </a:r>
            <a:r>
              <a:rPr lang="en-US" sz="1400" b="0" i="0" err="1">
                <a:solidFill>
                  <a:srgbClr val="C299F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Easl</a:t>
            </a:r>
            <a:endParaRPr lang="en-US" sz="1400" b="0" i="0">
              <a:solidFill>
                <a:srgbClr val="C299F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4E9F356-7019-0E2F-4E8D-F4E78C251551}"/>
              </a:ext>
            </a:extLst>
          </p:cNvPr>
          <p:cNvSpPr txBox="1">
            <a:spLocks/>
          </p:cNvSpPr>
          <p:nvPr userDrawn="1"/>
        </p:nvSpPr>
        <p:spPr>
          <a:xfrm>
            <a:off x="6737660" y="4068906"/>
            <a:ext cx="2142404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Accent General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116547C-0E44-15E3-3A75-B560E8B1D890}"/>
              </a:ext>
            </a:extLst>
          </p:cNvPr>
          <p:cNvSpPr txBox="1">
            <a:spLocks/>
          </p:cNvSpPr>
          <p:nvPr userDrawn="1"/>
        </p:nvSpPr>
        <p:spPr>
          <a:xfrm>
            <a:off x="6737660" y="4341669"/>
            <a:ext cx="2142404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Accent ESG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CAD0C9D-3EE6-50E8-CD18-1AE86134F6EB}"/>
              </a:ext>
            </a:extLst>
          </p:cNvPr>
          <p:cNvSpPr txBox="1">
            <a:spLocks/>
          </p:cNvSpPr>
          <p:nvPr userDrawn="1"/>
        </p:nvSpPr>
        <p:spPr>
          <a:xfrm>
            <a:off x="6737660" y="4653368"/>
            <a:ext cx="2142404" cy="348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chivo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rgbClr val="6B359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Accent </a:t>
            </a:r>
            <a:r>
              <a:rPr lang="en-US" sz="1600" err="1">
                <a:solidFill>
                  <a:srgbClr val="6B359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Easl</a:t>
            </a:r>
            <a:endParaRPr lang="en-US" sz="1600">
              <a:solidFill>
                <a:srgbClr val="6B359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3" name="Graphic 32" descr="Tick with solid fill">
            <a:extLst>
              <a:ext uri="{FF2B5EF4-FFF2-40B4-BE49-F238E27FC236}">
                <a16:creationId xmlns:a16="http://schemas.microsoft.com/office/drawing/2014/main" id="{2D3E2F8B-2573-A729-284B-8C8BD935A9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8535" y="5273141"/>
            <a:ext cx="265992" cy="26599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150CD75-12E4-385B-B9CA-246C2F4DC267}"/>
              </a:ext>
            </a:extLst>
          </p:cNvPr>
          <p:cNvGrpSpPr/>
          <p:nvPr userDrawn="1"/>
        </p:nvGrpSpPr>
        <p:grpSpPr>
          <a:xfrm>
            <a:off x="1371576" y="5273139"/>
            <a:ext cx="265993" cy="265993"/>
            <a:chOff x="10524503" y="1391478"/>
            <a:chExt cx="421419" cy="42141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F335D5-8818-537C-E820-2234800F315C}"/>
                </a:ext>
              </a:extLst>
            </p:cNvPr>
            <p:cNvCxnSpPr/>
            <p:nvPr/>
          </p:nvCxnSpPr>
          <p:spPr>
            <a:xfrm>
              <a:off x="10735214" y="1391478"/>
              <a:ext cx="0" cy="4214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953CE80-2BF0-109C-740C-4FC23BFDD3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735213" y="1391478"/>
              <a:ext cx="0" cy="4214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7" name="Graphic 36" descr="Tick with solid fill">
            <a:extLst>
              <a:ext uri="{FF2B5EF4-FFF2-40B4-BE49-F238E27FC236}">
                <a16:creationId xmlns:a16="http://schemas.microsoft.com/office/drawing/2014/main" id="{8C8D98AD-6768-D5D4-742E-29AB223DB9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0799" y="5273141"/>
            <a:ext cx="265992" cy="26599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7B7EDC8-308C-940E-8718-218D982CEE92}"/>
              </a:ext>
            </a:extLst>
          </p:cNvPr>
          <p:cNvGrpSpPr/>
          <p:nvPr userDrawn="1"/>
        </p:nvGrpSpPr>
        <p:grpSpPr>
          <a:xfrm>
            <a:off x="7583840" y="5273139"/>
            <a:ext cx="265993" cy="265993"/>
            <a:chOff x="10524503" y="1391478"/>
            <a:chExt cx="421419" cy="42141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E57742-C672-FD22-467F-8C050FED3CC7}"/>
                </a:ext>
              </a:extLst>
            </p:cNvPr>
            <p:cNvCxnSpPr/>
            <p:nvPr/>
          </p:nvCxnSpPr>
          <p:spPr>
            <a:xfrm>
              <a:off x="10735214" y="1391478"/>
              <a:ext cx="0" cy="42141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C9E998-CB3D-3F4B-97C2-BD7EB91C7C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735213" y="1391478"/>
              <a:ext cx="0" cy="42141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129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9CB5EF-42C6-8E13-F623-0635403DE8B7}"/>
              </a:ext>
            </a:extLst>
          </p:cNvPr>
          <p:cNvSpPr/>
          <p:nvPr userDrawn="1"/>
        </p:nvSpPr>
        <p:spPr>
          <a:xfrm>
            <a:off x="1" y="7748"/>
            <a:ext cx="12191999" cy="6858000"/>
          </a:xfrm>
          <a:prstGeom prst="rect">
            <a:avLst/>
          </a:prstGeom>
          <a:solidFill>
            <a:schemeClr val="tx2">
              <a:alpha val="7933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651F98-1637-1B6B-16A2-24DABB415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6446" y="1426481"/>
            <a:ext cx="6993091" cy="2496620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0426420-BF2B-C47E-8CDE-561E751A7B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pic>
        <p:nvPicPr>
          <p:cNvPr id="2" name="Picture 1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3E963C1A-5438-0943-06F1-03FEC4D401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8097"/>
            <a:ext cx="3705544" cy="30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8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4" name="Picture 3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2EE3065D-BDF1-BAA8-C3F0-AF49B9D5AA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8097"/>
            <a:ext cx="3705544" cy="30081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973845-EC54-833E-C2BE-87B00F6B63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262401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-11153"/>
            <a:ext cx="3705544" cy="3008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0C411-29DE-54B6-5362-A4950694E1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113006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-11153"/>
            <a:ext cx="3705544" cy="3008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58FED0-5E84-209E-0440-DDDE0059B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401265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gradFill>
          <a:gsLst>
            <a:gs pos="0">
              <a:srgbClr val="025267"/>
            </a:gs>
            <a:gs pos="100000">
              <a:srgbClr val="0F13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-11153"/>
            <a:ext cx="3705544" cy="3008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060DBA-C4B3-6537-547D-497086CE2B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225906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0BD03-0ECE-EEFC-15D1-B54FFCBC2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946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-11153"/>
            <a:ext cx="3705544" cy="300819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4AEDF-E32D-8A61-8527-31864C1C64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5" y="6441362"/>
            <a:ext cx="2165043" cy="2365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43A041-0C7C-1776-8723-3A4AF6722D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chemeClr val="bg1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906026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946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-11153"/>
            <a:ext cx="3705544" cy="3008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2648D-5D2E-505A-4979-684818271B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5" y="6441362"/>
            <a:ext cx="2165043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E78A74-91E6-7F57-D0C5-473FB4B575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chemeClr val="tx1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7933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70"/>
            <a:ext cx="12185946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-11153"/>
            <a:ext cx="3705544" cy="3008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2648D-5D2E-505A-4979-684818271B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5" y="6441362"/>
            <a:ext cx="2165043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A69B9B-85E6-79F1-5B41-9B9BC42C3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3" y="914910"/>
            <a:ext cx="7011945" cy="3008191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chemeClr val="tx1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4007182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30923"/>
            <a:ext cx="5742326" cy="874214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6CA4751-4732-EB7D-B65C-871A2209C6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903C9-0AF0-C705-E7C4-146CD5D0D5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78249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404D2-A464-21C0-D56C-E3A9CDC591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30923"/>
            <a:ext cx="5742326" cy="874214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D686525E-5334-3B0F-A8C5-FD0879A4CE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A5EF1-730B-88B5-406A-C1731E6BC0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208039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Gradient editable image">
    <p:bg>
      <p:bgPr>
        <a:gradFill>
          <a:gsLst>
            <a:gs pos="0">
              <a:srgbClr val="F2F1EF"/>
            </a:gs>
            <a:gs pos="38000">
              <a:srgbClr val="025267"/>
            </a:gs>
            <a:gs pos="100000">
              <a:srgbClr val="0F13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36D156F0-5788-B768-1F7A-3B417E95E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D092AEE-B39A-C470-9272-86AC92D15C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372106"/>
            <a:ext cx="5921374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3" name="Picture 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E970C69B-4D72-178C-D368-F5BC134A5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8" y="3404"/>
            <a:ext cx="2794181" cy="2268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29EBEC-1FD0-7EB7-06C4-7032420151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728" y="6439724"/>
            <a:ext cx="2165046" cy="236545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343CAE5-83BB-3236-CD33-B0CFC9D5F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6940537" y="3499"/>
            <a:ext cx="5275805" cy="6864333"/>
          </a:xfrm>
          <a:custGeom>
            <a:avLst/>
            <a:gdLst>
              <a:gd name="csX0" fmla="*/ 0 w 5368925"/>
              <a:gd name="csY0" fmla="*/ 0 h 6985490"/>
              <a:gd name="csX1" fmla="*/ 2684463 w 5368925"/>
              <a:gd name="csY1" fmla="*/ 0 h 6985490"/>
              <a:gd name="csX2" fmla="*/ 5368925 w 5368925"/>
              <a:gd name="csY2" fmla="*/ 2684463 h 6985490"/>
              <a:gd name="csX3" fmla="*/ 5368925 w 5368925"/>
              <a:gd name="csY3" fmla="*/ 6985490 h 6985490"/>
              <a:gd name="csX4" fmla="*/ 0 w 5368925"/>
              <a:gd name="csY4" fmla="*/ 6985490 h 6985490"/>
              <a:gd name="csX5" fmla="*/ 0 w 5368925"/>
              <a:gd name="csY5" fmla="*/ 0 h 6985490"/>
              <a:gd name="csX0" fmla="*/ 0 w 5368925"/>
              <a:gd name="csY0" fmla="*/ 0 h 6985490"/>
              <a:gd name="csX1" fmla="*/ 2684463 w 5368925"/>
              <a:gd name="csY1" fmla="*/ 0 h 6985490"/>
              <a:gd name="csX2" fmla="*/ 5368925 w 5368925"/>
              <a:gd name="csY2" fmla="*/ 3708866 h 6985490"/>
              <a:gd name="csX3" fmla="*/ 5368925 w 5368925"/>
              <a:gd name="csY3" fmla="*/ 6985490 h 6985490"/>
              <a:gd name="csX4" fmla="*/ 0 w 5368925"/>
              <a:gd name="csY4" fmla="*/ 6985490 h 6985490"/>
              <a:gd name="csX5" fmla="*/ 0 w 5368925"/>
              <a:gd name="csY5" fmla="*/ 0 h 6985490"/>
              <a:gd name="csX0" fmla="*/ 0 w 5368925"/>
              <a:gd name="csY0" fmla="*/ 0 h 6985490"/>
              <a:gd name="csX1" fmla="*/ 2684463 w 5368925"/>
              <a:gd name="csY1" fmla="*/ 0 h 6985490"/>
              <a:gd name="csX2" fmla="*/ 5368925 w 5368925"/>
              <a:gd name="csY2" fmla="*/ 2858373 h 6985490"/>
              <a:gd name="csX3" fmla="*/ 5368925 w 5368925"/>
              <a:gd name="csY3" fmla="*/ 6985490 h 6985490"/>
              <a:gd name="csX4" fmla="*/ 0 w 5368925"/>
              <a:gd name="csY4" fmla="*/ 6985490 h 6985490"/>
              <a:gd name="csX5" fmla="*/ 0 w 5368925"/>
              <a:gd name="csY5" fmla="*/ 0 h 69854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368925" h="6985490">
                <a:moveTo>
                  <a:pt x="0" y="0"/>
                </a:moveTo>
                <a:lnTo>
                  <a:pt x="2684463" y="0"/>
                </a:lnTo>
                <a:lnTo>
                  <a:pt x="5368925" y="2858373"/>
                </a:lnTo>
                <a:lnTo>
                  <a:pt x="5368925" y="6985490"/>
                </a:lnTo>
                <a:lnTo>
                  <a:pt x="0" y="698549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D51F7C-8FA8-ACC8-346B-43D7E1CDB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728" y="1603628"/>
            <a:ext cx="5949655" cy="2741416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4079744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04087E9-46DB-0630-4B52-FE59A5182B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30923"/>
            <a:ext cx="5742326" cy="874214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5767B7E6-345B-9280-1CD9-5EBCC2E4A6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2AB6BE-D4F9-49CC-E93A-9309CBA695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063392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">
    <p:bg>
      <p:bgPr>
        <a:gradFill>
          <a:gsLst>
            <a:gs pos="0">
              <a:srgbClr val="025267"/>
            </a:gs>
            <a:gs pos="100000">
              <a:srgbClr val="0F13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4E363-E8EA-5D4B-2D76-A209E147BD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30923"/>
            <a:ext cx="5742326" cy="874214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92CE3C9-CDAC-B11B-989D-A04D197C0F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531FC-7769-A840-9883-B187B00D6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529146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0BD03-0ECE-EEFC-15D1-B54FFCBC2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946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5894155" cy="864589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97A8061-981D-AB0D-15F0-B80E2655CE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96570-5512-CEDE-8D7F-32972837ED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010011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946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30923"/>
            <a:ext cx="5894156" cy="787586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56D1C76-35CF-664E-B846-0396F47E08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BF6FA-4424-BE60-E064-8564BE59D6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chemeClr val="tx1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8609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946" cy="685459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5800077" cy="922340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8B3FCFC-B463-3670-ECD7-E087C85F49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3470D5-EB5C-E48A-5429-F6E8ED8B07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35" y="1078029"/>
            <a:ext cx="5800077" cy="2845072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chemeClr val="tx1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Editable</a:t>
            </a:r>
            <a:br>
              <a:rPr lang="en-GB"/>
            </a:br>
            <a:r>
              <a:rPr lang="en-GB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1029855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AEAD4250-CAC1-5DB8-98C7-6E07D05C5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19A19FB7-2871-7CB7-28EF-633CEC5ABD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9CA305-74B3-47C8-C889-0FD9A0920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27" y="1389615"/>
            <a:ext cx="6371782" cy="1114487"/>
          </a:xfrm>
        </p:spPr>
        <p:txBody>
          <a:bodyPr>
            <a:noAutofit/>
          </a:bodyPr>
          <a:lstStyle>
            <a:lvl1pPr>
              <a:defRPr spc="0">
                <a:solidFill>
                  <a:srgbClr val="F2F1EF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91E7841-D06E-0544-71EC-C0FBA2E010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727" y="2725517"/>
            <a:ext cx="6371782" cy="2492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9788E7-B123-6889-75A4-D1189344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A28D889-4224-9A66-74EB-7A83E5C1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7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538362-56D5-5F6E-54B0-DE336C89D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727" y="3525625"/>
            <a:ext cx="6375707" cy="2496546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771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AEAD4250-CAC1-5DB8-98C7-6E07D05C5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19A19FB7-2871-7CB7-28EF-633CEC5ABD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FC78ED0-6861-6F67-73F9-B243130F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27" y="1389615"/>
            <a:ext cx="6371782" cy="1114487"/>
          </a:xfrm>
        </p:spPr>
        <p:txBody>
          <a:bodyPr>
            <a:noAutofit/>
          </a:bodyPr>
          <a:lstStyle>
            <a:lvl1pPr>
              <a:defRPr spc="0">
                <a:solidFill>
                  <a:srgbClr val="F2F1EF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1E06285-31B5-85AD-3D4F-729856D0B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727" y="2725517"/>
            <a:ext cx="6371782" cy="2492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DC05271-6266-0098-59B4-37497565B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727" y="3525625"/>
            <a:ext cx="6375707" cy="2496546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942AE66-CBEC-20A9-545A-56E1D0B5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196B926-E97F-7CCB-436E-F803181B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964168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ature slide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607CD-8239-8DEA-D247-892059A9A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5" y="6441362"/>
            <a:ext cx="2165043" cy="236545"/>
          </a:xfrm>
          <a:prstGeom prst="rect">
            <a:avLst/>
          </a:prstGeom>
        </p:spPr>
      </p:pic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AEAD4250-CAC1-5DB8-98C7-6E07D05C58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19A19FB7-2871-7CB7-28EF-633CEC5ABD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2CA9803-EB41-ED2C-8D73-70C326ED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A5DD9E3-4E58-5953-26AF-69B2750C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60ECDF-A96B-27E2-1D3D-77263EA82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27" y="1389615"/>
            <a:ext cx="6371782" cy="1114487"/>
          </a:xfrm>
        </p:spPr>
        <p:txBody>
          <a:bodyPr>
            <a:noAutofit/>
          </a:bodyPr>
          <a:lstStyle>
            <a:lvl1pPr>
              <a:defRPr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A619844-4B90-AD25-D314-EB88AE693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727" y="2725517"/>
            <a:ext cx="6371782" cy="2492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ABFD656-0ECE-DF26-5080-D37336D61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727" y="3525625"/>
            <a:ext cx="6375707" cy="2496546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737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eature slide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6DE037-1EF3-48AB-0978-EC6B8817E8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5" y="6441362"/>
            <a:ext cx="2165043" cy="2365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18693F-C955-01BC-1599-C9C195647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4" y="548640"/>
            <a:ext cx="5636403" cy="2473693"/>
          </a:xfrm>
        </p:spPr>
        <p:txBody>
          <a:bodyPr wrap="square" anchor="b" anchorCtr="0">
            <a:noAutofit/>
          </a:bodyPr>
          <a:lstStyle>
            <a:lvl1pPr algn="l">
              <a:defRPr sz="4400" b="0" i="0" spc="0">
                <a:solidFill>
                  <a:schemeClr val="tx1"/>
                </a:solidFill>
                <a:latin typeface="Arial Nova" panose="020B05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102049-86E0-2F82-BC8A-EF5275813A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85383"/>
            <a:ext cx="5864866" cy="1226280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 i="0">
                <a:solidFill>
                  <a:schemeClr val="accent1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3DD7E3-6B0A-6A20-BFB1-6740F4BA66C2}"/>
              </a:ext>
            </a:extLst>
          </p:cNvPr>
          <p:cNvCxnSpPr/>
          <p:nvPr userDrawn="1"/>
        </p:nvCxnSpPr>
        <p:spPr>
          <a:xfrm>
            <a:off x="621790" y="4137730"/>
            <a:ext cx="0" cy="1301676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C3BDAAE-5F83-4EF4-5616-A7D0F18DA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3EAEBC-0736-2F3C-E247-00CE17E4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0F56D7-2137-C9D4-CD39-14F999AA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40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 slide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89E74-33C7-A85C-5480-2A484209D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5" y="6441362"/>
            <a:ext cx="2165043" cy="2365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18693F-C955-01BC-1599-C9C195647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4" y="548640"/>
            <a:ext cx="5636403" cy="2473693"/>
          </a:xfrm>
        </p:spPr>
        <p:txBody>
          <a:bodyPr wrap="square" anchor="b" anchorCtr="0">
            <a:noAutofit/>
          </a:bodyPr>
          <a:lstStyle>
            <a:lvl1pPr algn="l">
              <a:defRPr sz="4400" b="0" i="0" spc="0">
                <a:solidFill>
                  <a:schemeClr val="tx1"/>
                </a:solidFill>
                <a:latin typeface="Arial Nova" panose="020B05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102049-86E0-2F82-BC8A-EF5275813A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85383"/>
            <a:ext cx="5864866" cy="1226280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 i="0">
                <a:solidFill>
                  <a:schemeClr val="accent1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3EAEBC-0736-2F3C-E247-00CE17E4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0F56D7-2137-C9D4-CD39-14F999AA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C3BDAAE-5F83-4EF4-5616-A7D0F18DA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2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Gradient editable image">
    <p:bg>
      <p:bgPr>
        <a:gradFill>
          <a:gsLst>
            <a:gs pos="0">
              <a:srgbClr val="025267"/>
            </a:gs>
            <a:gs pos="100000">
              <a:srgbClr val="0F13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36D156F0-5788-B768-1F7A-3B417E95E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D092AEE-B39A-C470-9272-86AC92D15C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372106"/>
            <a:ext cx="5921374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3" name="Picture 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E970C69B-4D72-178C-D368-F5BC134A5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8" y="3404"/>
            <a:ext cx="2794181" cy="2268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29EBEC-1FD0-7EB7-06C4-7032420151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728" y="6439724"/>
            <a:ext cx="2165046" cy="236545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343CAE5-83BB-3236-CD33-B0CFC9D5F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6940537" y="3499"/>
            <a:ext cx="5275805" cy="6864333"/>
          </a:xfrm>
          <a:custGeom>
            <a:avLst/>
            <a:gdLst>
              <a:gd name="csX0" fmla="*/ 0 w 5368925"/>
              <a:gd name="csY0" fmla="*/ 0 h 6985490"/>
              <a:gd name="csX1" fmla="*/ 2684463 w 5368925"/>
              <a:gd name="csY1" fmla="*/ 0 h 6985490"/>
              <a:gd name="csX2" fmla="*/ 5368925 w 5368925"/>
              <a:gd name="csY2" fmla="*/ 2684463 h 6985490"/>
              <a:gd name="csX3" fmla="*/ 5368925 w 5368925"/>
              <a:gd name="csY3" fmla="*/ 6985490 h 6985490"/>
              <a:gd name="csX4" fmla="*/ 0 w 5368925"/>
              <a:gd name="csY4" fmla="*/ 6985490 h 6985490"/>
              <a:gd name="csX5" fmla="*/ 0 w 5368925"/>
              <a:gd name="csY5" fmla="*/ 0 h 6985490"/>
              <a:gd name="csX0" fmla="*/ 0 w 5368925"/>
              <a:gd name="csY0" fmla="*/ 0 h 6985490"/>
              <a:gd name="csX1" fmla="*/ 2684463 w 5368925"/>
              <a:gd name="csY1" fmla="*/ 0 h 6985490"/>
              <a:gd name="csX2" fmla="*/ 5368925 w 5368925"/>
              <a:gd name="csY2" fmla="*/ 3708866 h 6985490"/>
              <a:gd name="csX3" fmla="*/ 5368925 w 5368925"/>
              <a:gd name="csY3" fmla="*/ 6985490 h 6985490"/>
              <a:gd name="csX4" fmla="*/ 0 w 5368925"/>
              <a:gd name="csY4" fmla="*/ 6985490 h 6985490"/>
              <a:gd name="csX5" fmla="*/ 0 w 5368925"/>
              <a:gd name="csY5" fmla="*/ 0 h 6985490"/>
              <a:gd name="csX0" fmla="*/ 0 w 5368925"/>
              <a:gd name="csY0" fmla="*/ 0 h 6985490"/>
              <a:gd name="csX1" fmla="*/ 2684463 w 5368925"/>
              <a:gd name="csY1" fmla="*/ 0 h 6985490"/>
              <a:gd name="csX2" fmla="*/ 5368925 w 5368925"/>
              <a:gd name="csY2" fmla="*/ 2858373 h 6985490"/>
              <a:gd name="csX3" fmla="*/ 5368925 w 5368925"/>
              <a:gd name="csY3" fmla="*/ 6985490 h 6985490"/>
              <a:gd name="csX4" fmla="*/ 0 w 5368925"/>
              <a:gd name="csY4" fmla="*/ 6985490 h 6985490"/>
              <a:gd name="csX5" fmla="*/ 0 w 5368925"/>
              <a:gd name="csY5" fmla="*/ 0 h 69854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368925" h="6985490">
                <a:moveTo>
                  <a:pt x="0" y="0"/>
                </a:moveTo>
                <a:lnTo>
                  <a:pt x="2684463" y="0"/>
                </a:lnTo>
                <a:lnTo>
                  <a:pt x="5368925" y="2858373"/>
                </a:lnTo>
                <a:lnTo>
                  <a:pt x="5368925" y="6985490"/>
                </a:lnTo>
                <a:lnTo>
                  <a:pt x="0" y="698549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173D8D-CF9B-6F80-D94D-3B79661A25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728" y="1603628"/>
            <a:ext cx="5949655" cy="2741416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1223085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eatur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18693F-C955-01BC-1599-C9C195647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4" y="548640"/>
            <a:ext cx="5636403" cy="2473693"/>
          </a:xfrm>
        </p:spPr>
        <p:txBody>
          <a:bodyPr wrap="square" anchor="b" anchorCtr="0">
            <a:noAutofit/>
          </a:bodyPr>
          <a:lstStyle>
            <a:lvl1pPr algn="l">
              <a:defRPr sz="4400" b="0" i="0" spc="0">
                <a:solidFill>
                  <a:srgbClr val="F2F1EF"/>
                </a:solidFill>
                <a:latin typeface="Arial Nova" panose="020B05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102049-86E0-2F82-BC8A-EF5275813A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85383"/>
            <a:ext cx="5864866" cy="1226280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 i="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3DD7E3-6B0A-6A20-BFB1-6740F4BA66C2}"/>
              </a:ext>
            </a:extLst>
          </p:cNvPr>
          <p:cNvCxnSpPr/>
          <p:nvPr userDrawn="1"/>
        </p:nvCxnSpPr>
        <p:spPr>
          <a:xfrm>
            <a:off x="621790" y="4137730"/>
            <a:ext cx="0" cy="1301676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C3BDAAE-5F83-4EF4-5616-A7D0F18DA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3EAEBC-0736-2F3C-E247-00CE17E4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0F56D7-2137-C9D4-CD39-14F999AA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173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eatur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18693F-C955-01BC-1599-C9C195647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874" y="548640"/>
            <a:ext cx="5636403" cy="2473693"/>
          </a:xfrm>
        </p:spPr>
        <p:txBody>
          <a:bodyPr wrap="square" anchor="b" anchorCtr="0">
            <a:noAutofit/>
          </a:bodyPr>
          <a:lstStyle>
            <a:lvl1pPr algn="l">
              <a:defRPr sz="4400" b="0" i="0" spc="0">
                <a:solidFill>
                  <a:srgbClr val="F2F1EF"/>
                </a:solidFill>
                <a:latin typeface="Arial Nova" panose="020B05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102049-86E0-2F82-BC8A-EF5275813A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185383"/>
            <a:ext cx="5864866" cy="1226280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 i="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C3BDAAE-5F83-4EF4-5616-A7D0F18DA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203" y="0"/>
            <a:ext cx="4567798" cy="685459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3EAEBC-0736-2F3C-E247-00CE17E4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0F56D7-2137-C9D4-CD39-14F999AA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573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eature slide"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3AC23FC-030B-CE22-8F70-EE3D2D27B468}"/>
              </a:ext>
            </a:extLst>
          </p:cNvPr>
          <p:cNvGrpSpPr/>
          <p:nvPr userDrawn="1"/>
        </p:nvGrpSpPr>
        <p:grpSpPr>
          <a:xfrm>
            <a:off x="510139" y="-3815489"/>
            <a:ext cx="11681861" cy="10251066"/>
            <a:chOff x="479502" y="-3888734"/>
            <a:chExt cx="11674867" cy="1024492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63C045-84E6-BA10-78DF-13722A6F8D43}"/>
                </a:ext>
              </a:extLst>
            </p:cNvPr>
            <p:cNvSpPr/>
            <p:nvPr userDrawn="1"/>
          </p:nvSpPr>
          <p:spPr>
            <a:xfrm>
              <a:off x="479502" y="1233731"/>
              <a:ext cx="5838171" cy="5122464"/>
            </a:xfrm>
            <a:custGeom>
              <a:avLst/>
              <a:gdLst>
                <a:gd name="csX0" fmla="*/ 0 w 5838171"/>
                <a:gd name="csY0" fmla="*/ 0 h 3840073"/>
                <a:gd name="csX1" fmla="*/ 5838171 w 5838171"/>
                <a:gd name="csY1" fmla="*/ 0 h 3840073"/>
                <a:gd name="csX2" fmla="*/ 5838171 w 5838171"/>
                <a:gd name="csY2" fmla="*/ 3840073 h 3840073"/>
                <a:gd name="csX3" fmla="*/ 0 w 5838171"/>
                <a:gd name="csY3" fmla="*/ 3840073 h 3840073"/>
                <a:gd name="csX4" fmla="*/ 0 w 5838171"/>
                <a:gd name="csY4" fmla="*/ 0 h 3840073"/>
                <a:gd name="csX0" fmla="*/ 0 w 5838171"/>
                <a:gd name="csY0" fmla="*/ 1282391 h 5122464"/>
                <a:gd name="csX1" fmla="*/ 5838171 w 5838171"/>
                <a:gd name="csY1" fmla="*/ 0 h 5122464"/>
                <a:gd name="csX2" fmla="*/ 5838171 w 5838171"/>
                <a:gd name="csY2" fmla="*/ 5122464 h 5122464"/>
                <a:gd name="csX3" fmla="*/ 0 w 5838171"/>
                <a:gd name="csY3" fmla="*/ 5122464 h 5122464"/>
                <a:gd name="csX4" fmla="*/ 0 w 5838171"/>
                <a:gd name="csY4" fmla="*/ 1282391 h 5122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838171" h="5122464">
                  <a:moveTo>
                    <a:pt x="0" y="1282391"/>
                  </a:moveTo>
                  <a:lnTo>
                    <a:pt x="5838171" y="0"/>
                  </a:lnTo>
                  <a:lnTo>
                    <a:pt x="5838171" y="5122464"/>
                  </a:lnTo>
                  <a:lnTo>
                    <a:pt x="0" y="5122464"/>
                  </a:lnTo>
                  <a:lnTo>
                    <a:pt x="0" y="1282391"/>
                  </a:lnTo>
                  <a:close/>
                </a:path>
              </a:pathLst>
            </a:custGeom>
            <a:solidFill>
              <a:srgbClr val="F2F1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B8F153D-1A20-7CF8-5AAE-8AA02A5F011F}"/>
                </a:ext>
              </a:extLst>
            </p:cNvPr>
            <p:cNvSpPr/>
            <p:nvPr userDrawn="1"/>
          </p:nvSpPr>
          <p:spPr>
            <a:xfrm rot="10800000">
              <a:off x="6316198" y="-3888733"/>
              <a:ext cx="5838171" cy="5122464"/>
            </a:xfrm>
            <a:custGeom>
              <a:avLst/>
              <a:gdLst>
                <a:gd name="csX0" fmla="*/ 0 w 5838171"/>
                <a:gd name="csY0" fmla="*/ 0 h 3840073"/>
                <a:gd name="csX1" fmla="*/ 5838171 w 5838171"/>
                <a:gd name="csY1" fmla="*/ 0 h 3840073"/>
                <a:gd name="csX2" fmla="*/ 5838171 w 5838171"/>
                <a:gd name="csY2" fmla="*/ 3840073 h 3840073"/>
                <a:gd name="csX3" fmla="*/ 0 w 5838171"/>
                <a:gd name="csY3" fmla="*/ 3840073 h 3840073"/>
                <a:gd name="csX4" fmla="*/ 0 w 5838171"/>
                <a:gd name="csY4" fmla="*/ 0 h 3840073"/>
                <a:gd name="csX0" fmla="*/ 0 w 5838171"/>
                <a:gd name="csY0" fmla="*/ 1282391 h 5122464"/>
                <a:gd name="csX1" fmla="*/ 5838171 w 5838171"/>
                <a:gd name="csY1" fmla="*/ 0 h 5122464"/>
                <a:gd name="csX2" fmla="*/ 5838171 w 5838171"/>
                <a:gd name="csY2" fmla="*/ 5122464 h 5122464"/>
                <a:gd name="csX3" fmla="*/ 0 w 5838171"/>
                <a:gd name="csY3" fmla="*/ 5122464 h 5122464"/>
                <a:gd name="csX4" fmla="*/ 0 w 5838171"/>
                <a:gd name="csY4" fmla="*/ 1282391 h 5122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838171" h="5122464">
                  <a:moveTo>
                    <a:pt x="0" y="1282391"/>
                  </a:moveTo>
                  <a:lnTo>
                    <a:pt x="5838171" y="0"/>
                  </a:lnTo>
                  <a:lnTo>
                    <a:pt x="5838171" y="5122464"/>
                  </a:lnTo>
                  <a:lnTo>
                    <a:pt x="0" y="5122464"/>
                  </a:lnTo>
                  <a:lnTo>
                    <a:pt x="0" y="128239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BD1BB1B8-D09E-6F65-C7A5-ECB787E048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605" y="4543124"/>
            <a:ext cx="5178561" cy="1104154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69BFFF-F012-3156-B8CF-5D5B78EBBC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324" y="2800952"/>
            <a:ext cx="5178559" cy="1569625"/>
          </a:xfrm>
        </p:spPr>
        <p:txBody>
          <a:bodyPr wrap="square" anchor="b" anchorCtr="0">
            <a:noAutofit/>
          </a:bodyPr>
          <a:lstStyle>
            <a:lvl1pPr algn="l">
              <a:defRPr sz="4400" b="0" i="0" spc="0">
                <a:solidFill>
                  <a:schemeClr val="tx1"/>
                </a:solidFill>
                <a:latin typeface="Arial Nova" panose="020B05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ppt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231BAB-CDAF-6E8B-DA14-26AEF627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750" y="5905744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720EA2-D6F2-A196-A419-B266DCBD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605" y="5905744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647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16E6DA9D-68F8-87B3-F113-22171E8E0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99D5A4-7182-0A46-41E6-585A8064B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728" y="2031260"/>
            <a:ext cx="4427567" cy="1070205"/>
          </a:xfrm>
        </p:spPr>
        <p:txBody>
          <a:bodyPr wrap="square" anchor="t" anchorCtr="0">
            <a:noAutofit/>
          </a:bodyPr>
          <a:lstStyle>
            <a:lvl1pPr algn="l">
              <a:defRPr sz="4400" b="0" i="0" spc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Agenda &amp;</a:t>
            </a:r>
            <a:br>
              <a:rPr lang="en-GB"/>
            </a:br>
            <a:r>
              <a:rPr lang="en-GB"/>
              <a:t>Our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89725-0D33-6C90-14E3-005FA0BD6584}"/>
              </a:ext>
            </a:extLst>
          </p:cNvPr>
          <p:cNvSpPr txBox="1"/>
          <p:nvPr userDrawn="1"/>
        </p:nvSpPr>
        <p:spPr>
          <a:xfrm>
            <a:off x="4276375" y="-446083"/>
            <a:ext cx="358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solidFill>
                  <a:srgbClr val="FF0000"/>
                </a:solidFill>
              </a:rPr>
              <a:t>-------  SIMPLE AGENDA ---------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7C0414-C0D2-0E4C-A6E2-68C479CE974D}"/>
              </a:ext>
            </a:extLst>
          </p:cNvPr>
          <p:cNvCxnSpPr>
            <a:cxnSpLocks/>
          </p:cNvCxnSpPr>
          <p:nvPr userDrawn="1"/>
        </p:nvCxnSpPr>
        <p:spPr>
          <a:xfrm>
            <a:off x="5750805" y="2064322"/>
            <a:ext cx="0" cy="108349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65E4658-BF97-E9F0-4433-20A65BE76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728" y="3938588"/>
            <a:ext cx="2894859" cy="307975"/>
          </a:xfrm>
        </p:spPr>
        <p:txBody>
          <a:bodyPr/>
          <a:lstStyle>
            <a:lvl1pPr>
              <a:buNone/>
              <a:defRPr sz="16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9DB5573-97C6-7446-FC0B-65FC0EF2F1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728" y="4858245"/>
            <a:ext cx="2894859" cy="307975"/>
          </a:xfrm>
        </p:spPr>
        <p:txBody>
          <a:bodyPr/>
          <a:lstStyle>
            <a:lvl1pPr>
              <a:buNone/>
              <a:defRPr sz="16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1EA6E94-663A-42A4-D42C-376F1AE09D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4728" y="4456802"/>
            <a:ext cx="2894859" cy="307975"/>
          </a:xfrm>
        </p:spPr>
        <p:txBody>
          <a:bodyPr/>
          <a:lstStyle>
            <a:lvl1pPr>
              <a:buNone/>
              <a:defRPr sz="1600" b="0" i="0">
                <a:solidFill>
                  <a:srgbClr val="F2592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Name and Surname</a:t>
            </a:r>
            <a:endParaRPr lang="en-US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DA188011-1984-B165-8CCA-DEAC040908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28" y="3553553"/>
            <a:ext cx="2894859" cy="307975"/>
          </a:xfrm>
        </p:spPr>
        <p:txBody>
          <a:bodyPr/>
          <a:lstStyle>
            <a:lvl1pPr>
              <a:buNone/>
              <a:defRPr sz="1600" b="0" i="0">
                <a:solidFill>
                  <a:srgbClr val="F2592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Name and Surname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FC4EA4DF-EA08-7C87-3FBF-6A13D29D88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7208" y="2031260"/>
            <a:ext cx="2665276" cy="485726"/>
          </a:xfrm>
        </p:spPr>
        <p:txBody>
          <a:bodyPr anchor="b"/>
          <a:lstStyle>
            <a:lvl1pPr>
              <a:buNone/>
              <a:defRPr sz="3600" b="0" i="0">
                <a:solidFill>
                  <a:srgbClr val="F25929"/>
                </a:solidFill>
                <a:latin typeface="Arial Nova" panose="020B0504020202020204" pitchFamily="34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78D3510-E953-92E4-DE0A-89F1F3A9F0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10290" y="2623466"/>
            <a:ext cx="2665276" cy="485725"/>
          </a:xfrm>
        </p:spPr>
        <p:txBody>
          <a:bodyPr/>
          <a:lstStyle>
            <a:lvl1pPr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4211EAEC-B7FD-2448-9568-C76E786600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05305" y="2031260"/>
            <a:ext cx="2665276" cy="485726"/>
          </a:xfrm>
        </p:spPr>
        <p:txBody>
          <a:bodyPr anchor="b"/>
          <a:lstStyle>
            <a:lvl1pPr>
              <a:buNone/>
              <a:defRPr sz="3600" b="0" i="0">
                <a:solidFill>
                  <a:srgbClr val="F25929"/>
                </a:solidFill>
                <a:latin typeface="Arial Nova" panose="020B0504020202020204" pitchFamily="34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A35F8654-3D50-8445-9724-39A107C15E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9890" y="2623467"/>
            <a:ext cx="2665276" cy="485725"/>
          </a:xfrm>
        </p:spPr>
        <p:txBody>
          <a:bodyPr/>
          <a:lstStyle>
            <a:lvl1pPr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B944B-AA61-09F4-7392-A76BAB05A1DB}"/>
              </a:ext>
            </a:extLst>
          </p:cNvPr>
          <p:cNvCxnSpPr>
            <a:cxnSpLocks/>
          </p:cNvCxnSpPr>
          <p:nvPr userDrawn="1"/>
        </p:nvCxnSpPr>
        <p:spPr>
          <a:xfrm>
            <a:off x="8975786" y="2064322"/>
            <a:ext cx="0" cy="108349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46FD947-D3D7-94B5-D987-AB986A1364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CFF65B-38CC-2CAD-AE9F-BBFBF121828D}"/>
              </a:ext>
            </a:extLst>
          </p:cNvPr>
          <p:cNvCxnSpPr>
            <a:cxnSpLocks/>
          </p:cNvCxnSpPr>
          <p:nvPr userDrawn="1"/>
        </p:nvCxnSpPr>
        <p:spPr>
          <a:xfrm>
            <a:off x="5750805" y="3519496"/>
            <a:ext cx="0" cy="108349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7BA22F7-738E-688A-9C9E-D437543FA1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7208" y="3486434"/>
            <a:ext cx="2665276" cy="485726"/>
          </a:xfrm>
        </p:spPr>
        <p:txBody>
          <a:bodyPr anchor="b"/>
          <a:lstStyle>
            <a:lvl1pPr>
              <a:buNone/>
              <a:defRPr sz="3600" b="0" i="0">
                <a:solidFill>
                  <a:srgbClr val="F25929"/>
                </a:solidFill>
                <a:latin typeface="Arial Nova" panose="020B0504020202020204" pitchFamily="34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0394BA8-32D2-44A0-11C6-D36D6F2868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0290" y="4078640"/>
            <a:ext cx="2665276" cy="485725"/>
          </a:xfrm>
        </p:spPr>
        <p:txBody>
          <a:bodyPr/>
          <a:lstStyle>
            <a:lvl1pPr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8A7F54C-4F02-8BB0-35E4-3079477E47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05305" y="3486434"/>
            <a:ext cx="2665276" cy="485726"/>
          </a:xfrm>
        </p:spPr>
        <p:txBody>
          <a:bodyPr anchor="b"/>
          <a:lstStyle>
            <a:lvl1pPr>
              <a:buNone/>
              <a:defRPr sz="3600" b="0" i="0">
                <a:solidFill>
                  <a:srgbClr val="F25929"/>
                </a:solidFill>
                <a:latin typeface="Arial Nova" panose="020B0504020202020204" pitchFamily="34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F9C879A-83CB-D2E9-BAC7-CEA8AB0346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9890" y="4078641"/>
            <a:ext cx="2665276" cy="485725"/>
          </a:xfrm>
        </p:spPr>
        <p:txBody>
          <a:bodyPr/>
          <a:lstStyle>
            <a:lvl1pPr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C426B2-CAC9-B251-D7F2-B6EF14A732E1}"/>
              </a:ext>
            </a:extLst>
          </p:cNvPr>
          <p:cNvCxnSpPr>
            <a:cxnSpLocks/>
          </p:cNvCxnSpPr>
          <p:nvPr userDrawn="1"/>
        </p:nvCxnSpPr>
        <p:spPr>
          <a:xfrm>
            <a:off x="8975786" y="3519496"/>
            <a:ext cx="0" cy="108349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5DAB373-D853-5105-2991-AF280BBC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4193E5C-381E-9A0E-3032-B9330606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393658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3F0751B-71A4-26FC-12AC-D524A96EF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DC9B71-C187-695C-DCEE-31414307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6E7972-57A0-0931-9179-3BA2EC632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56A82-934B-59BA-F401-5F21C5A9F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5AE4A7-53A5-0BBF-61E5-CC6B0798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AD767A-960F-BBCD-F780-750501DEAA44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586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ank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9B8AE2-486D-B174-3337-9033FA96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B3744-3F70-62D3-0158-EBE0E1029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EBCF262-1836-DE18-7B3A-9A5E374D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1F63D3-EB7E-BB45-35D0-335FB4B86DB1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030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(Graph 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DC9B71-C187-695C-DCEE-31414307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  <a:endParaRPr lang="en-GB">
              <a:solidFill>
                <a:srgbClr val="F2F1EF"/>
              </a:solidFill>
            </a:endParaRPr>
          </a:p>
        </p:txBody>
      </p:sp>
      <p:sp>
        <p:nvSpPr>
          <p:cNvPr id="14" name="Chart Placeholder 14">
            <a:extLst>
              <a:ext uri="{FF2B5EF4-FFF2-40B4-BE49-F238E27FC236}">
                <a16:creationId xmlns:a16="http://schemas.microsoft.com/office/drawing/2014/main" id="{6ADFCA03-FDFA-3C19-F04D-616FF13BFAC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74089" y="1260908"/>
            <a:ext cx="5617849" cy="458182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CCD70-D60E-F382-FF1D-C5D6BAE8E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7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2D21C67-AE24-5724-752D-1D6A98B257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660214"/>
            <a:ext cx="5420860" cy="60939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CC1F1-73F3-20CE-D121-0021D4DC2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340794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rgbClr val="F2F1EF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533076E-31C7-4951-97FC-60C613495C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3453496"/>
            <a:ext cx="5420861" cy="2379612"/>
          </a:xfrm>
        </p:spPr>
        <p:txBody>
          <a:bodyPr/>
          <a:lstStyle>
            <a:lvl1pPr marL="7938" indent="0">
              <a:buNone/>
              <a:tabLst/>
              <a:defRPr sz="1200" b="0" i="0">
                <a:solidFill>
                  <a:srgbClr val="F2F1EF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sz="1200" b="0" i="0">
                <a:solidFill>
                  <a:srgbClr val="F2F1EF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sz="1200" b="0" i="0">
                <a:solidFill>
                  <a:srgbClr val="F2F1EF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sz="1200" b="0" i="0">
                <a:solidFill>
                  <a:srgbClr val="F2F1EF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sz="1200" b="0" i="0">
                <a:solidFill>
                  <a:srgbClr val="F2F1EF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01179BE-11FB-464C-538E-74A73690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rgbClr val="F2F1E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8FEFC7-E0D5-0C76-31A0-AC4C2FA6C7C9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761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(Graph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DC9B71-C187-695C-DCEE-31414307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6E7972-57A0-0931-9179-3BA2EC632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4" name="Chart Placeholder 14">
            <a:extLst>
              <a:ext uri="{FF2B5EF4-FFF2-40B4-BE49-F238E27FC236}">
                <a16:creationId xmlns:a16="http://schemas.microsoft.com/office/drawing/2014/main" id="{6ADFCA03-FDFA-3C19-F04D-616FF13BFAC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74089" y="1260908"/>
            <a:ext cx="5617849" cy="45818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A1A7905-2C9C-D2D1-E086-9ED773E96D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3453496"/>
            <a:ext cx="5420861" cy="2379612"/>
          </a:xfrm>
        </p:spPr>
        <p:txBody>
          <a:bodyPr/>
          <a:lstStyle>
            <a:lvl1pPr marL="7938" indent="0">
              <a:buNone/>
              <a:tabLst/>
              <a:defRPr sz="1200" b="0" i="0">
                <a:solidFill>
                  <a:schemeClr val="tx1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sz="1200" b="0" i="0">
                <a:solidFill>
                  <a:schemeClr val="tx1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sz="1200" b="0" i="0">
                <a:solidFill>
                  <a:schemeClr val="tx1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sz="1200" b="0" i="0">
                <a:solidFill>
                  <a:schemeClr val="tx1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sz="1200" b="0" i="0">
                <a:solidFill>
                  <a:schemeClr val="tx1"/>
                </a:solidFill>
                <a:latin typeface="Segoe UI Semilight" panose="020B0402040204020203" pitchFamily="34" charset="0"/>
                <a:ea typeface="Inter Light" panose="02000503000000020004" pitchFamily="2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85C1631-6815-5A73-3CF7-BBCC82D03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2660214"/>
            <a:ext cx="5420860" cy="60939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59285F4-135E-1EF3-1DBA-E62EEBB1A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340794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7CFA97A-5FC2-1EB3-432E-9C16CA2A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2594BD-9F73-B3A5-BBC9-0D3B1440E7F6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82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One Text On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7A91C2-E9F9-5504-4C68-FD9977C49B9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009827"/>
            <a:ext cx="8469345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EC5B2E-FCE2-0746-52C2-B45986ABD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4375" y="2009827"/>
            <a:ext cx="2578201" cy="374247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F7862A-4BCC-183C-0CEA-AB2A757F8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F45172C-93AB-2901-6349-FE2B478E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5ED632-9D1B-3DBD-BF31-B62D8A648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61D4D3-67EA-BA6F-6DAD-58D1C847FD67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7CDE07C-342F-708D-E83B-044CA2EDB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8860C6A-F62E-3267-1D83-36F15DFC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472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Two Text On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EC5B2E-FCE2-0746-52C2-B45986ABD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4375" y="2009827"/>
            <a:ext cx="2578201" cy="374247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F7862A-4BCC-183C-0CEA-AB2A757F8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F45172C-93AB-2901-6349-FE2B478E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5ED632-9D1B-3DBD-BF31-B62D8A648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04BED4-78B2-A061-F0D2-5C6A26F34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284035-03C2-B043-1F5D-BB6894F4BB5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009827"/>
            <a:ext cx="4103294" cy="376687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A8F5A1-6F43-465B-DB01-0A061DAF513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821486" y="2009827"/>
            <a:ext cx="4103294" cy="376687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3B4FB7-BA4E-3ECD-4B6A-FA0B4C3D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24BBB-6309-EBE1-D531-D53CE1182633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U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igh angle view of a city&#10;&#10;AI-generated content may be incorrect.">
            <a:extLst>
              <a:ext uri="{FF2B5EF4-FFF2-40B4-BE49-F238E27FC236}">
                <a16:creationId xmlns:a16="http://schemas.microsoft.com/office/drawing/2014/main" id="{849362C0-3014-424D-402B-818BFBFB4D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3947" b="17354"/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994A96-45F1-9322-D395-89BB4140D7E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E6AB7C5-BF74-E697-6BC4-775DE86D9AB4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8367140 w 12192000"/>
                <a:gd name="connsiteY0" fmla="*/ 1049867 h 6858000"/>
                <a:gd name="connsiteX1" fmla="*/ 6536267 w 12192000"/>
                <a:gd name="connsiteY1" fmla="*/ 3821099 h 6858000"/>
                <a:gd name="connsiteX2" fmla="*/ 6536267 w 12192000"/>
                <a:gd name="connsiteY2" fmla="*/ 5799667 h 6858000"/>
                <a:gd name="connsiteX3" fmla="*/ 11303000 w 12192000"/>
                <a:gd name="connsiteY3" fmla="*/ 5799667 h 6858000"/>
                <a:gd name="connsiteX4" fmla="*/ 11303000 w 12192000"/>
                <a:gd name="connsiteY4" fmla="*/ 1049867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8367140" y="1049867"/>
                  </a:moveTo>
                  <a:lnTo>
                    <a:pt x="6536267" y="3821099"/>
                  </a:lnTo>
                  <a:lnTo>
                    <a:pt x="6536267" y="5799667"/>
                  </a:lnTo>
                  <a:lnTo>
                    <a:pt x="11303000" y="5799667"/>
                  </a:lnTo>
                  <a:lnTo>
                    <a:pt x="11303000" y="1049867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101A">
                <a:alpha val="8235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61171F7-7228-589C-D7CA-6C39EC8DDE2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8367140 w 12192000"/>
                <a:gd name="connsiteY0" fmla="*/ 1049867 h 6858000"/>
                <a:gd name="connsiteX1" fmla="*/ 6536267 w 12192000"/>
                <a:gd name="connsiteY1" fmla="*/ 3821099 h 6858000"/>
                <a:gd name="connsiteX2" fmla="*/ 6536267 w 12192000"/>
                <a:gd name="connsiteY2" fmla="*/ 5799667 h 6858000"/>
                <a:gd name="connsiteX3" fmla="*/ 11303000 w 12192000"/>
                <a:gd name="connsiteY3" fmla="*/ 5799667 h 6858000"/>
                <a:gd name="connsiteX4" fmla="*/ 11303000 w 12192000"/>
                <a:gd name="connsiteY4" fmla="*/ 1049867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8367140" y="1049867"/>
                  </a:moveTo>
                  <a:lnTo>
                    <a:pt x="6536267" y="3821099"/>
                  </a:lnTo>
                  <a:lnTo>
                    <a:pt x="6536267" y="5799667"/>
                  </a:lnTo>
                  <a:lnTo>
                    <a:pt x="11303000" y="5799667"/>
                  </a:lnTo>
                  <a:lnTo>
                    <a:pt x="11303000" y="1049867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81115">
                    <a:lumMod val="73344"/>
                  </a:srgbClr>
                </a:gs>
                <a:gs pos="72000">
                  <a:srgbClr val="081C20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36D156F0-5788-B768-1F7A-3B417E95ED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pic>
        <p:nvPicPr>
          <p:cNvPr id="3" name="Picture 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E970C69B-4D72-178C-D368-F5BC134A5F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19" y="0"/>
            <a:ext cx="2794181" cy="2268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2EFC0-23EE-BFA3-A7AD-1C04B00372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8E02D-A17B-9696-115B-FA19F3BE4A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728" y="6498541"/>
            <a:ext cx="1752600" cy="158238"/>
          </a:xfrm>
        </p:spPr>
        <p:txBody>
          <a:bodyPr/>
          <a:lstStyle>
            <a:lvl1pPr>
              <a:buNone/>
              <a:defRPr sz="1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fld id="{3A611566-9579-EC40-B24C-7BD464ECE249}" type="datetime6">
              <a:rPr lang="en-AU" smtClean="0"/>
              <a:t>December 25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BBF7E70-735C-55AC-ED90-726C6D73F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372106"/>
            <a:ext cx="5587078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7CE0B06-CA6C-6D37-1771-0F9A052C6F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729" y="1603628"/>
            <a:ext cx="5587078" cy="2741416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34476922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One Text One Angl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5F29C85-6D37-9B57-CAEE-9FB955D90EC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009827"/>
            <a:ext cx="5786718" cy="376687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61239C9-593F-BBC4-0D37-894CAB8ADC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6547017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97E6662-6E6B-E235-22AA-96B32F6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9DF6FB2-DE90-6627-51E2-013D65E4C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6575298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1F60BC1-AB62-D63C-F569-561AF991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D9F74B-9F94-1C97-B78A-BD79209E5CE6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CE8BA86-F5AA-8D48-403C-B14D2F8CB5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8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Trust Factors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97E6662-6E6B-E235-22AA-96B32F6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0F6399-CA31-22D1-BE84-FDB58F85E145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398889" y="2685089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1121-9D0E-3BE3-9D9C-FCF9687D220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7" y="3416366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714E7B-3E6F-2AC7-2B59-7E2068F5118F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3309695" y="2685089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95A677-C038-6A9A-FBDD-427D31F40D8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3386559" y="3416366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F871B9-8770-FC95-C68E-BE8686BA53D6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398889" y="4127390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3DA6C0-D83E-443F-9862-AC547FB50FA5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479427" y="4858667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7A3DE5-411C-888C-F95F-1F7E9F7F263A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3309695" y="4127390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F2EC90-5950-59B5-BA91-33B5F00ACA98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3386559" y="4858667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7E3C654-1C6B-A66B-3A99-A8149F4576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6547017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87FF45-D800-0002-9438-441684369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6575298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064393-34F7-F434-4C58-E6F7D874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CA5566-198D-FCFB-A5D1-40AF2BDE91B5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CE8BA86-F5AA-8D48-403C-B14D2F8CB5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7845" y="0"/>
            <a:ext cx="5894155" cy="6888230"/>
          </a:xfrm>
          <a:custGeom>
            <a:avLst/>
            <a:gdLst>
              <a:gd name="connsiteX0" fmla="*/ 0 w 6483570"/>
              <a:gd name="connsiteY0" fmla="*/ 6858000 h 6858000"/>
              <a:gd name="connsiteX1" fmla="*/ 1620893 w 6483570"/>
              <a:gd name="connsiteY1" fmla="*/ 0 h 6858000"/>
              <a:gd name="connsiteX2" fmla="*/ 6483570 w 6483570"/>
              <a:gd name="connsiteY2" fmla="*/ 0 h 6858000"/>
              <a:gd name="connsiteX3" fmla="*/ 4862678 w 6483570"/>
              <a:gd name="connsiteY3" fmla="*/ 6858000 h 6858000"/>
              <a:gd name="connsiteX4" fmla="*/ 0 w 6483570"/>
              <a:gd name="connsiteY4" fmla="*/ 6858000 h 6858000"/>
              <a:gd name="connsiteX0" fmla="*/ 0 w 6570566"/>
              <a:gd name="connsiteY0" fmla="*/ 6858000 h 6865557"/>
              <a:gd name="connsiteX1" fmla="*/ 1620893 w 6570566"/>
              <a:gd name="connsiteY1" fmla="*/ 0 h 6865557"/>
              <a:gd name="connsiteX2" fmla="*/ 6483570 w 6570566"/>
              <a:gd name="connsiteY2" fmla="*/ 0 h 6865557"/>
              <a:gd name="connsiteX3" fmla="*/ 6570566 w 6570566"/>
              <a:gd name="connsiteY3" fmla="*/ 6865557 h 6865557"/>
              <a:gd name="connsiteX4" fmla="*/ 0 w 6570566"/>
              <a:gd name="connsiteY4" fmla="*/ 6858000 h 6865557"/>
              <a:gd name="connsiteX0" fmla="*/ 0 w 6525224"/>
              <a:gd name="connsiteY0" fmla="*/ 6858000 h 6873115"/>
              <a:gd name="connsiteX1" fmla="*/ 1620893 w 6525224"/>
              <a:gd name="connsiteY1" fmla="*/ 0 h 6873115"/>
              <a:gd name="connsiteX2" fmla="*/ 6483570 w 6525224"/>
              <a:gd name="connsiteY2" fmla="*/ 0 h 6873115"/>
              <a:gd name="connsiteX3" fmla="*/ 6525224 w 6525224"/>
              <a:gd name="connsiteY3" fmla="*/ 6873115 h 6873115"/>
              <a:gd name="connsiteX4" fmla="*/ 0 w 6525224"/>
              <a:gd name="connsiteY4" fmla="*/ 6858000 h 6873115"/>
              <a:gd name="connsiteX0" fmla="*/ 0 w 6483570"/>
              <a:gd name="connsiteY0" fmla="*/ 6858000 h 6888230"/>
              <a:gd name="connsiteX1" fmla="*/ 1620893 w 6483570"/>
              <a:gd name="connsiteY1" fmla="*/ 0 h 6888230"/>
              <a:gd name="connsiteX2" fmla="*/ 6483570 w 6483570"/>
              <a:gd name="connsiteY2" fmla="*/ 0 h 6888230"/>
              <a:gd name="connsiteX3" fmla="*/ 6479881 w 6483570"/>
              <a:gd name="connsiteY3" fmla="*/ 6888230 h 6888230"/>
              <a:gd name="connsiteX4" fmla="*/ 0 w 6483570"/>
              <a:gd name="connsiteY4" fmla="*/ 6858000 h 6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570" h="6888230">
                <a:moveTo>
                  <a:pt x="0" y="6858000"/>
                </a:moveTo>
                <a:lnTo>
                  <a:pt x="1620893" y="0"/>
                </a:lnTo>
                <a:lnTo>
                  <a:pt x="6483570" y="0"/>
                </a:lnTo>
                <a:cubicBezTo>
                  <a:pt x="6482340" y="2296077"/>
                  <a:pt x="6481111" y="4592153"/>
                  <a:pt x="6479881" y="688823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94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2 column 1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61239C9-593F-BBC4-0D37-894CAB8ADC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8439301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97E6662-6E6B-E235-22AA-96B32F6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3E55B7-D71C-3F13-4189-8DEA5F7AD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8467582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9FA6AC-7281-7C65-0473-B31A2FDEA4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009826"/>
            <a:ext cx="4103294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063535-0E6C-C0B5-F4AC-BD294A8B50E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815432" y="2000399"/>
            <a:ext cx="4103294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14794-37F6-7A1C-71CB-EEE80332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9E62D4-8C4C-6F15-9E8D-5224FC455393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B189AC3-EF75-12C1-2435-D4EE23BE6E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002" y="0"/>
            <a:ext cx="297099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486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2 column header 1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61239C9-593F-BBC4-0D37-894CAB8ADC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8439301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97E6662-6E6B-E235-22AA-96B32F6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3E55B7-D71C-3F13-4189-8DEA5F7AD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8467582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9FA6AC-7281-7C65-0473-B31A2FDEA4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270027"/>
            <a:ext cx="4103294" cy="3640224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063535-0E6C-C0B5-F4AC-BD294A8B50E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815432" y="2260600"/>
            <a:ext cx="4103294" cy="3640224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14794-37F6-7A1C-71CB-EEE80332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9E62D4-8C4C-6F15-9E8D-5224FC455393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B189AC3-EF75-12C1-2435-D4EE23BE6E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002" y="0"/>
            <a:ext cx="297099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BBE9E-A07B-F749-67F6-B726F8F0E2D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1912446"/>
            <a:ext cx="4103293" cy="37277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F7360F-014D-D70A-A960-530F1DCF798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15433" y="1912446"/>
            <a:ext cx="4103293" cy="37277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036005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2 column header 1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61239C9-593F-BBC4-0D37-894CAB8ADC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8439301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97E6662-6E6B-E235-22AA-96B32F6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3E55B7-D71C-3F13-4189-8DEA5F7AD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8467582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9FA6AC-7281-7C65-0473-B31A2FDEA4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4" y="2270027"/>
            <a:ext cx="5047599" cy="3640224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063535-0E6C-C0B5-F4AC-BD294A8B50E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829300" y="2260600"/>
            <a:ext cx="3089426" cy="3640224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14794-37F6-7A1C-71CB-EEE80332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9E62D4-8C4C-6F15-9E8D-5224FC455393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B189AC3-EF75-12C1-2435-D4EE23BE6E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002" y="0"/>
            <a:ext cx="297099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BBE9E-A07B-F749-67F6-B726F8F0E2D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1912446"/>
            <a:ext cx="5047598" cy="37277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F7360F-014D-D70A-A960-530F1DCF798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829301" y="1912446"/>
            <a:ext cx="3089425" cy="37277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96937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1 column 1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54537-66A4-DFA8-64EF-9C8213BC1E80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61239C9-593F-BBC4-0D37-894CAB8ADC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8439301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97E6662-6E6B-E235-22AA-96B32F6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B189AC3-EF75-12C1-2435-D4EE23BE6E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002" y="0"/>
            <a:ext cx="297099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60B2D3-6F24-120A-9ABE-9C67D0312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8467581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E8A027-66FB-0AA5-B0E6-C556D6E77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084067-0394-67E0-DC76-F93C0A9C4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009826"/>
            <a:ext cx="8439300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481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1 column 1 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4CAA8DF-BEF3-C9ED-4DDE-DB730D4FAB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425" y="2009827"/>
            <a:ext cx="2578201" cy="374247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FE851F-4078-C53E-1C0D-4D24C1DB2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B16A11B-6FF7-18A9-2C58-A98845E5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063993-A4C7-5E40-08D3-AD02C4890E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402B2A5-A375-3CE3-05A6-EC4544ADB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3" y="424147"/>
            <a:ext cx="11261431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250F3B4-F2FA-95CA-AC21-305924401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619" y="2009827"/>
            <a:ext cx="8441956" cy="376687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C8043B2-D23A-8D08-AD01-74D4C6BA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B9CF72-4283-8410-9158-89F9E041B8BF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833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2 column 1 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F6DAEE7-548F-673C-4D5B-063D5F12CB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425" y="2009827"/>
            <a:ext cx="2578201" cy="374247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50BA62-5D3C-B731-C41C-89A363004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319306B-E8A1-137C-A6E8-9189AF97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A6408F-1974-539C-1751-9D1F2558B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911A62F-D073-E2BC-6F75-8AAC27466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87FAE2-B0EA-4A56-43B3-5CA9CD515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619" y="2009827"/>
            <a:ext cx="4103294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46468DD-4BB2-9166-7DD2-0A6F88C4517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608874" y="2009827"/>
            <a:ext cx="4103294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F4D83C0-F7CF-D80D-07DD-157E3AF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BD521E-C684-6FBD-C4FA-E06067E42799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453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quot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F2002C-22E6-7470-71A9-16F4E40E94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9425" y="2009826"/>
            <a:ext cx="7895327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E02DDC-218F-40BA-D7DF-3918B2EA04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4D57F5C-487F-399E-CB88-6D2667E66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955B3A-5CAA-3040-6BB9-D4237EB7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A856B-48CE-75AE-6517-5D0892A9AA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58649" y="1986703"/>
            <a:ext cx="2743607" cy="3306059"/>
          </a:xfrm>
        </p:spPr>
        <p:txBody>
          <a:bodyPr>
            <a:noAutofit/>
          </a:bodyPr>
          <a:lstStyle>
            <a:lvl1pPr marL="0" indent="0">
              <a:buNone/>
              <a:defRPr sz="1400" b="0" i="1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/>
              <a:t>Click to edit quote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DA8621-EBB0-5B9B-B2BB-659E587184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8263" y="5485344"/>
            <a:ext cx="2743200" cy="424918"/>
          </a:xfrm>
        </p:spPr>
        <p:txBody>
          <a:bodyPr/>
          <a:lstStyle>
            <a:lvl1pPr>
              <a:spcBef>
                <a:spcPts val="200"/>
              </a:spcBef>
              <a:buNone/>
              <a:defRPr sz="1200" b="0" i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732FBE-4D51-2EB6-A2B2-CABCEF4E6099}"/>
              </a:ext>
            </a:extLst>
          </p:cNvPr>
          <p:cNvCxnSpPr/>
          <p:nvPr userDrawn="1"/>
        </p:nvCxnSpPr>
        <p:spPr>
          <a:xfrm>
            <a:off x="8666700" y="1986703"/>
            <a:ext cx="0" cy="3923559"/>
          </a:xfrm>
          <a:prstGeom prst="line">
            <a:avLst/>
          </a:prstGeom>
          <a:ln w="95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C40F4D-0CD1-8BE4-3713-9B0E005C0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3E26AF7-6E46-D0D5-59CD-3834C03B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7D36F7-8A84-9658-2586-770C0001865B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799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2 column quot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40CEA1E-4A91-57C3-2C39-77378F33C1A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009826"/>
            <a:ext cx="4103294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AAAA962-7B31-235C-C6C0-554422D46FF5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818572" y="2009826"/>
            <a:ext cx="4103294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FA3956D-5A35-BD12-A4A3-006BA2088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57FDEF1-C115-384C-CC90-324F6503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61F2D5-B71A-5A80-DF32-B6E938308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D7BF6DF-6E29-1B32-1EED-B3A6BEBE77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355763" y="1986703"/>
            <a:ext cx="2346493" cy="3306059"/>
          </a:xfrm>
        </p:spPr>
        <p:txBody>
          <a:bodyPr>
            <a:noAutofit/>
          </a:bodyPr>
          <a:lstStyle>
            <a:lvl1pPr marL="0" indent="0">
              <a:buNone/>
              <a:defRPr sz="1400" b="0" i="1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/>
              <a:t>Click to edit quote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21D560F-B1C2-1342-21F1-3FF409207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55317" y="5485344"/>
            <a:ext cx="2346145" cy="424918"/>
          </a:xfrm>
        </p:spPr>
        <p:txBody>
          <a:bodyPr/>
          <a:lstStyle>
            <a:lvl1pPr>
              <a:spcBef>
                <a:spcPts val="200"/>
              </a:spcBef>
              <a:buNone/>
              <a:defRPr sz="1200" b="0" i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4D3B5F-B5EB-78B7-3ED3-372B3FF04F33}"/>
              </a:ext>
            </a:extLst>
          </p:cNvPr>
          <p:cNvCxnSpPr/>
          <p:nvPr userDrawn="1"/>
        </p:nvCxnSpPr>
        <p:spPr>
          <a:xfrm>
            <a:off x="9128712" y="1986703"/>
            <a:ext cx="0" cy="3923559"/>
          </a:xfrm>
          <a:prstGeom prst="line">
            <a:avLst/>
          </a:prstGeom>
          <a:ln w="95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31E76896-5714-43F0-FCDF-6304B5EB9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BBA8F0C-52AE-E5C7-5CAF-99AB20A75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BB62BF-EB93-0227-CD21-CE63906FD926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63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Sydn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gh view of a city from the sky&#10;&#10;AI-generated content may be incorrect.">
            <a:extLst>
              <a:ext uri="{FF2B5EF4-FFF2-40B4-BE49-F238E27FC236}">
                <a16:creationId xmlns:a16="http://schemas.microsoft.com/office/drawing/2014/main" id="{E74AD0B7-8E16-2E42-4634-43BDFC0FF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7D29E8-0828-8E3E-F25B-8272F59105F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444CCDB-C1C8-A515-1B77-5016CACFADE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8367140 w 12192000"/>
                <a:gd name="connsiteY0" fmla="*/ 1049867 h 6858000"/>
                <a:gd name="connsiteX1" fmla="*/ 6536267 w 12192000"/>
                <a:gd name="connsiteY1" fmla="*/ 3821099 h 6858000"/>
                <a:gd name="connsiteX2" fmla="*/ 6536267 w 12192000"/>
                <a:gd name="connsiteY2" fmla="*/ 5799667 h 6858000"/>
                <a:gd name="connsiteX3" fmla="*/ 11303000 w 12192000"/>
                <a:gd name="connsiteY3" fmla="*/ 5799667 h 6858000"/>
                <a:gd name="connsiteX4" fmla="*/ 11303000 w 12192000"/>
                <a:gd name="connsiteY4" fmla="*/ 1049867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8367140" y="1049867"/>
                  </a:moveTo>
                  <a:lnTo>
                    <a:pt x="6536267" y="3821099"/>
                  </a:lnTo>
                  <a:lnTo>
                    <a:pt x="6536267" y="5799667"/>
                  </a:lnTo>
                  <a:lnTo>
                    <a:pt x="11303000" y="5799667"/>
                  </a:lnTo>
                  <a:lnTo>
                    <a:pt x="11303000" y="1049867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101A">
                <a:alpha val="8235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FDDB51C-B052-DDC9-1835-361E663AA06D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8367140 w 12192000"/>
                <a:gd name="connsiteY0" fmla="*/ 1049867 h 6858000"/>
                <a:gd name="connsiteX1" fmla="*/ 6536267 w 12192000"/>
                <a:gd name="connsiteY1" fmla="*/ 3821099 h 6858000"/>
                <a:gd name="connsiteX2" fmla="*/ 6536267 w 12192000"/>
                <a:gd name="connsiteY2" fmla="*/ 5799667 h 6858000"/>
                <a:gd name="connsiteX3" fmla="*/ 11303000 w 12192000"/>
                <a:gd name="connsiteY3" fmla="*/ 5799667 h 6858000"/>
                <a:gd name="connsiteX4" fmla="*/ 11303000 w 12192000"/>
                <a:gd name="connsiteY4" fmla="*/ 1049867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8367140" y="1049867"/>
                  </a:moveTo>
                  <a:lnTo>
                    <a:pt x="6536267" y="3821099"/>
                  </a:lnTo>
                  <a:lnTo>
                    <a:pt x="6536267" y="5799667"/>
                  </a:lnTo>
                  <a:lnTo>
                    <a:pt x="11303000" y="5799667"/>
                  </a:lnTo>
                  <a:lnTo>
                    <a:pt x="11303000" y="1049867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81115">
                    <a:lumMod val="73344"/>
                  </a:srgbClr>
                </a:gs>
                <a:gs pos="72000">
                  <a:srgbClr val="081C20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36D156F0-5788-B768-1F7A-3B417E95ED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0"/>
            <a:ext cx="12185947" cy="685459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D092AEE-B39A-C470-9272-86AC92D15C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372106"/>
            <a:ext cx="5587078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3" name="Picture 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E970C69B-4D72-178C-D368-F5BC134A5F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19" y="0"/>
            <a:ext cx="2794181" cy="2268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07C01C-8928-3CC5-81AC-E0580EF44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945C76-BFDB-1793-4DD1-13C7C013C0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728" y="6498541"/>
            <a:ext cx="1752600" cy="158238"/>
          </a:xfrm>
        </p:spPr>
        <p:txBody>
          <a:bodyPr/>
          <a:lstStyle>
            <a:lvl1pPr>
              <a:buNone/>
              <a:defRPr sz="1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fld id="{3A611566-9579-EC40-B24C-7BD464ECE249}" type="datetime6">
              <a:rPr lang="en-AU" smtClean="0"/>
              <a:t>December 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AAE01A-4461-FAAE-9AF3-D1A827E677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729" y="1603628"/>
            <a:ext cx="5587078" cy="2741416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1662344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quot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A856B-48CE-75AE-6517-5D0892A9AA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0590" y="1986703"/>
            <a:ext cx="2221127" cy="2380902"/>
          </a:xfrm>
        </p:spPr>
        <p:txBody>
          <a:bodyPr>
            <a:noAutofit/>
          </a:bodyPr>
          <a:lstStyle>
            <a:lvl1pPr marL="0" indent="0">
              <a:buNone/>
              <a:defRPr sz="1200" b="0" i="1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/>
              <a:t>Click to edit quote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A9441168-0C4E-3BD1-3E55-789E373C83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833" y="5494509"/>
            <a:ext cx="2233040" cy="424918"/>
          </a:xfrm>
        </p:spPr>
        <p:txBody>
          <a:bodyPr/>
          <a:lstStyle>
            <a:lvl1pPr>
              <a:spcBef>
                <a:spcPts val="200"/>
              </a:spcBef>
              <a:buNone/>
              <a:defRPr sz="1000" b="0" i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09909C-879A-6C77-8A2A-26653033ED2C}"/>
              </a:ext>
            </a:extLst>
          </p:cNvPr>
          <p:cNvCxnSpPr/>
          <p:nvPr userDrawn="1"/>
        </p:nvCxnSpPr>
        <p:spPr>
          <a:xfrm>
            <a:off x="3016225" y="1986703"/>
            <a:ext cx="0" cy="3923559"/>
          </a:xfrm>
          <a:prstGeom prst="line">
            <a:avLst/>
          </a:prstGeom>
          <a:ln w="95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CF79EA-0927-1A9D-5F89-7B6E0FD95D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4466618"/>
            <a:ext cx="999676" cy="928877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DAA87E-4AA3-CF4D-AB86-65A2B563B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9577" y="2009826"/>
            <a:ext cx="8392997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3705D30-FAB3-6520-863A-5F3AA40BB2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E220654-B847-D38F-5751-F779D087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7487AB-7CF2-AE2E-9388-27986D488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94A2C4E-F787-6D0C-AB3E-6114D57F6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CD8709D-64EC-CF3E-65DA-9F7469F4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45C041-B993-A8B5-F8C9-72ADFF77E88D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408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2 column quot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B48B0B3-EFCF-D9D0-BAD9-D9A16854BED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0590" y="1986703"/>
            <a:ext cx="2221127" cy="2380902"/>
          </a:xfrm>
        </p:spPr>
        <p:txBody>
          <a:bodyPr>
            <a:noAutofit/>
          </a:bodyPr>
          <a:lstStyle>
            <a:lvl1pPr marL="0" indent="0">
              <a:buNone/>
              <a:defRPr sz="1200" b="0" i="1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/>
              <a:t>Click to edit quote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CBE0412-2BEE-0364-DD8D-22B10F2F16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833" y="5494509"/>
            <a:ext cx="2233040" cy="424918"/>
          </a:xfrm>
        </p:spPr>
        <p:txBody>
          <a:bodyPr/>
          <a:lstStyle>
            <a:lvl1pPr>
              <a:spcBef>
                <a:spcPts val="200"/>
              </a:spcBef>
              <a:buNone/>
              <a:defRPr sz="1000" b="0" i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Title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637616-2DA6-545A-AE0A-21C28E416270}"/>
              </a:ext>
            </a:extLst>
          </p:cNvPr>
          <p:cNvCxnSpPr/>
          <p:nvPr userDrawn="1"/>
        </p:nvCxnSpPr>
        <p:spPr>
          <a:xfrm>
            <a:off x="3016225" y="1986703"/>
            <a:ext cx="0" cy="3923559"/>
          </a:xfrm>
          <a:prstGeom prst="line">
            <a:avLst/>
          </a:prstGeom>
          <a:ln w="95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51130A4A-A40F-472A-65D9-061A79A6C5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4466618"/>
            <a:ext cx="999676" cy="928877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832272B-68C5-F902-3390-995A3CBA9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9577" y="2009826"/>
            <a:ext cx="4080463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75472679-2562-E831-5476-CB2F35A9FE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983A4B-1F1F-BE67-6B26-210BA6F0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A9AD42-0FFC-1532-2122-540A941E0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D44AB809-8DB2-7594-4B38-41DE43FCC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860B6C01-4B7F-46BB-C198-E3089A8B73E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632112" y="2009826"/>
            <a:ext cx="4080463" cy="3900425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E9700B7B-14A1-D55E-CA9C-0E818AD9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55C1E4-AF19-F883-979A-13D96956514B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99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2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5CF994-5D6D-BCE7-B4F9-FFBEA5CC5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2009827"/>
            <a:ext cx="5507488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3E297A-A4B9-CE46-A9C8-5D3B175EA4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EB19B4D-2FDA-C1A8-D257-E1D531AE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74E007-064C-3352-7EA8-842CDF73E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5E562C-237E-352F-853C-04ADC7DC26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5088" y="2009827"/>
            <a:ext cx="5507488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8B79764-2716-1847-1666-1C0DD8391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3C2939-4DFA-535C-39FA-EA1A60D9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02AE4E-6743-0B39-768E-CDF7F9E81980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13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3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1540251-6AC6-2AD2-9773-31C695E57F3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096283" y="2009827"/>
            <a:ext cx="3593431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D981488-DFF6-95F4-7135-9B9E5297F8B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287854" y="2009827"/>
            <a:ext cx="3593431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6D281A-4FAF-58EA-2193-68A54E56D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2009827"/>
            <a:ext cx="3593431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4A81997-9E06-1787-F74A-A6E25B5E9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4C93E5F-64F4-5999-1155-12A98E7B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AFDBDA-6DB6-9727-0F41-D38BE9D4D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ADE7C24-7A67-3F28-8825-471AB01DD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F5F93E7-38E5-C31A-700A-CBDCB119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C4B5FE-39D4-0131-DA61-7D8EF1E4D8D0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279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4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BB39B4-5544-32F6-457B-3B750380F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2009827"/>
            <a:ext cx="2644213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E6D70C6-574A-DC49-4C66-8F3D761FEB6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326321" y="2009827"/>
            <a:ext cx="2644213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433F843-B470-115B-6AA9-0E4976F67B6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82643" y="2009827"/>
            <a:ext cx="2644213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1D6C462-7E60-C116-5250-7784D118233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9048391" y="2009827"/>
            <a:ext cx="2644213" cy="374247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96F104-F3FC-D9C2-93EE-D9F923AE1B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0E0D188-C137-7E20-C3EE-3DF86F7EC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CCE46C-F34D-CE11-ABC4-17328B38A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9A36DC2-738E-6C13-3AB6-F2F86A72A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08D7413-C9D0-1E2C-4EDF-4BAAFA58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7B70C3-AB1D-8E93-4158-00A313884D90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408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 3 column title and imag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4A81997-9E06-1787-F74A-A6E25B5E9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4C93E5F-64F4-5999-1155-12A98E7B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79696D3-C549-0294-4CDD-C4941F63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AFDBDA-6DB6-9727-0F41-D38BE9D4D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6BD9D3-E82A-7D41-9A3C-AF631E0004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2014799"/>
            <a:ext cx="359343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33A867-D6F3-896E-0D18-9F25E74ACC20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79425" y="4000110"/>
            <a:ext cx="359343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004504-AA54-729E-A863-6A3B0FC4DA0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4327136" y="2014799"/>
            <a:ext cx="359343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8D0B23B-5A8C-0D4D-703D-EF0F7B79E4B6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327136" y="4000110"/>
            <a:ext cx="359343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0A389A0-5751-2197-9357-E1EBE392528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8137138" y="2014799"/>
            <a:ext cx="359343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F4D89A1-3B1C-F75D-F44B-AD79013D793D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8137138" y="4000110"/>
            <a:ext cx="359343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520B402-A018-B98B-58DC-AD61DB9316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79425" y="2376488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8F564F36-691A-E69D-3F23-C213411429F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355359" y="2376488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ED06B250-4C79-91A8-44FF-BE1486A5275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79425" y="4365543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14BF6D9E-654D-980D-0A57-0505522D888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355359" y="4365543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037A6A97-9160-03C5-C0D0-80265A1A2BC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16135" y="2376488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29">
            <a:extLst>
              <a:ext uri="{FF2B5EF4-FFF2-40B4-BE49-F238E27FC236}">
                <a16:creationId xmlns:a16="http://schemas.microsoft.com/office/drawing/2014/main" id="{E53A666E-E282-6ACD-E921-1111A1A66D9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92069" y="2376488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29">
            <a:extLst>
              <a:ext uri="{FF2B5EF4-FFF2-40B4-BE49-F238E27FC236}">
                <a16:creationId xmlns:a16="http://schemas.microsoft.com/office/drawing/2014/main" id="{1A5DC134-B8AE-4690-75DF-05B585A25EE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16135" y="4365543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29">
            <a:extLst>
              <a:ext uri="{FF2B5EF4-FFF2-40B4-BE49-F238E27FC236}">
                <a16:creationId xmlns:a16="http://schemas.microsoft.com/office/drawing/2014/main" id="{E73FAAB7-5306-F109-390A-46958E5B01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92069" y="4365543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29">
            <a:extLst>
              <a:ext uri="{FF2B5EF4-FFF2-40B4-BE49-F238E27FC236}">
                <a16:creationId xmlns:a16="http://schemas.microsoft.com/office/drawing/2014/main" id="{05CB8E0A-5611-7AED-887D-611B3414E7D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124564" y="2376488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29">
            <a:extLst>
              <a:ext uri="{FF2B5EF4-FFF2-40B4-BE49-F238E27FC236}">
                <a16:creationId xmlns:a16="http://schemas.microsoft.com/office/drawing/2014/main" id="{7C1ED033-712E-57B7-7381-F5EC1CA7C0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000498" y="2376488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29">
            <a:extLst>
              <a:ext uri="{FF2B5EF4-FFF2-40B4-BE49-F238E27FC236}">
                <a16:creationId xmlns:a16="http://schemas.microsoft.com/office/drawing/2014/main" id="{C4D09A05-DCEB-BC22-8098-D71E60B67C5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24564" y="4365543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29">
            <a:extLst>
              <a:ext uri="{FF2B5EF4-FFF2-40B4-BE49-F238E27FC236}">
                <a16:creationId xmlns:a16="http://schemas.microsoft.com/office/drawing/2014/main" id="{C8784419-7A5C-45D5-94EE-819BCDA1E91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000498" y="4365543"/>
            <a:ext cx="1727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1ADB9F5-8379-5E0D-800A-DA4AE7010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E704EF-B9A1-62D0-B125-FCF3A58A0E71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67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 Tex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8FA9B3A-D17A-13C5-31E8-20F221842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3386" y="424146"/>
            <a:ext cx="5332482" cy="5533881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C38CE9B-31D2-EE5C-46C8-5ED9D8BD8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1741932"/>
            <a:ext cx="5507489" cy="53133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endParaRPr lang="en-GB"/>
          </a:p>
          <a:p>
            <a:pPr lvl="0"/>
            <a:r>
              <a:rPr lang="en-GB"/>
              <a:t>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FD28B-191D-1BD9-5CA2-1E351A26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26D870-ACE5-83D2-13EE-C9EA1A79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298DA3-C1BB-B57B-5446-AC3D9D3F1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7CBA71-2C67-559D-EA3C-46E10F4C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2444459"/>
            <a:ext cx="5507488" cy="3513558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2F0DD4-FD79-C1C9-75D7-C6C1CC07E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6"/>
            <a:ext cx="5535769" cy="1183017"/>
          </a:xfrm>
        </p:spPr>
        <p:txBody>
          <a:bodyPr anchor="b"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E85BB9-8DA6-3744-480C-8F854E85884D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99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Tex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8FA9B3A-D17A-13C5-31E8-20F221842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3386" y="424146"/>
            <a:ext cx="5332482" cy="278894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C38CE9B-31D2-EE5C-46C8-5ED9D8BD8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1741932"/>
            <a:ext cx="5507489" cy="53133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endParaRPr lang="en-GB"/>
          </a:p>
          <a:p>
            <a:pPr lvl="0"/>
            <a:r>
              <a:rPr lang="en-GB"/>
              <a:t>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FD28B-191D-1BD9-5CA2-1E351A26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26D870-ACE5-83D2-13EE-C9EA1A79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298DA3-C1BB-B57B-5446-AC3D9D3F1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7CBA71-2C67-559D-EA3C-46E10F4C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2444459"/>
            <a:ext cx="5507488" cy="3513558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2F0DD4-FD79-C1C9-75D7-C6C1CC07E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6"/>
            <a:ext cx="5535769" cy="1183017"/>
          </a:xfrm>
        </p:spPr>
        <p:txBody>
          <a:bodyPr anchor="b"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E85BB9-8DA6-3744-480C-8F854E85884D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C5E2CE9E-A09F-C1D9-CEA2-D95556B17C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3386" y="3297053"/>
            <a:ext cx="2630914" cy="2660963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9243DA5B-3D6E-BB96-8CA2-776C80541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81660" y="3297053"/>
            <a:ext cx="2630914" cy="2660963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53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 Tex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8FA9B3A-D17A-13C5-31E8-20F221842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0092" y="3169072"/>
            <a:ext cx="5332482" cy="278894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C38CE9B-31D2-EE5C-46C8-5ED9D8BD8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1741932"/>
            <a:ext cx="5507489" cy="53133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F259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endParaRPr lang="en-GB"/>
          </a:p>
          <a:p>
            <a:pPr lvl="0"/>
            <a:r>
              <a:rPr lang="en-GB"/>
              <a:t>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FD28B-191D-1BD9-5CA2-1E351A26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26D870-ACE5-83D2-13EE-C9EA1A79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298DA3-C1BB-B57B-5446-AC3D9D3F1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7CBA71-2C67-559D-EA3C-46E10F4C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2444459"/>
            <a:ext cx="5507488" cy="3513558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indent="0"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2F0DD4-FD79-C1C9-75D7-C6C1CC07E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6"/>
            <a:ext cx="5535769" cy="1183017"/>
          </a:xfrm>
        </p:spPr>
        <p:txBody>
          <a:bodyPr anchor="b"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E85BB9-8DA6-3744-480C-8F854E85884D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C5E2CE9E-A09F-C1D9-CEA2-D95556B17C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0092" y="424146"/>
            <a:ext cx="2630914" cy="2660963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243DA5B-3D6E-BB96-8CA2-776C80541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81660" y="424145"/>
            <a:ext cx="2630914" cy="2660963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230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3 column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A9BE92B-51C2-A525-CAFC-3C5428B36CF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2355304"/>
            <a:ext cx="3585855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948471A-A1D9-EBAF-F0A6-9351A16796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03073" y="2355304"/>
            <a:ext cx="3585855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0B61775E-D793-D388-BE7E-7F77E01CCB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6720" y="2355304"/>
            <a:ext cx="3585855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Content Placeholder 22">
            <a:extLst>
              <a:ext uri="{FF2B5EF4-FFF2-40B4-BE49-F238E27FC236}">
                <a16:creationId xmlns:a16="http://schemas.microsoft.com/office/drawing/2014/main" id="{AB956150-98B0-CC9E-3399-0DEDCD627F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96630" y="2918302"/>
            <a:ext cx="2646034" cy="825926"/>
          </a:xfrm>
        </p:spPr>
        <p:txBody>
          <a:bodyPr anchor="b"/>
          <a:lstStyle>
            <a:lvl1pPr marL="0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268B66E6-1A3D-94A7-86F9-8A91C918C07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96630" y="4114932"/>
            <a:ext cx="2646034" cy="1037514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6" name="Content Placeholder 22">
            <a:extLst>
              <a:ext uri="{FF2B5EF4-FFF2-40B4-BE49-F238E27FC236}">
                <a16:creationId xmlns:a16="http://schemas.microsoft.com/office/drawing/2014/main" id="{4243F82A-7205-63EC-256C-186323B6FC4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72983" y="2918302"/>
            <a:ext cx="2646034" cy="825926"/>
          </a:xfrm>
        </p:spPr>
        <p:txBody>
          <a:bodyPr anchor="b"/>
          <a:lstStyle>
            <a:lvl1pPr marL="0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7" name="Content Placeholder 22">
            <a:extLst>
              <a:ext uri="{FF2B5EF4-FFF2-40B4-BE49-F238E27FC236}">
                <a16:creationId xmlns:a16="http://schemas.microsoft.com/office/drawing/2014/main" id="{ABC18E42-0B65-727E-47A8-70665572937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772983" y="4114932"/>
            <a:ext cx="2646034" cy="1037514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8" name="Content Placeholder 22">
            <a:extLst>
              <a:ext uri="{FF2B5EF4-FFF2-40B4-BE49-F238E27FC236}">
                <a16:creationId xmlns:a16="http://schemas.microsoft.com/office/drawing/2014/main" id="{CAF68CA0-123D-98E0-5793-E05838B900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49335" y="2918302"/>
            <a:ext cx="2646034" cy="825926"/>
          </a:xfrm>
        </p:spPr>
        <p:txBody>
          <a:bodyPr anchor="b"/>
          <a:lstStyle>
            <a:lvl1pPr marL="0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9" name="Content Placeholder 22">
            <a:extLst>
              <a:ext uri="{FF2B5EF4-FFF2-40B4-BE49-F238E27FC236}">
                <a16:creationId xmlns:a16="http://schemas.microsoft.com/office/drawing/2014/main" id="{C9BC8179-79F0-58E7-D31B-87633417745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49335" y="4114932"/>
            <a:ext cx="2646034" cy="1037514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F1DC63E-31A4-278D-8DA8-18C1743C3A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969962E-0C47-228F-E1D6-99007433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7CEC8F-CF30-BE6D-757D-27266BE2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6F4FA9C-F369-54FA-D2C7-DBDC351FB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96FB1DDB-CF9B-6C2B-7D69-49496BE8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1EB8B5-ED52-D529-709C-E7F0C91D8566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66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erial view of a city&#10;&#10;AI-generated content may be incorrect.">
            <a:extLst>
              <a:ext uri="{FF2B5EF4-FFF2-40B4-BE49-F238E27FC236}">
                <a16:creationId xmlns:a16="http://schemas.microsoft.com/office/drawing/2014/main" id="{51D3489F-0833-55F4-0A4D-0EBDC637C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958FDE-990B-B422-E654-1926BF4068E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4EE001-B905-D768-98A8-E91D44AD3CF5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8367140 w 12192000"/>
                <a:gd name="connsiteY0" fmla="*/ 1049867 h 6858000"/>
                <a:gd name="connsiteX1" fmla="*/ 6536267 w 12192000"/>
                <a:gd name="connsiteY1" fmla="*/ 3821099 h 6858000"/>
                <a:gd name="connsiteX2" fmla="*/ 6536267 w 12192000"/>
                <a:gd name="connsiteY2" fmla="*/ 5799667 h 6858000"/>
                <a:gd name="connsiteX3" fmla="*/ 11303000 w 12192000"/>
                <a:gd name="connsiteY3" fmla="*/ 5799667 h 6858000"/>
                <a:gd name="connsiteX4" fmla="*/ 11303000 w 12192000"/>
                <a:gd name="connsiteY4" fmla="*/ 1049867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8367140" y="1049867"/>
                  </a:moveTo>
                  <a:lnTo>
                    <a:pt x="6536267" y="3821099"/>
                  </a:lnTo>
                  <a:lnTo>
                    <a:pt x="6536267" y="5799667"/>
                  </a:lnTo>
                  <a:lnTo>
                    <a:pt x="11303000" y="5799667"/>
                  </a:lnTo>
                  <a:lnTo>
                    <a:pt x="11303000" y="1049867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101A">
                <a:alpha val="8235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600936B-7EF8-5C56-E81B-1524263953F5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8367140 w 12192000"/>
                <a:gd name="connsiteY0" fmla="*/ 1049867 h 6858000"/>
                <a:gd name="connsiteX1" fmla="*/ 6536267 w 12192000"/>
                <a:gd name="connsiteY1" fmla="*/ 3821099 h 6858000"/>
                <a:gd name="connsiteX2" fmla="*/ 6536267 w 12192000"/>
                <a:gd name="connsiteY2" fmla="*/ 5799667 h 6858000"/>
                <a:gd name="connsiteX3" fmla="*/ 11303000 w 12192000"/>
                <a:gd name="connsiteY3" fmla="*/ 5799667 h 6858000"/>
                <a:gd name="connsiteX4" fmla="*/ 11303000 w 12192000"/>
                <a:gd name="connsiteY4" fmla="*/ 1049867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8367140" y="1049867"/>
                  </a:moveTo>
                  <a:lnTo>
                    <a:pt x="6536267" y="3821099"/>
                  </a:lnTo>
                  <a:lnTo>
                    <a:pt x="6536267" y="5799667"/>
                  </a:lnTo>
                  <a:lnTo>
                    <a:pt x="11303000" y="5799667"/>
                  </a:lnTo>
                  <a:lnTo>
                    <a:pt x="11303000" y="1049867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81115">
                    <a:lumMod val="73344"/>
                  </a:srgbClr>
                </a:gs>
                <a:gs pos="72000">
                  <a:srgbClr val="081C20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36D156F0-5788-B768-1F7A-3B417E95ED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23035-50F8-0E2B-81D3-53D70130D9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pic>
        <p:nvPicPr>
          <p:cNvPr id="3" name="Picture 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E970C69B-4D72-178C-D368-F5BC134A5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19" y="0"/>
            <a:ext cx="2794181" cy="226833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DB8A-749E-2F15-A58A-65273A88F4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728" y="6498541"/>
            <a:ext cx="1752600" cy="158238"/>
          </a:xfrm>
        </p:spPr>
        <p:txBody>
          <a:bodyPr/>
          <a:lstStyle>
            <a:lvl1pPr>
              <a:buNone/>
              <a:defRPr sz="1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fld id="{3A611566-9579-EC40-B24C-7BD464ECE249}" type="datetime6">
              <a:rPr lang="en-AU" smtClean="0"/>
              <a:t>December 25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54351AB-53D0-A95E-DCC2-95B24D07E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8" y="4372106"/>
            <a:ext cx="5587078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49B5AA-0898-43AE-480B-80BDAD7D9A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729" y="1603628"/>
            <a:ext cx="5587078" cy="2741416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34194849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 4 column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A9BE92B-51C2-A525-CAFC-3C5428B36CF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2355304"/>
            <a:ext cx="2638839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948471A-A1D9-EBAF-F0A6-9351A16796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16038" y="2355304"/>
            <a:ext cx="2638839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0B61775E-D793-D388-BE7E-7F77E01CCB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74691" y="2355304"/>
            <a:ext cx="2638839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30">
            <a:extLst>
              <a:ext uri="{FF2B5EF4-FFF2-40B4-BE49-F238E27FC236}">
                <a16:creationId xmlns:a16="http://schemas.microsoft.com/office/drawing/2014/main" id="{43328C7E-E023-6BFC-295B-2D0EE91A301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73736" y="2355304"/>
            <a:ext cx="2638839" cy="313004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Content Placeholder 22">
            <a:extLst>
              <a:ext uri="{FF2B5EF4-FFF2-40B4-BE49-F238E27FC236}">
                <a16:creationId xmlns:a16="http://schemas.microsoft.com/office/drawing/2014/main" id="{40DD998D-892D-1D18-FD83-088A6CDEAD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9337" y="2918299"/>
            <a:ext cx="2119014" cy="817293"/>
          </a:xfrm>
        </p:spPr>
        <p:txBody>
          <a:bodyPr anchor="b"/>
          <a:lstStyle>
            <a:lvl1pPr marL="11113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2" name="Content Placeholder 22">
            <a:extLst>
              <a:ext uri="{FF2B5EF4-FFF2-40B4-BE49-F238E27FC236}">
                <a16:creationId xmlns:a16="http://schemas.microsoft.com/office/drawing/2014/main" id="{43AA298E-5312-6156-44A6-A92DDD672C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337" y="4114930"/>
            <a:ext cx="2119014" cy="1150089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FDA73BD1-56DF-67EC-7E1E-3C1CC4C5606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66678" y="2918299"/>
            <a:ext cx="2177629" cy="817293"/>
          </a:xfrm>
        </p:spPr>
        <p:txBody>
          <a:bodyPr anchor="b"/>
          <a:lstStyle>
            <a:lvl1pPr marL="11113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4" name="Content Placeholder 22">
            <a:extLst>
              <a:ext uri="{FF2B5EF4-FFF2-40B4-BE49-F238E27FC236}">
                <a16:creationId xmlns:a16="http://schemas.microsoft.com/office/drawing/2014/main" id="{6696A4D0-FB26-AB9C-B6F0-9920EA4807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66678" y="4114930"/>
            <a:ext cx="2177629" cy="1150089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5" name="Content Placeholder 22">
            <a:extLst>
              <a:ext uri="{FF2B5EF4-FFF2-40B4-BE49-F238E27FC236}">
                <a16:creationId xmlns:a16="http://schemas.microsoft.com/office/drawing/2014/main" id="{C22A4A7D-3639-5BD4-60BF-5BDA63F6B4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7109" y="2918299"/>
            <a:ext cx="2177629" cy="817293"/>
          </a:xfrm>
        </p:spPr>
        <p:txBody>
          <a:bodyPr anchor="b"/>
          <a:lstStyle>
            <a:lvl1pPr marL="11113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6" name="Content Placeholder 22">
            <a:extLst>
              <a:ext uri="{FF2B5EF4-FFF2-40B4-BE49-F238E27FC236}">
                <a16:creationId xmlns:a16="http://schemas.microsoft.com/office/drawing/2014/main" id="{64FD7BC8-3518-24FC-2BBB-9FE24CE130F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27109" y="4114930"/>
            <a:ext cx="2177629" cy="1150089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7" name="Content Placeholder 22">
            <a:extLst>
              <a:ext uri="{FF2B5EF4-FFF2-40B4-BE49-F238E27FC236}">
                <a16:creationId xmlns:a16="http://schemas.microsoft.com/office/drawing/2014/main" id="{29729236-989A-8F3E-A4E6-19377D3C0C1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310986" y="2918299"/>
            <a:ext cx="2177629" cy="817293"/>
          </a:xfrm>
        </p:spPr>
        <p:txBody>
          <a:bodyPr anchor="b"/>
          <a:lstStyle>
            <a:lvl1pPr marL="11113" indent="0">
              <a:buNone/>
              <a:tabLst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18" name="Content Placeholder 22">
            <a:extLst>
              <a:ext uri="{FF2B5EF4-FFF2-40B4-BE49-F238E27FC236}">
                <a16:creationId xmlns:a16="http://schemas.microsoft.com/office/drawing/2014/main" id="{8E4D5072-D241-44B9-DC8E-A69C8EE3962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9310986" y="4114930"/>
            <a:ext cx="2177629" cy="1150089"/>
          </a:xfrm>
        </p:spPr>
        <p:txBody>
          <a:bodyPr/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5C802A-590E-EB77-D9FB-4FBFE3EB6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951C101-ABF4-A705-50BB-07D37B0F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3F07B4-253E-B923-321C-8E4FE12D8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3A163F7-8AAD-DF8D-AB9E-D7BF51921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6BEB7D56-2F66-0389-4C0B-83818433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EECF12-3ADA-866A-FE27-6D9DFFFE6838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583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 3 Column with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28B84-ED2A-4EEC-A81B-BEE59E88C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2299221"/>
            <a:ext cx="3542447" cy="365687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E95286-60C5-88D8-DEA3-77D7E13E182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6" y="1835938"/>
            <a:ext cx="3542447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B2584-CD9B-1918-CA73-79F05A5E8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E15CB9C-3479-5332-37CC-1A2A6ABF3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B774AB-EE34-CA1E-0C84-E255D00E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01067A-BCA4-6203-BF29-5E9180FA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B47CDD7-0763-E17F-4448-E178F889F12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06708" y="1835938"/>
            <a:ext cx="3542447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475856C-C2D1-51D5-F5F1-1FF6C79203D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33991" y="1835938"/>
            <a:ext cx="3542447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8436289-2407-ED5A-3C82-18AD222A34BA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06708" y="2299221"/>
            <a:ext cx="3542447" cy="365687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5CD4C3C-0884-929F-346A-E9D5A3EEAE7B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33991" y="2299221"/>
            <a:ext cx="3542447" cy="365687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EEB9D23-442B-929E-CE44-B789ECE2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7AF37B-004D-D168-B7BF-619FBA3B00E8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23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 3 Column with headings &amp;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E95286-60C5-88D8-DEA3-77D7E13E182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1835938"/>
            <a:ext cx="3542447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E15CB9C-3479-5332-37CC-1A2A6ABF3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B774AB-EE34-CA1E-0C84-E255D00E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5C39F41-1696-3831-5C3A-781ADC860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01067A-BCA4-6203-BF29-5E9180FA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B47CDD7-0763-E17F-4448-E178F889F12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32359" y="1835938"/>
            <a:ext cx="3542447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475856C-C2D1-51D5-F5F1-1FF6C79203D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50761" y="1835938"/>
            <a:ext cx="3542447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5" name="Picture Placeholder 20">
            <a:extLst>
              <a:ext uri="{FF2B5EF4-FFF2-40B4-BE49-F238E27FC236}">
                <a16:creationId xmlns:a16="http://schemas.microsoft.com/office/drawing/2014/main" id="{5972487C-3004-D8E2-07E5-0277F0EE62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9425" y="4251376"/>
            <a:ext cx="3542447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ED48A9C0-96FC-1BC5-ABB2-5BC31970FE5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32359" y="4251376"/>
            <a:ext cx="3542447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20380344-AA3D-6693-701F-F9FCC0B432A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50761" y="4251376"/>
            <a:ext cx="3542447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36FEC0-E056-0A8A-2515-13F897EBC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69AC57-31A3-15E3-3CCC-8BC3757F3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2299222"/>
            <a:ext cx="3542447" cy="181740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9CDAA5-29B8-33D2-1E1D-2F3607BDAF8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32359" y="2299222"/>
            <a:ext cx="3542447" cy="181740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48D922-0819-B8EE-4D97-404977E6F57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50761" y="2299222"/>
            <a:ext cx="3542447" cy="181740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C1EA93-9441-3D08-BD57-F8B3D97F81F2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27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 4 Column with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E95286-60C5-88D8-DEA3-77D7E13E182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6" y="1835938"/>
            <a:ext cx="2644213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E15CB9C-3479-5332-37CC-1A2A6ABF3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B774AB-EE34-CA1E-0C84-E255D00E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01067A-BCA4-6203-BF29-5E9180FA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847A87-60D7-F6E6-05CA-FC74A580C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2294691"/>
            <a:ext cx="2644213" cy="3592367"/>
          </a:xfrm>
        </p:spPr>
        <p:txBody>
          <a:bodyPr>
            <a:noAutofit/>
          </a:bodyPr>
          <a:lstStyle>
            <a:lvl1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923069-B4A3-FADA-18AB-B93DE183726D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326321" y="1835938"/>
            <a:ext cx="2660296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2724D5-E6F3-9BB2-7A0F-3FFF24EE61F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192069" y="1835938"/>
            <a:ext cx="2660296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B74D6E-5848-8329-BC96-4AF6AC14729F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048390" y="1835938"/>
            <a:ext cx="2660296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789314-7015-B36F-B733-FA133C0899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0816366-B3D7-DBD2-AD27-DE24EC2845F2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326321" y="2294691"/>
            <a:ext cx="2644213" cy="3592367"/>
          </a:xfrm>
        </p:spPr>
        <p:txBody>
          <a:bodyPr>
            <a:noAutofit/>
          </a:bodyPr>
          <a:lstStyle>
            <a:lvl1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B17F482-0B6D-8F1D-F3C0-06715A1D40F7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192069" y="2294691"/>
            <a:ext cx="2644213" cy="3592367"/>
          </a:xfrm>
        </p:spPr>
        <p:txBody>
          <a:bodyPr>
            <a:noAutofit/>
          </a:bodyPr>
          <a:lstStyle>
            <a:lvl1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25A5B57-0755-1BC4-63A3-7291F757AA5F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9048390" y="2294691"/>
            <a:ext cx="2644213" cy="3592367"/>
          </a:xfrm>
        </p:spPr>
        <p:txBody>
          <a:bodyPr>
            <a:noAutofit/>
          </a:bodyPr>
          <a:lstStyle>
            <a:lvl1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136835F-E67D-0A72-0A16-427D53A9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3805D0-46F9-EB73-7D08-7BB2BE30B852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08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 4 Column with headings &amp;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812EE2C-B413-78D2-6764-DC740CC6D599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3316894" y="2294692"/>
            <a:ext cx="2644213" cy="176826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E95286-60C5-88D8-DEA3-77D7E13E182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6" y="1835938"/>
            <a:ext cx="2644213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E15CB9C-3479-5332-37CC-1A2A6ABF3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B774AB-EE34-CA1E-0C84-E255D00E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01067A-BCA4-6203-BF29-5E9180FA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847A87-60D7-F6E6-05CA-FC74A580C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2294692"/>
            <a:ext cx="2644213" cy="176826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923069-B4A3-FADA-18AB-B93DE183726D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326321" y="1835938"/>
            <a:ext cx="2660296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2724D5-E6F3-9BB2-7A0F-3FFF24EE61F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192069" y="1835938"/>
            <a:ext cx="2660296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B74D6E-5848-8329-BC96-4AF6AC14729F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048390" y="1835938"/>
            <a:ext cx="2660296" cy="324000"/>
          </a:xfrm>
        </p:spPr>
        <p:txBody>
          <a:bodyPr anchor="b"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EF574A8-56FC-F847-4843-790C7480C33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9425" y="4251376"/>
            <a:ext cx="2644775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4AACAC8-2037-3E85-28D9-618DA69DB65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34082" y="4251376"/>
            <a:ext cx="2644775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CE4BE4E3-1F2D-D0B2-39CF-942BABD2C7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18684" y="4251376"/>
            <a:ext cx="2644775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ED48AAD3-4D75-1EB6-0BE7-E4B3B66B0D1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65579" y="4251376"/>
            <a:ext cx="2644775" cy="1687512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0D52D25-2AA3-6E1C-C7E8-7270C9B22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A4643A-C1E3-1DF6-57D0-7421F3277D1B}"/>
              </a:ext>
            </a:extLst>
          </p:cNvPr>
          <p:cNvSpPr>
            <a:spLocks noGrp="1"/>
          </p:cNvSpPr>
          <p:nvPr>
            <p:ph sz="half" idx="32"/>
          </p:nvPr>
        </p:nvSpPr>
        <p:spPr>
          <a:xfrm>
            <a:off x="6192069" y="2294692"/>
            <a:ext cx="2644213" cy="176826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FA6986B-64AA-AE34-F97A-04A090720759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9037578" y="2294692"/>
            <a:ext cx="2644213" cy="1768262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93A3D63-6CE8-7C73-165B-F244EAD1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147A14-880B-FE5A-116F-408743A9983F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078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 Stats 3 Column with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7102BE-B6B9-6107-8B93-53463855523C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281185" y="1928904"/>
            <a:ext cx="3542447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EAE884-E33A-3C23-E7D1-B9F081F7FB50}"/>
              </a:ext>
            </a:extLst>
          </p:cNvPr>
          <p:cNvCxnSpPr/>
          <p:nvPr userDrawn="1"/>
        </p:nvCxnSpPr>
        <p:spPr>
          <a:xfrm>
            <a:off x="4142275" y="1924419"/>
            <a:ext cx="0" cy="4031679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294FAC1-8E64-5D86-3FE4-06A722EB0D9E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8121665" y="1928904"/>
            <a:ext cx="3542447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D997CF3-3C83-A492-3EBF-39FCF5625543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19190" y="1928904"/>
            <a:ext cx="3542447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8B74C5-57B4-F957-4956-9BF67DC24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3035315"/>
            <a:ext cx="3497150" cy="2823090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5DA1E0-25DF-BA8A-736B-D1431F55E91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2692065"/>
            <a:ext cx="349715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621C02-4817-EF39-CBE1-02D044C9B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E0C78-42BA-C6F6-8DC7-82D13CF9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632C87-A7C6-0196-2BAF-8FB7D987B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179B5CA-187C-2D72-F35E-142EA539A1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B609D83-0D5A-A904-824D-CCAECE0D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3835A5F-6B6B-EE6F-4A55-76B76B87E4FE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4325564" y="3035315"/>
            <a:ext cx="3497150" cy="2823090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08E5DEC-B54F-0EA1-5A58-EE2ABB59779A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4325564" y="2692065"/>
            <a:ext cx="349715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E5B599D-48EA-0CD2-F912-C6009C4667B1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8168800" y="3035315"/>
            <a:ext cx="3497150" cy="2823090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7BE47F4-92D2-9B01-094B-3CBD36FE20B0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8168800" y="2692065"/>
            <a:ext cx="349715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B2DFCB-1330-0269-F66B-9B1D065FC528}"/>
              </a:ext>
            </a:extLst>
          </p:cNvPr>
          <p:cNvCxnSpPr/>
          <p:nvPr userDrawn="1"/>
        </p:nvCxnSpPr>
        <p:spPr>
          <a:xfrm>
            <a:off x="7969558" y="1924419"/>
            <a:ext cx="0" cy="4031679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43097CC-6A34-0116-06D2-DB3E4023E7B9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7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 Stats 3 Column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621C02-4817-EF39-CBE1-02D044C9B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E0C78-42BA-C6F6-8DC7-82D13CF9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632C87-A7C6-0196-2BAF-8FB7D987B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AA942FB-E68E-AFBF-8268-03B48B057A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6251" y="4495800"/>
            <a:ext cx="3497150" cy="15271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7DC65A44-2B55-EA37-4B58-F37892F50BA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41240" y="4495800"/>
            <a:ext cx="3541713" cy="152717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562F37ED-446A-AE32-B924-9658BA311C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96803" y="4495800"/>
            <a:ext cx="3541713" cy="152717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DC9ED3E-AD2E-1F0A-0562-84EBE1745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B050B00-821D-11C1-E2EB-D0E79812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4C75E18-8B68-DC88-5025-12EFC9A7A4B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281185" y="1928904"/>
            <a:ext cx="3542447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FC9E01-9D3A-0693-C11F-1DAFE021FA4F}"/>
              </a:ext>
            </a:extLst>
          </p:cNvPr>
          <p:cNvCxnSpPr/>
          <p:nvPr userDrawn="1"/>
        </p:nvCxnSpPr>
        <p:spPr>
          <a:xfrm>
            <a:off x="4142275" y="1924419"/>
            <a:ext cx="0" cy="4031679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F3CF1C0-82BC-F43D-9EE7-6C923A800310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8121665" y="1928904"/>
            <a:ext cx="3542447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1169441-63E5-1A65-1077-1815B6254E57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19190" y="1928904"/>
            <a:ext cx="3542447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419CB8ED-420D-9F60-CCC3-CD1291DD6E58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479425" y="3035315"/>
            <a:ext cx="3497150" cy="132572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9EF9437-EC34-4F68-A0C9-4E65CB061F6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2692065"/>
            <a:ext cx="349715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BD6E6EC-13F8-E930-E44D-2D81899F6372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4325564" y="3035315"/>
            <a:ext cx="3497150" cy="132572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67171D8-AC1A-7180-21DC-29896DAADE95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4325564" y="2692065"/>
            <a:ext cx="349715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09AB985-6DE5-8108-9706-519EB5B4EB86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8168800" y="3035315"/>
            <a:ext cx="3497150" cy="1325728"/>
          </a:xfrm>
        </p:spPr>
        <p:txBody>
          <a:bodyPr>
            <a:noAutofit/>
          </a:bodyPr>
          <a:lstStyle>
            <a:lvl1pPr marL="7938" indent="0"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7938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52707603-1FA0-DF6E-D2FF-9A59F72DA816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8168800" y="2692065"/>
            <a:ext cx="3497150" cy="3240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F33815-B28D-BF8F-2266-06BCF82FD894}"/>
              </a:ext>
            </a:extLst>
          </p:cNvPr>
          <p:cNvCxnSpPr/>
          <p:nvPr userDrawn="1"/>
        </p:nvCxnSpPr>
        <p:spPr>
          <a:xfrm>
            <a:off x="7969558" y="1924419"/>
            <a:ext cx="0" cy="4031679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7B6FB12-A49E-6F1E-DA12-3CD3227EF09E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436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ntent Stats 4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9A41E96-361C-4B3B-ACCE-58CF62E5ECCD}"/>
              </a:ext>
            </a:extLst>
          </p:cNvPr>
          <p:cNvSpPr>
            <a:spLocks noGrp="1"/>
          </p:cNvSpPr>
          <p:nvPr>
            <p:ph sz="half" idx="35"/>
          </p:nvPr>
        </p:nvSpPr>
        <p:spPr>
          <a:xfrm>
            <a:off x="3386559" y="3211613"/>
            <a:ext cx="2504406" cy="282309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C7376829-C0CC-1207-2F3B-6334CB01A8E0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297365" y="3211613"/>
            <a:ext cx="2504406" cy="282309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E413991-F786-C170-90E5-9DF5B21CFB82}"/>
              </a:ext>
            </a:extLst>
          </p:cNvPr>
          <p:cNvSpPr>
            <a:spLocks noGrp="1"/>
          </p:cNvSpPr>
          <p:nvPr>
            <p:ph sz="half" idx="37"/>
          </p:nvPr>
        </p:nvSpPr>
        <p:spPr>
          <a:xfrm>
            <a:off x="9208169" y="3211613"/>
            <a:ext cx="2504406" cy="282309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1F1AA8-C08F-E31F-DB93-50E91EC04767}"/>
              </a:ext>
            </a:extLst>
          </p:cNvPr>
          <p:cNvCxnSpPr>
            <a:cxnSpLocks/>
          </p:cNvCxnSpPr>
          <p:nvPr userDrawn="1"/>
        </p:nvCxnSpPr>
        <p:spPr>
          <a:xfrm>
            <a:off x="3183359" y="1924419"/>
            <a:ext cx="0" cy="411028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812228-0043-C003-F5E8-F9E61EBEF128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28618" y="1928904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C48A44-7FD3-C6C7-4B94-F8F8AF623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3211613"/>
            <a:ext cx="2504406" cy="282309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44EB33D-6635-BC7F-9A45-9E71F3935D2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9425" y="2660181"/>
            <a:ext cx="2504406" cy="45791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r>
              <a:rPr lang="en-GB"/>
              <a:t>style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FA3333C-023E-CAE2-D58C-5505926141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BD1A5C4C-C51F-CDE3-1B48-DF787098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61E2CC-ADA4-5E06-1F23-217801D47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C82AE9-48DA-D6D9-8688-3C1E2530354F}"/>
              </a:ext>
            </a:extLst>
          </p:cNvPr>
          <p:cNvCxnSpPr>
            <a:cxnSpLocks/>
          </p:cNvCxnSpPr>
          <p:nvPr userDrawn="1"/>
        </p:nvCxnSpPr>
        <p:spPr>
          <a:xfrm>
            <a:off x="6094165" y="1924419"/>
            <a:ext cx="0" cy="411028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245CF3F-B79F-1068-D2D6-1237F2EBD9FA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3339424" y="1928904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9C22D90-FC85-0A32-F4C6-B7669383BBA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3386559" y="2660181"/>
            <a:ext cx="2504406" cy="45791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r>
              <a:rPr lang="en-GB"/>
              <a:t>style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2C058F4-2406-247C-6A49-5E7C37E02690}"/>
              </a:ext>
            </a:extLst>
          </p:cNvPr>
          <p:cNvCxnSpPr>
            <a:cxnSpLocks/>
          </p:cNvCxnSpPr>
          <p:nvPr userDrawn="1"/>
        </p:nvCxnSpPr>
        <p:spPr>
          <a:xfrm>
            <a:off x="9004971" y="1924419"/>
            <a:ext cx="0" cy="411028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F687F55-3684-99D9-A8EC-C730C9A6CA9C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6250230" y="1928904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6EEDD05B-32DA-5286-29AE-2AE37D762C96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297365" y="2660181"/>
            <a:ext cx="2504406" cy="45791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r>
              <a:rPr lang="en-GB"/>
              <a:t>style 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2A7F75AA-EBB4-6B9D-E0F6-6A8B2CE234C3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9161034" y="1928904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gradFill>
                  <a:gsLst>
                    <a:gs pos="0">
                      <a:srgbClr val="025267"/>
                    </a:gs>
                    <a:gs pos="100000">
                      <a:srgbClr val="0F131D"/>
                    </a:gs>
                  </a:gsLst>
                  <a:lin ang="5400000" scaled="1"/>
                </a:gra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1000+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22E3A57A-67E2-B11B-1FB2-F84ADA1064F3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9208169" y="2660181"/>
            <a:ext cx="2504406" cy="45791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4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r>
              <a:rPr lang="en-GB"/>
              <a:t>style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4A1ADD88-EB7A-991D-5DD0-25CA82569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E6B0E707-BC02-D61D-C25D-85BFEEFF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18BCC01-69E4-ABDC-7373-21675E38B8E3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3464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ontent Next Steps 4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85A3D26-072F-C53A-1A4D-42D6DD5075DB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9194549" y="3502184"/>
            <a:ext cx="2504406" cy="2466529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A6A1C2F-A24E-845E-213C-9E853B724951}"/>
              </a:ext>
            </a:extLst>
          </p:cNvPr>
          <p:cNvSpPr>
            <a:spLocks noGrp="1"/>
          </p:cNvSpPr>
          <p:nvPr>
            <p:ph sz="half" idx="40"/>
          </p:nvPr>
        </p:nvSpPr>
        <p:spPr>
          <a:xfrm>
            <a:off x="6289508" y="3502184"/>
            <a:ext cx="2504406" cy="2466529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863987A-CAB0-795E-CD6B-F5DEFEA150FB}"/>
              </a:ext>
            </a:extLst>
          </p:cNvPr>
          <p:cNvSpPr>
            <a:spLocks noGrp="1"/>
          </p:cNvSpPr>
          <p:nvPr>
            <p:ph sz="half" idx="39"/>
          </p:nvPr>
        </p:nvSpPr>
        <p:spPr>
          <a:xfrm>
            <a:off x="3368284" y="3502184"/>
            <a:ext cx="2504406" cy="2466529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1F1AA8-C08F-E31F-DB93-50E91EC04767}"/>
              </a:ext>
            </a:extLst>
          </p:cNvPr>
          <p:cNvCxnSpPr>
            <a:cxnSpLocks/>
          </p:cNvCxnSpPr>
          <p:nvPr userDrawn="1"/>
        </p:nvCxnSpPr>
        <p:spPr>
          <a:xfrm>
            <a:off x="3183359" y="1924419"/>
            <a:ext cx="0" cy="411028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812228-0043-C003-F5E8-F9E61EBEF128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47472" y="1994893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solidFill>
                  <a:srgbClr val="F25929"/>
                </a:soli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C48A44-7FD3-C6C7-4B94-F8F8AF623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753" y="3502184"/>
            <a:ext cx="2504406" cy="2466529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0" indent="0">
              <a:buFont typeface="Arial" panose="020B0604020202020204" pitchFamily="34" charset="0"/>
              <a:buNone/>
              <a:tabLst/>
              <a:defRPr sz="10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44EB33D-6635-BC7F-9A45-9E71F3935D2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5753" y="2726170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FA3333C-023E-CAE2-D58C-5505926141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BD1A5C4C-C51F-CDE3-1B48-DF787098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61E2CC-ADA4-5E06-1F23-217801D47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C82AE9-48DA-D6D9-8688-3C1E2530354F}"/>
              </a:ext>
            </a:extLst>
          </p:cNvPr>
          <p:cNvCxnSpPr>
            <a:cxnSpLocks/>
          </p:cNvCxnSpPr>
          <p:nvPr userDrawn="1"/>
        </p:nvCxnSpPr>
        <p:spPr>
          <a:xfrm>
            <a:off x="6094165" y="1924419"/>
            <a:ext cx="0" cy="411028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245CF3F-B79F-1068-D2D6-1237F2EBD9FA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3358857" y="1994893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solidFill>
                  <a:srgbClr val="F25929"/>
                </a:soli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2C058F4-2406-247C-6A49-5E7C37E02690}"/>
              </a:ext>
            </a:extLst>
          </p:cNvPr>
          <p:cNvCxnSpPr>
            <a:cxnSpLocks/>
          </p:cNvCxnSpPr>
          <p:nvPr userDrawn="1"/>
        </p:nvCxnSpPr>
        <p:spPr>
          <a:xfrm>
            <a:off x="9004971" y="1924419"/>
            <a:ext cx="0" cy="411028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F687F55-3684-99D9-A8EC-C730C9A6CA9C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6280081" y="1994893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solidFill>
                  <a:srgbClr val="F25929"/>
                </a:soli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2A7F75AA-EBB4-6B9D-E0F6-6A8B2CE234C3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9185122" y="1994893"/>
            <a:ext cx="2504406" cy="743911"/>
          </a:xfrm>
        </p:spPr>
        <p:txBody>
          <a:bodyPr anchor="b">
            <a:noAutofit/>
          </a:bodyPr>
          <a:lstStyle>
            <a:lvl1pPr marL="0" indent="0">
              <a:buNone/>
              <a:defRPr sz="6000" b="1" i="0">
                <a:solidFill>
                  <a:srgbClr val="F25929"/>
                </a:solidFill>
                <a:latin typeface="Arial Nova" panose="020B0504020202020204" pitchFamily="34" charset="0"/>
                <a:cs typeface="Archivo Medium" pitchFamily="2" charset="77"/>
              </a:defRPr>
            </a:lvl1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5225-56B1-C1E2-24E0-809C75CABFFC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3368284" y="2726170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EC7521-C4D4-9027-2EAC-91BE13D3AE49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6289508" y="2726170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1DB996-E31C-4CE0-02FF-82F04A666A3A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9194549" y="2726170"/>
            <a:ext cx="2504406" cy="457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Arial Nova" panose="020B0504020202020204" pitchFamily="34" charset="0"/>
                <a:cs typeface="Archivo Light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6EAD6E-EF45-072E-12F8-E1A275A7EF94}"/>
              </a:ext>
            </a:extLst>
          </p:cNvPr>
          <p:cNvCxnSpPr>
            <a:cxnSpLocks/>
          </p:cNvCxnSpPr>
          <p:nvPr userDrawn="1"/>
        </p:nvCxnSpPr>
        <p:spPr>
          <a:xfrm>
            <a:off x="475753" y="3327638"/>
            <a:ext cx="1123682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5A808-BA21-0EB3-18E2-153C52802633}"/>
              </a:ext>
            </a:extLst>
          </p:cNvPr>
          <p:cNvSpPr/>
          <p:nvPr userDrawn="1"/>
        </p:nvSpPr>
        <p:spPr>
          <a:xfrm>
            <a:off x="3114577" y="3258856"/>
            <a:ext cx="137564" cy="137564"/>
          </a:xfrm>
          <a:prstGeom prst="rect">
            <a:avLst/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B9A09-09D8-CA49-9B26-BCE1333FCB9D}"/>
              </a:ext>
            </a:extLst>
          </p:cNvPr>
          <p:cNvSpPr/>
          <p:nvPr userDrawn="1"/>
        </p:nvSpPr>
        <p:spPr>
          <a:xfrm>
            <a:off x="6026052" y="3258856"/>
            <a:ext cx="137564" cy="137564"/>
          </a:xfrm>
          <a:prstGeom prst="rect">
            <a:avLst/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04519-2F33-3DC5-2958-46B804A693B8}"/>
              </a:ext>
            </a:extLst>
          </p:cNvPr>
          <p:cNvSpPr/>
          <p:nvPr userDrawn="1"/>
        </p:nvSpPr>
        <p:spPr>
          <a:xfrm>
            <a:off x="8934352" y="3258856"/>
            <a:ext cx="137564" cy="137564"/>
          </a:xfrm>
          <a:prstGeom prst="rect">
            <a:avLst/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D3F7D9-87D1-0494-C444-9460BD96A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DD7BE31-97D0-9A43-5581-2F3C1065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753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E50C19-4734-5731-A384-07B590A3D5EA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2778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ontent 3 row title pictur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28B84-ED2A-4EEC-A81B-BEE59E88C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897954"/>
            <a:ext cx="2605745" cy="1139240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2EB5D68-907F-8404-BA75-9B294DAE1C2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38293" y="1897954"/>
            <a:ext cx="3374284" cy="1139238"/>
          </a:xfrm>
        </p:spPr>
        <p:txBody>
          <a:bodyPr>
            <a:noAutofit/>
          </a:bodyPr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83BFD38-10EB-79D9-1EC7-F66F0B8C749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3297624"/>
            <a:ext cx="2605745" cy="1139240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E98A3E5-1338-0EFC-7CCA-FC415AE20BB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338293" y="3297626"/>
            <a:ext cx="3374284" cy="1139238"/>
          </a:xfrm>
        </p:spPr>
        <p:txBody>
          <a:bodyPr>
            <a:noAutofit/>
          </a:bodyPr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4F10672-D528-7B50-253F-740D9580B97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79425" y="4697295"/>
            <a:ext cx="2605745" cy="1139240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186051E-1BDD-3EE3-E241-04896E874B0A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338293" y="4697295"/>
            <a:ext cx="3374284" cy="1139238"/>
          </a:xfrm>
        </p:spPr>
        <p:txBody>
          <a:bodyPr>
            <a:noAutofit/>
          </a:bodyPr>
          <a:lstStyle>
            <a:lvl1pPr marL="0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FAA305C-E74C-FAA0-0E22-3276E4F8F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4579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D4E348E-CC9D-53BD-22F3-B4FE61CE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A5A802-DF47-6456-0A74-77791A57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551AFA-1E98-7BBA-AC25-3B674EA6A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91AC17F9-F9D7-BF3C-D142-416D9CFC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9DFF84-1D7D-1BE1-2C0F-C17ABBB0B8AA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809D6FB-675C-ADD2-27EC-807F47F88DE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5975" y="1897955"/>
            <a:ext cx="4711700" cy="1139232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5B24CC6B-DDF9-9D00-70DC-965E32E6B31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55975" y="3297632"/>
            <a:ext cx="4711700" cy="113923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2">
            <a:extLst>
              <a:ext uri="{FF2B5EF4-FFF2-40B4-BE49-F238E27FC236}">
                <a16:creationId xmlns:a16="http://schemas.microsoft.com/office/drawing/2014/main" id="{268973ED-EE3E-E1C8-E9FD-8A28AEACABF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55975" y="4697301"/>
            <a:ext cx="4711700" cy="11392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of of a building&#10;&#10;AI-generated content may be incorrect.">
            <a:extLst>
              <a:ext uri="{FF2B5EF4-FFF2-40B4-BE49-F238E27FC236}">
                <a16:creationId xmlns:a16="http://schemas.microsoft.com/office/drawing/2014/main" id="{C2AA2A9C-17EB-F7ED-FFE9-5C76EF63D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59" r="271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9CB5EF-42C6-8E13-F623-0635403DE8B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182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pic>
        <p:nvPicPr>
          <p:cNvPr id="2" name="Picture 1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710924CD-84EB-2CA1-00F4-E0C889E63A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8097"/>
            <a:ext cx="3705544" cy="300819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4BE82EF-CAFC-89D0-692B-C325A16018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B708C1-69A6-827E-4519-61E42B0B63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6446" y="1426481"/>
            <a:ext cx="6993091" cy="2496620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28932726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ontent 4 row title pictur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4CF036-6409-835C-94FD-5FAFC3247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1759803"/>
            <a:ext cx="2605745" cy="890197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784B2E-1DAF-A382-FD73-BF09B6CF0F4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38293" y="1759803"/>
            <a:ext cx="3374284" cy="890195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AB903BE-C78D-6E46-0CD6-032AA61BA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3197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77E6B85-D07A-4D51-3459-451ACC96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13EC65-B41C-26C7-EFFA-B1A592CEB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CE7530C9-EE9D-3FF1-098B-6FBEEA3F9CA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6" y="2819859"/>
            <a:ext cx="2605745" cy="890197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C7F1E92B-217E-861F-64B1-C39BEEBC60D0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338293" y="2819859"/>
            <a:ext cx="3374284" cy="890195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DF71E-C8E5-4D83-6308-BE49B4C3013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79426" y="3847548"/>
            <a:ext cx="2605745" cy="890197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01DF03C-E5E9-BEC5-DBFC-C8144AAA330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338293" y="3847548"/>
            <a:ext cx="3374284" cy="890195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665C0D0-4692-1DD3-2C64-96A4DC5FB5FE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479426" y="4891420"/>
            <a:ext cx="2605745" cy="890197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400" b="0" i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46A76AEF-10DC-2998-75E7-2A54F8E1A5E9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8338293" y="4891420"/>
            <a:ext cx="3374284" cy="890195"/>
          </a:xfrm>
        </p:spPr>
        <p:txBody>
          <a:bodyPr>
            <a:noAutofit/>
          </a:bodyPr>
          <a:lstStyle>
            <a:lvl1pPr marL="9525" indent="0">
              <a:buNone/>
              <a:tabLst/>
              <a:defRPr sz="1200"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23F9F42-D17B-5E23-C34D-20AA46840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E5A1514-3D80-2761-6931-C1931F43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7D801C-4FAF-8501-9906-939C8F04DA86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icture Placeholder 32">
            <a:extLst>
              <a:ext uri="{FF2B5EF4-FFF2-40B4-BE49-F238E27FC236}">
                <a16:creationId xmlns:a16="http://schemas.microsoft.com/office/drawing/2014/main" id="{E24B3F81-032F-A020-0482-9B6C5967CB8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55975" y="1759795"/>
            <a:ext cx="4711700" cy="890203"/>
          </a:xfrm>
        </p:spPr>
        <p:txBody>
          <a:bodyPr/>
          <a:lstStyle/>
          <a:p>
            <a:endParaRPr lang="en-US"/>
          </a:p>
        </p:txBody>
      </p:sp>
      <p:sp>
        <p:nvSpPr>
          <p:cNvPr id="64" name="Picture Placeholder 32">
            <a:extLst>
              <a:ext uri="{FF2B5EF4-FFF2-40B4-BE49-F238E27FC236}">
                <a16:creationId xmlns:a16="http://schemas.microsoft.com/office/drawing/2014/main" id="{D374BE2F-CADB-9AD2-7E67-240C3932DA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55975" y="2819851"/>
            <a:ext cx="4711700" cy="890203"/>
          </a:xfrm>
        </p:spPr>
        <p:txBody>
          <a:bodyPr/>
          <a:lstStyle/>
          <a:p>
            <a:endParaRPr lang="en-US"/>
          </a:p>
        </p:txBody>
      </p:sp>
      <p:sp>
        <p:nvSpPr>
          <p:cNvPr id="65" name="Picture Placeholder 32">
            <a:extLst>
              <a:ext uri="{FF2B5EF4-FFF2-40B4-BE49-F238E27FC236}">
                <a16:creationId xmlns:a16="http://schemas.microsoft.com/office/drawing/2014/main" id="{312D54FD-F081-F016-F184-80DB1F3CD74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55975" y="3847540"/>
            <a:ext cx="4711700" cy="890203"/>
          </a:xfrm>
        </p:spPr>
        <p:txBody>
          <a:bodyPr/>
          <a:lstStyle/>
          <a:p>
            <a:endParaRPr lang="en-US"/>
          </a:p>
        </p:txBody>
      </p:sp>
      <p:sp>
        <p:nvSpPr>
          <p:cNvPr id="66" name="Picture Placeholder 32">
            <a:extLst>
              <a:ext uri="{FF2B5EF4-FFF2-40B4-BE49-F238E27FC236}">
                <a16:creationId xmlns:a16="http://schemas.microsoft.com/office/drawing/2014/main" id="{33DDA92C-6129-0EE0-986A-2A29072D6DD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55975" y="4891412"/>
            <a:ext cx="4711700" cy="8902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54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ontent 3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AB903BE-C78D-6E46-0CD6-032AA61BA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3197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77E6B85-D07A-4D51-3459-451ACC96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13EC65-B41C-26C7-EFFA-B1A592CEB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E4764A5-1DBD-47DF-0C43-58AC7671DE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2006590"/>
            <a:ext cx="3596096" cy="3730789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D32947E9-794E-FB31-6366-F270739063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7952" y="2006590"/>
            <a:ext cx="3596096" cy="3730789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A324E7E-5FB7-A8FC-E2D7-0D8BFA9783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6479" y="2006590"/>
            <a:ext cx="3596096" cy="3730789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8932BD-BAE5-1002-4CA1-61B4E3F17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A38E7F-26FF-CD47-6867-B9729FA6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797AAB-2574-80BF-F4B9-287E869C807F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3480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ontent 2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AB903BE-C78D-6E46-0CD6-032AA61BA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3197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77E6B85-D07A-4D51-3459-451ACC96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13EC65-B41C-26C7-EFFA-B1A592CEB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A324E7E-5FB7-A8FC-E2D7-0D8BFA9783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821" y="1871110"/>
            <a:ext cx="3897754" cy="4043746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812D67-75BF-E548-2C08-88E1A31433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2125" y="1871663"/>
            <a:ext cx="7030465" cy="404336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D72C3E-F795-C55B-FA5F-913292AC4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B2A46F-6DC5-CC07-F554-4D514AD6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767F4-13F0-E366-3C40-DEC47AC39B9C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14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ontent 1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AB903BE-C78D-6E46-0CD6-032AA61BA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3197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77E6B85-D07A-4D51-3459-451ACC96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13EC65-B41C-26C7-EFFA-B1A592CEB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282EF1-9D39-460F-517B-50908A287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82884DF-FF21-C7AE-76CD-C80C6EA8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DC40FD-8ACA-B167-8841-5D41E812877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2125" y="1871663"/>
            <a:ext cx="11192169" cy="4043362"/>
          </a:xfr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3C5D58-CB9B-E7BD-41AD-1987EBDA2B1E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781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ontent 2 pictures squ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AB903BE-C78D-6E46-0CD6-032AA61BA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120621"/>
            <a:ext cx="11233150" cy="3197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</a:t>
            </a:r>
            <a:r>
              <a:rPr lang="en-GB" err="1"/>
              <a:t>subheader</a:t>
            </a:r>
            <a:r>
              <a:rPr lang="en-GB"/>
              <a:t> text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77E6B85-D07A-4D51-3459-451ACC96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881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13EC65-B41C-26C7-EFFA-B1A592CEB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5402" y="6456445"/>
            <a:ext cx="1742026" cy="190328"/>
          </a:xfrm>
          <a:prstGeom prst="rect">
            <a:avLst/>
          </a:prstGeom>
        </p:spPr>
      </p:pic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E4764A5-1DBD-47DF-0C43-58AC7671DE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278" y="1866512"/>
            <a:ext cx="5357567" cy="4048338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D32947E9-794E-FB31-6366-F270739063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36153" y="1866512"/>
            <a:ext cx="5357567" cy="4048338"/>
          </a:xfrm>
          <a:prstGeom prst="snip1Rect">
            <a:avLst>
              <a:gd name="adj" fmla="val 28248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E1727-6DCC-D696-A8A6-FAF90ABAC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44" y="424147"/>
            <a:ext cx="11233150" cy="609398"/>
          </a:xfrm>
        </p:spPr>
        <p:txBody>
          <a:bodyPr>
            <a:noAutofit/>
          </a:bodyPr>
          <a:lstStyle>
            <a:lvl1pPr>
              <a:defRPr b="0" i="0" spc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/>
              <a:t>Click to edit page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902560-6FA0-5CF8-6840-F7FE98E0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EA7132-A1AE-1DA3-47DF-63BABD2B9EF2}"/>
              </a:ext>
            </a:extLst>
          </p:cNvPr>
          <p:cNvCxnSpPr>
            <a:cxnSpLocks/>
          </p:cNvCxnSpPr>
          <p:nvPr userDrawn="1"/>
        </p:nvCxnSpPr>
        <p:spPr>
          <a:xfrm>
            <a:off x="-43313" y="6321691"/>
            <a:ext cx="12278627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5581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gradFill>
          <a:gsLst>
            <a:gs pos="0">
              <a:schemeClr val="bg1"/>
            </a:gs>
            <a:gs pos="53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00495F-F566-8942-C0FF-A3F08B2CD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8028" y="4472010"/>
            <a:ext cx="4321175" cy="247650"/>
          </a:xfrm>
        </p:spPr>
        <p:txBody>
          <a:bodyPr/>
          <a:lstStyle>
            <a:lvl1pPr>
              <a:buNone/>
              <a:defRPr sz="12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For further information please contact: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45EF4-3C8D-A172-661A-5CEA3D46E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4493" y="6017741"/>
            <a:ext cx="4268082" cy="4663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A954CA-89DB-E91D-6F47-C90C3BDDCD7A}"/>
              </a:ext>
            </a:extLst>
          </p:cNvPr>
          <p:cNvCxnSpPr/>
          <p:nvPr userDrawn="1"/>
        </p:nvCxnSpPr>
        <p:spPr>
          <a:xfrm>
            <a:off x="0" y="5618005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F2806AF-5BAF-1628-D92F-34AD3700E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028" y="4822584"/>
            <a:ext cx="4321175" cy="666750"/>
          </a:xfrm>
        </p:spPr>
        <p:txBody>
          <a:bodyPr/>
          <a:lstStyle>
            <a:lvl1pPr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name</a:t>
            </a:r>
          </a:p>
          <a:p>
            <a:pPr lvl="0"/>
            <a:r>
              <a:rPr lang="en-GB"/>
              <a:t>Title Title</a:t>
            </a:r>
          </a:p>
          <a:p>
            <a:pPr lvl="0"/>
            <a:r>
              <a:rPr lang="en-GB"/>
              <a:t>M	000000</a:t>
            </a:r>
          </a:p>
          <a:p>
            <a:pPr lvl="0"/>
            <a:r>
              <a:rPr lang="en-GB"/>
              <a:t>E	</a:t>
            </a:r>
            <a:r>
              <a:rPr lang="en-GB" err="1"/>
              <a:t>namename@plowmancraven.co.uk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02DE64F-7EF1-72A2-865B-386487A370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028" y="5836726"/>
            <a:ext cx="4321175" cy="820925"/>
          </a:xfrm>
        </p:spPr>
        <p:txBody>
          <a:bodyPr/>
          <a:lstStyle>
            <a:lvl1pPr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Australian Office:</a:t>
            </a:r>
          </a:p>
          <a:p>
            <a:pPr lvl="0"/>
            <a:r>
              <a:rPr lang="en-GB"/>
              <a:t>Plowman Craven Australia Pty Ltd,</a:t>
            </a:r>
          </a:p>
          <a:p>
            <a:pPr lvl="0"/>
            <a:r>
              <a:rPr lang="en-GB"/>
              <a:t>Level 3, 31 Alfred St,</a:t>
            </a:r>
          </a:p>
          <a:p>
            <a:pPr lvl="0"/>
            <a:r>
              <a:rPr lang="en-GB"/>
              <a:t>Sydney</a:t>
            </a:r>
          </a:p>
          <a:p>
            <a:pPr lvl="0"/>
            <a:r>
              <a:rPr lang="en-GB"/>
              <a:t>NSW 2000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C0F6891-0BD9-41E8-B359-A8B0E250BF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028" y="1239838"/>
            <a:ext cx="4703762" cy="649120"/>
          </a:xfrm>
        </p:spPr>
        <p:txBody>
          <a:bodyPr/>
          <a:lstStyle>
            <a:lvl1pPr>
              <a:buNone/>
              <a:defRPr sz="4400" b="0" i="0">
                <a:latin typeface="Arial Nova" panose="020B0504020202020204" pitchFamily="34" charset="0"/>
                <a:ea typeface="Inter" panose="02000503000000020004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Thank You!</a:t>
            </a:r>
            <a:endParaRPr lang="en-US"/>
          </a:p>
        </p:txBody>
      </p:sp>
      <p:pic>
        <p:nvPicPr>
          <p:cNvPr id="3" name="Picture 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1070F6CA-F81E-5267-6829-F802B6FEE0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8097"/>
            <a:ext cx="3705544" cy="30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765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1676D-A336-470F-A905-B229665C5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881" y="561703"/>
            <a:ext cx="5532120" cy="849086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TEXT </a:t>
            </a:r>
            <a:endParaRPr lang="en-P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C10E8-75E8-4A26-95DD-F7186C207F36}"/>
              </a:ext>
            </a:extLst>
          </p:cNvPr>
          <p:cNvGrpSpPr/>
          <p:nvPr userDrawn="1"/>
        </p:nvGrpSpPr>
        <p:grpSpPr>
          <a:xfrm>
            <a:off x="9457508" y="267208"/>
            <a:ext cx="2442977" cy="333684"/>
            <a:chOff x="3060661" y="3210890"/>
            <a:chExt cx="4342143" cy="593090"/>
          </a:xfrm>
        </p:grpSpPr>
        <p:sp>
          <p:nvSpPr>
            <p:cNvPr id="4" name="bg object 16">
              <a:extLst>
                <a:ext uri="{FF2B5EF4-FFF2-40B4-BE49-F238E27FC236}">
                  <a16:creationId xmlns:a16="http://schemas.microsoft.com/office/drawing/2014/main" id="{938DE311-4679-4E67-9517-F7BC84A84618}"/>
                </a:ext>
              </a:extLst>
            </p:cNvPr>
            <p:cNvSpPr/>
            <p:nvPr userDrawn="1"/>
          </p:nvSpPr>
          <p:spPr>
            <a:xfrm>
              <a:off x="3060661" y="3210890"/>
              <a:ext cx="2421890" cy="593090"/>
            </a:xfrm>
            <a:custGeom>
              <a:avLst/>
              <a:gdLst/>
              <a:ahLst/>
              <a:cxnLst/>
              <a:rect l="l" t="t" r="r" b="b"/>
              <a:pathLst>
                <a:path w="2421890" h="593089">
                  <a:moveTo>
                    <a:pt x="2421839" y="0"/>
                  </a:moveTo>
                  <a:lnTo>
                    <a:pt x="265074" y="0"/>
                  </a:lnTo>
                  <a:lnTo>
                    <a:pt x="222358" y="2549"/>
                  </a:lnTo>
                  <a:lnTo>
                    <a:pt x="180132" y="10456"/>
                  </a:lnTo>
                  <a:lnTo>
                    <a:pt x="139607" y="24107"/>
                  </a:lnTo>
                  <a:lnTo>
                    <a:pt x="101995" y="43891"/>
                  </a:lnTo>
                  <a:lnTo>
                    <a:pt x="68506" y="70194"/>
                  </a:lnTo>
                  <a:lnTo>
                    <a:pt x="40351" y="103404"/>
                  </a:lnTo>
                  <a:lnTo>
                    <a:pt x="18741" y="143908"/>
                  </a:lnTo>
                  <a:lnTo>
                    <a:pt x="4887" y="192093"/>
                  </a:lnTo>
                  <a:lnTo>
                    <a:pt x="0" y="248348"/>
                  </a:lnTo>
                  <a:lnTo>
                    <a:pt x="0" y="592645"/>
                  </a:lnTo>
                  <a:lnTo>
                    <a:pt x="2421839" y="592645"/>
                  </a:lnTo>
                  <a:lnTo>
                    <a:pt x="2421839" y="0"/>
                  </a:lnTo>
                  <a:close/>
                </a:path>
              </a:pathLst>
            </a:custGeom>
            <a:solidFill>
              <a:srgbClr val="1C3E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bg object 17">
              <a:extLst>
                <a:ext uri="{FF2B5EF4-FFF2-40B4-BE49-F238E27FC236}">
                  <a16:creationId xmlns:a16="http://schemas.microsoft.com/office/drawing/2014/main" id="{06F72C39-E576-44B6-BE97-37AACF9D41D0}"/>
                </a:ext>
              </a:extLst>
            </p:cNvPr>
            <p:cNvSpPr/>
            <p:nvPr userDrawn="1"/>
          </p:nvSpPr>
          <p:spPr>
            <a:xfrm>
              <a:off x="5513044" y="3210890"/>
              <a:ext cx="1889760" cy="593090"/>
            </a:xfrm>
            <a:custGeom>
              <a:avLst/>
              <a:gdLst/>
              <a:ahLst/>
              <a:cxnLst/>
              <a:rect l="l" t="t" r="r" b="b"/>
              <a:pathLst>
                <a:path w="1889759" h="593089">
                  <a:moveTo>
                    <a:pt x="1889505" y="0"/>
                  </a:moveTo>
                  <a:lnTo>
                    <a:pt x="0" y="0"/>
                  </a:lnTo>
                  <a:lnTo>
                    <a:pt x="0" y="592645"/>
                  </a:lnTo>
                  <a:lnTo>
                    <a:pt x="1624431" y="592645"/>
                  </a:lnTo>
                  <a:lnTo>
                    <a:pt x="1667147" y="590095"/>
                  </a:lnTo>
                  <a:lnTo>
                    <a:pt x="1709373" y="582189"/>
                  </a:lnTo>
                  <a:lnTo>
                    <a:pt x="1749898" y="568538"/>
                  </a:lnTo>
                  <a:lnTo>
                    <a:pt x="1787510" y="548755"/>
                  </a:lnTo>
                  <a:lnTo>
                    <a:pt x="1820999" y="522453"/>
                  </a:lnTo>
                  <a:lnTo>
                    <a:pt x="1849154" y="489244"/>
                  </a:lnTo>
                  <a:lnTo>
                    <a:pt x="1870764" y="448743"/>
                  </a:lnTo>
                  <a:lnTo>
                    <a:pt x="1884618" y="400560"/>
                  </a:lnTo>
                  <a:lnTo>
                    <a:pt x="1889505" y="344309"/>
                  </a:lnTo>
                  <a:lnTo>
                    <a:pt x="188950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bg object 18">
              <a:extLst>
                <a:ext uri="{FF2B5EF4-FFF2-40B4-BE49-F238E27FC236}">
                  <a16:creationId xmlns:a16="http://schemas.microsoft.com/office/drawing/2014/main" id="{6E8E955E-01BA-426C-848E-6DF0812E0C8A}"/>
                </a:ext>
              </a:extLst>
            </p:cNvPr>
            <p:cNvSpPr/>
            <p:nvPr userDrawn="1"/>
          </p:nvSpPr>
          <p:spPr>
            <a:xfrm>
              <a:off x="3172675" y="3310369"/>
              <a:ext cx="4117975" cy="386715"/>
            </a:xfrm>
            <a:custGeom>
              <a:avLst/>
              <a:gdLst/>
              <a:ahLst/>
              <a:cxnLst/>
              <a:rect l="l" t="t" r="r" b="b"/>
              <a:pathLst>
                <a:path w="4117975" h="386714">
                  <a:moveTo>
                    <a:pt x="293979" y="127088"/>
                  </a:moveTo>
                  <a:lnTo>
                    <a:pt x="286969" y="83324"/>
                  </a:lnTo>
                  <a:lnTo>
                    <a:pt x="280174" y="71805"/>
                  </a:lnTo>
                  <a:lnTo>
                    <a:pt x="264655" y="45466"/>
                  </a:lnTo>
                  <a:lnTo>
                    <a:pt x="225094" y="18846"/>
                  </a:lnTo>
                  <a:lnTo>
                    <a:pt x="215455" y="17195"/>
                  </a:lnTo>
                  <a:lnTo>
                    <a:pt x="215455" y="127088"/>
                  </a:lnTo>
                  <a:lnTo>
                    <a:pt x="209613" y="155562"/>
                  </a:lnTo>
                  <a:lnTo>
                    <a:pt x="193941" y="172364"/>
                  </a:lnTo>
                  <a:lnTo>
                    <a:pt x="171208" y="180352"/>
                  </a:lnTo>
                  <a:lnTo>
                    <a:pt x="144145" y="182372"/>
                  </a:lnTo>
                  <a:lnTo>
                    <a:pt x="81114" y="182372"/>
                  </a:lnTo>
                  <a:lnTo>
                    <a:pt x="81114" y="71805"/>
                  </a:lnTo>
                  <a:lnTo>
                    <a:pt x="144145" y="71805"/>
                  </a:lnTo>
                  <a:lnTo>
                    <a:pt x="171208" y="73837"/>
                  </a:lnTo>
                  <a:lnTo>
                    <a:pt x="193941" y="81826"/>
                  </a:lnTo>
                  <a:lnTo>
                    <a:pt x="209613" y="98628"/>
                  </a:lnTo>
                  <a:lnTo>
                    <a:pt x="215455" y="127088"/>
                  </a:lnTo>
                  <a:lnTo>
                    <a:pt x="215455" y="17195"/>
                  </a:lnTo>
                  <a:lnTo>
                    <a:pt x="166370" y="8775"/>
                  </a:lnTo>
                  <a:lnTo>
                    <a:pt x="0" y="8775"/>
                  </a:lnTo>
                  <a:lnTo>
                    <a:pt x="0" y="377659"/>
                  </a:lnTo>
                  <a:lnTo>
                    <a:pt x="81114" y="377659"/>
                  </a:lnTo>
                  <a:lnTo>
                    <a:pt x="81114" y="245402"/>
                  </a:lnTo>
                  <a:lnTo>
                    <a:pt x="166370" y="245402"/>
                  </a:lnTo>
                  <a:lnTo>
                    <a:pt x="225094" y="235343"/>
                  </a:lnTo>
                  <a:lnTo>
                    <a:pt x="264655" y="208724"/>
                  </a:lnTo>
                  <a:lnTo>
                    <a:pt x="280187" y="182372"/>
                  </a:lnTo>
                  <a:lnTo>
                    <a:pt x="286969" y="170865"/>
                  </a:lnTo>
                  <a:lnTo>
                    <a:pt x="293979" y="127088"/>
                  </a:lnTo>
                  <a:close/>
                </a:path>
                <a:path w="4117975" h="386714">
                  <a:moveTo>
                    <a:pt x="412305" y="8775"/>
                  </a:moveTo>
                  <a:lnTo>
                    <a:pt x="338950" y="8775"/>
                  </a:lnTo>
                  <a:lnTo>
                    <a:pt x="338950" y="377659"/>
                  </a:lnTo>
                  <a:lnTo>
                    <a:pt x="412305" y="377659"/>
                  </a:lnTo>
                  <a:lnTo>
                    <a:pt x="412305" y="8775"/>
                  </a:lnTo>
                  <a:close/>
                </a:path>
                <a:path w="4117975" h="386714">
                  <a:moveTo>
                    <a:pt x="738327" y="244373"/>
                  </a:moveTo>
                  <a:lnTo>
                    <a:pt x="732002" y="196977"/>
                  </a:lnTo>
                  <a:lnTo>
                    <a:pt x="714171" y="158610"/>
                  </a:lnTo>
                  <a:lnTo>
                    <a:pt x="684987" y="128435"/>
                  </a:lnTo>
                  <a:lnTo>
                    <a:pt x="664972" y="118732"/>
                  </a:lnTo>
                  <a:lnTo>
                    <a:pt x="664972" y="244373"/>
                  </a:lnTo>
                  <a:lnTo>
                    <a:pt x="661835" y="275577"/>
                  </a:lnTo>
                  <a:lnTo>
                    <a:pt x="651205" y="302882"/>
                  </a:lnTo>
                  <a:lnTo>
                    <a:pt x="631177" y="322262"/>
                  </a:lnTo>
                  <a:lnTo>
                    <a:pt x="599871" y="329615"/>
                  </a:lnTo>
                  <a:lnTo>
                    <a:pt x="568858" y="322262"/>
                  </a:lnTo>
                  <a:lnTo>
                    <a:pt x="548982" y="302882"/>
                  </a:lnTo>
                  <a:lnTo>
                    <a:pt x="538403" y="275577"/>
                  </a:lnTo>
                  <a:lnTo>
                    <a:pt x="535292" y="244373"/>
                  </a:lnTo>
                  <a:lnTo>
                    <a:pt x="538403" y="212890"/>
                  </a:lnTo>
                  <a:lnTo>
                    <a:pt x="548982" y="185420"/>
                  </a:lnTo>
                  <a:lnTo>
                    <a:pt x="568858" y="165989"/>
                  </a:lnTo>
                  <a:lnTo>
                    <a:pt x="599871" y="158610"/>
                  </a:lnTo>
                  <a:lnTo>
                    <a:pt x="631177" y="165989"/>
                  </a:lnTo>
                  <a:lnTo>
                    <a:pt x="651205" y="185420"/>
                  </a:lnTo>
                  <a:lnTo>
                    <a:pt x="661835" y="212890"/>
                  </a:lnTo>
                  <a:lnTo>
                    <a:pt x="664972" y="244373"/>
                  </a:lnTo>
                  <a:lnTo>
                    <a:pt x="664972" y="118732"/>
                  </a:lnTo>
                  <a:lnTo>
                    <a:pt x="646607" y="109829"/>
                  </a:lnTo>
                  <a:lnTo>
                    <a:pt x="599871" y="103339"/>
                  </a:lnTo>
                  <a:lnTo>
                    <a:pt x="553377" y="109829"/>
                  </a:lnTo>
                  <a:lnTo>
                    <a:pt x="515162" y="128435"/>
                  </a:lnTo>
                  <a:lnTo>
                    <a:pt x="486384" y="157911"/>
                  </a:lnTo>
                  <a:lnTo>
                    <a:pt x="468236" y="196977"/>
                  </a:lnTo>
                  <a:lnTo>
                    <a:pt x="461937" y="244373"/>
                  </a:lnTo>
                  <a:lnTo>
                    <a:pt x="468236" y="291528"/>
                  </a:lnTo>
                  <a:lnTo>
                    <a:pt x="486384" y="330441"/>
                  </a:lnTo>
                  <a:lnTo>
                    <a:pt x="515162" y="359841"/>
                  </a:lnTo>
                  <a:lnTo>
                    <a:pt x="553377" y="378421"/>
                  </a:lnTo>
                  <a:lnTo>
                    <a:pt x="599871" y="384898"/>
                  </a:lnTo>
                  <a:lnTo>
                    <a:pt x="646607" y="378421"/>
                  </a:lnTo>
                  <a:lnTo>
                    <a:pt x="684987" y="359841"/>
                  </a:lnTo>
                  <a:lnTo>
                    <a:pt x="713841" y="330441"/>
                  </a:lnTo>
                  <a:lnTo>
                    <a:pt x="714222" y="329615"/>
                  </a:lnTo>
                  <a:lnTo>
                    <a:pt x="732002" y="291528"/>
                  </a:lnTo>
                  <a:lnTo>
                    <a:pt x="738327" y="244373"/>
                  </a:lnTo>
                  <a:close/>
                </a:path>
                <a:path w="4117975" h="386714">
                  <a:moveTo>
                    <a:pt x="1175435" y="110566"/>
                  </a:moveTo>
                  <a:lnTo>
                    <a:pt x="1099997" y="110566"/>
                  </a:lnTo>
                  <a:lnTo>
                    <a:pt x="1050925" y="291376"/>
                  </a:lnTo>
                  <a:lnTo>
                    <a:pt x="1049896" y="291376"/>
                  </a:lnTo>
                  <a:lnTo>
                    <a:pt x="1004430" y="110566"/>
                  </a:lnTo>
                  <a:lnTo>
                    <a:pt x="933132" y="110566"/>
                  </a:lnTo>
                  <a:lnTo>
                    <a:pt x="888695" y="291896"/>
                  </a:lnTo>
                  <a:lnTo>
                    <a:pt x="887666" y="291896"/>
                  </a:lnTo>
                  <a:lnTo>
                    <a:pt x="838581" y="110566"/>
                  </a:lnTo>
                  <a:lnTo>
                    <a:pt x="761085" y="110566"/>
                  </a:lnTo>
                  <a:lnTo>
                    <a:pt x="845820" y="377659"/>
                  </a:lnTo>
                  <a:lnTo>
                    <a:pt x="921766" y="377659"/>
                  </a:lnTo>
                  <a:lnTo>
                    <a:pt x="967232" y="198386"/>
                  </a:lnTo>
                  <a:lnTo>
                    <a:pt x="968260" y="198386"/>
                  </a:lnTo>
                  <a:lnTo>
                    <a:pt x="1015796" y="377659"/>
                  </a:lnTo>
                  <a:lnTo>
                    <a:pt x="1091222" y="377659"/>
                  </a:lnTo>
                  <a:lnTo>
                    <a:pt x="1175435" y="110566"/>
                  </a:lnTo>
                  <a:close/>
                </a:path>
                <a:path w="4117975" h="386714">
                  <a:moveTo>
                    <a:pt x="1616684" y="198907"/>
                  </a:moveTo>
                  <a:lnTo>
                    <a:pt x="1609407" y="154774"/>
                  </a:lnTo>
                  <a:lnTo>
                    <a:pt x="1589163" y="125171"/>
                  </a:lnTo>
                  <a:lnTo>
                    <a:pt x="1558264" y="108546"/>
                  </a:lnTo>
                  <a:lnTo>
                    <a:pt x="1519047" y="103339"/>
                  </a:lnTo>
                  <a:lnTo>
                    <a:pt x="1492935" y="107022"/>
                  </a:lnTo>
                  <a:lnTo>
                    <a:pt x="1470609" y="116840"/>
                  </a:lnTo>
                  <a:lnTo>
                    <a:pt x="1452346" y="131013"/>
                  </a:lnTo>
                  <a:lnTo>
                    <a:pt x="1438452" y="147764"/>
                  </a:lnTo>
                  <a:lnTo>
                    <a:pt x="1424876" y="127317"/>
                  </a:lnTo>
                  <a:lnTo>
                    <a:pt x="1406601" y="113538"/>
                  </a:lnTo>
                  <a:lnTo>
                    <a:pt x="1384744" y="105778"/>
                  </a:lnTo>
                  <a:lnTo>
                    <a:pt x="1360436" y="103339"/>
                  </a:lnTo>
                  <a:lnTo>
                    <a:pt x="1335760" y="106273"/>
                  </a:lnTo>
                  <a:lnTo>
                    <a:pt x="1313802" y="114769"/>
                  </a:lnTo>
                  <a:lnTo>
                    <a:pt x="1294752" y="128409"/>
                  </a:lnTo>
                  <a:lnTo>
                    <a:pt x="1278813" y="146735"/>
                  </a:lnTo>
                  <a:lnTo>
                    <a:pt x="1277772" y="146735"/>
                  </a:lnTo>
                  <a:lnTo>
                    <a:pt x="1277772" y="110566"/>
                  </a:lnTo>
                  <a:lnTo>
                    <a:pt x="1208544" y="110566"/>
                  </a:lnTo>
                  <a:lnTo>
                    <a:pt x="1208544" y="377659"/>
                  </a:lnTo>
                  <a:lnTo>
                    <a:pt x="1281912" y="377659"/>
                  </a:lnTo>
                  <a:lnTo>
                    <a:pt x="1281912" y="222669"/>
                  </a:lnTo>
                  <a:lnTo>
                    <a:pt x="1287614" y="191058"/>
                  </a:lnTo>
                  <a:lnTo>
                    <a:pt x="1301280" y="172364"/>
                  </a:lnTo>
                  <a:lnTo>
                    <a:pt x="1317650" y="163461"/>
                  </a:lnTo>
                  <a:lnTo>
                    <a:pt x="1331506" y="161188"/>
                  </a:lnTo>
                  <a:lnTo>
                    <a:pt x="1358061" y="167246"/>
                  </a:lnTo>
                  <a:lnTo>
                    <a:pt x="1371142" y="182892"/>
                  </a:lnTo>
                  <a:lnTo>
                    <a:pt x="1375524" y="204355"/>
                  </a:lnTo>
                  <a:lnTo>
                    <a:pt x="1375930" y="227838"/>
                  </a:lnTo>
                  <a:lnTo>
                    <a:pt x="1375930" y="377659"/>
                  </a:lnTo>
                  <a:lnTo>
                    <a:pt x="1449298" y="377659"/>
                  </a:lnTo>
                  <a:lnTo>
                    <a:pt x="1449298" y="228866"/>
                  </a:lnTo>
                  <a:lnTo>
                    <a:pt x="1451152" y="204127"/>
                  </a:lnTo>
                  <a:lnTo>
                    <a:pt x="1458328" y="182435"/>
                  </a:lnTo>
                  <a:lnTo>
                    <a:pt x="1473263" y="167043"/>
                  </a:lnTo>
                  <a:lnTo>
                    <a:pt x="1498371" y="161188"/>
                  </a:lnTo>
                  <a:lnTo>
                    <a:pt x="1523047" y="166357"/>
                  </a:lnTo>
                  <a:lnTo>
                    <a:pt x="1536547" y="180378"/>
                  </a:lnTo>
                  <a:lnTo>
                    <a:pt x="1542186" y="201079"/>
                  </a:lnTo>
                  <a:lnTo>
                    <a:pt x="1543329" y="226288"/>
                  </a:lnTo>
                  <a:lnTo>
                    <a:pt x="1543329" y="377659"/>
                  </a:lnTo>
                  <a:lnTo>
                    <a:pt x="1616684" y="377659"/>
                  </a:lnTo>
                  <a:lnTo>
                    <a:pt x="1616684" y="198907"/>
                  </a:lnTo>
                  <a:close/>
                </a:path>
                <a:path w="4117975" h="386714">
                  <a:moveTo>
                    <a:pt x="1923618" y="377659"/>
                  </a:moveTo>
                  <a:lnTo>
                    <a:pt x="1914817" y="336257"/>
                  </a:lnTo>
                  <a:lnTo>
                    <a:pt x="1914804" y="335813"/>
                  </a:lnTo>
                  <a:lnTo>
                    <a:pt x="1914309" y="318604"/>
                  </a:lnTo>
                  <a:lnTo>
                    <a:pt x="1914309" y="246951"/>
                  </a:lnTo>
                  <a:lnTo>
                    <a:pt x="1914309" y="179273"/>
                  </a:lnTo>
                  <a:lnTo>
                    <a:pt x="1906816" y="152412"/>
                  </a:lnTo>
                  <a:lnTo>
                    <a:pt x="1903463" y="140385"/>
                  </a:lnTo>
                  <a:lnTo>
                    <a:pt x="1875624" y="117284"/>
                  </a:lnTo>
                  <a:lnTo>
                    <a:pt x="1837804" y="106197"/>
                  </a:lnTo>
                  <a:lnTo>
                    <a:pt x="1797037" y="103327"/>
                  </a:lnTo>
                  <a:lnTo>
                    <a:pt x="1752714" y="107632"/>
                  </a:lnTo>
                  <a:lnTo>
                    <a:pt x="1713331" y="122250"/>
                  </a:lnTo>
                  <a:lnTo>
                    <a:pt x="1684426" y="149758"/>
                  </a:lnTo>
                  <a:lnTo>
                    <a:pt x="1671497" y="192709"/>
                  </a:lnTo>
                  <a:lnTo>
                    <a:pt x="1744853" y="192709"/>
                  </a:lnTo>
                  <a:lnTo>
                    <a:pt x="1749602" y="174205"/>
                  </a:lnTo>
                  <a:lnTo>
                    <a:pt x="1759648" y="161709"/>
                  </a:lnTo>
                  <a:lnTo>
                    <a:pt x="1774418" y="154647"/>
                  </a:lnTo>
                  <a:lnTo>
                    <a:pt x="1793417" y="152412"/>
                  </a:lnTo>
                  <a:lnTo>
                    <a:pt x="1811731" y="153631"/>
                  </a:lnTo>
                  <a:lnTo>
                    <a:pt x="1826869" y="158686"/>
                  </a:lnTo>
                  <a:lnTo>
                    <a:pt x="1837156" y="169633"/>
                  </a:lnTo>
                  <a:lnTo>
                    <a:pt x="1840953" y="188569"/>
                  </a:lnTo>
                  <a:lnTo>
                    <a:pt x="1840953" y="246951"/>
                  </a:lnTo>
                  <a:lnTo>
                    <a:pt x="1840953" y="274332"/>
                  </a:lnTo>
                  <a:lnTo>
                    <a:pt x="1839722" y="290703"/>
                  </a:lnTo>
                  <a:lnTo>
                    <a:pt x="1832749" y="311086"/>
                  </a:lnTo>
                  <a:lnTo>
                    <a:pt x="1815007" y="328460"/>
                  </a:lnTo>
                  <a:lnTo>
                    <a:pt x="1781543" y="335813"/>
                  </a:lnTo>
                  <a:lnTo>
                    <a:pt x="1764487" y="334340"/>
                  </a:lnTo>
                  <a:lnTo>
                    <a:pt x="1750148" y="329044"/>
                  </a:lnTo>
                  <a:lnTo>
                    <a:pt x="1740255" y="318604"/>
                  </a:lnTo>
                  <a:lnTo>
                    <a:pt x="1736585" y="301726"/>
                  </a:lnTo>
                  <a:lnTo>
                    <a:pt x="1740166" y="284911"/>
                  </a:lnTo>
                  <a:lnTo>
                    <a:pt x="1749755" y="273761"/>
                  </a:lnTo>
                  <a:lnTo>
                    <a:pt x="1763610" y="266776"/>
                  </a:lnTo>
                  <a:lnTo>
                    <a:pt x="1779993" y="262458"/>
                  </a:lnTo>
                  <a:lnTo>
                    <a:pt x="1814334" y="257225"/>
                  </a:lnTo>
                  <a:lnTo>
                    <a:pt x="1829384" y="253377"/>
                  </a:lnTo>
                  <a:lnTo>
                    <a:pt x="1840953" y="246951"/>
                  </a:lnTo>
                  <a:lnTo>
                    <a:pt x="1840953" y="188569"/>
                  </a:lnTo>
                  <a:lnTo>
                    <a:pt x="1833702" y="205765"/>
                  </a:lnTo>
                  <a:lnTo>
                    <a:pt x="1814410" y="214858"/>
                  </a:lnTo>
                  <a:lnTo>
                    <a:pt x="1786674" y="219595"/>
                  </a:lnTo>
                  <a:lnTo>
                    <a:pt x="1754162" y="223697"/>
                  </a:lnTo>
                  <a:lnTo>
                    <a:pt x="1720761" y="230492"/>
                  </a:lnTo>
                  <a:lnTo>
                    <a:pt x="1691640" y="243916"/>
                  </a:lnTo>
                  <a:lnTo>
                    <a:pt x="1671040" y="267512"/>
                  </a:lnTo>
                  <a:lnTo>
                    <a:pt x="1663230" y="304812"/>
                  </a:lnTo>
                  <a:lnTo>
                    <a:pt x="1670316" y="340436"/>
                  </a:lnTo>
                  <a:lnTo>
                    <a:pt x="1689696" y="365391"/>
                  </a:lnTo>
                  <a:lnTo>
                    <a:pt x="1718589" y="380085"/>
                  </a:lnTo>
                  <a:lnTo>
                    <a:pt x="1754162" y="384886"/>
                  </a:lnTo>
                  <a:lnTo>
                    <a:pt x="1778660" y="383146"/>
                  </a:lnTo>
                  <a:lnTo>
                    <a:pt x="1802587" y="377469"/>
                  </a:lnTo>
                  <a:lnTo>
                    <a:pt x="1824799" y="367220"/>
                  </a:lnTo>
                  <a:lnTo>
                    <a:pt x="1844052" y="351828"/>
                  </a:lnTo>
                  <a:lnTo>
                    <a:pt x="1844713" y="358406"/>
                  </a:lnTo>
                  <a:lnTo>
                    <a:pt x="1845856" y="364934"/>
                  </a:lnTo>
                  <a:lnTo>
                    <a:pt x="1847380" y="371373"/>
                  </a:lnTo>
                  <a:lnTo>
                    <a:pt x="1849208" y="377659"/>
                  </a:lnTo>
                  <a:lnTo>
                    <a:pt x="1923618" y="377659"/>
                  </a:lnTo>
                  <a:close/>
                </a:path>
                <a:path w="4117975" h="386714">
                  <a:moveTo>
                    <a:pt x="2221750" y="213372"/>
                  </a:moveTo>
                  <a:lnTo>
                    <a:pt x="2217458" y="168287"/>
                  </a:lnTo>
                  <a:lnTo>
                    <a:pt x="2202180" y="133565"/>
                  </a:lnTo>
                  <a:lnTo>
                    <a:pt x="2172258" y="111239"/>
                  </a:lnTo>
                  <a:lnTo>
                    <a:pt x="2124100" y="103339"/>
                  </a:lnTo>
                  <a:lnTo>
                    <a:pt x="2100884" y="106070"/>
                  </a:lnTo>
                  <a:lnTo>
                    <a:pt x="2078634" y="114312"/>
                  </a:lnTo>
                  <a:lnTo>
                    <a:pt x="2058708" y="128181"/>
                  </a:lnTo>
                  <a:lnTo>
                    <a:pt x="2042477" y="147764"/>
                  </a:lnTo>
                  <a:lnTo>
                    <a:pt x="2040928" y="147764"/>
                  </a:lnTo>
                  <a:lnTo>
                    <a:pt x="2040928" y="110566"/>
                  </a:lnTo>
                  <a:lnTo>
                    <a:pt x="1971179" y="110566"/>
                  </a:lnTo>
                  <a:lnTo>
                    <a:pt x="1971179" y="377659"/>
                  </a:lnTo>
                  <a:lnTo>
                    <a:pt x="2044534" y="377659"/>
                  </a:lnTo>
                  <a:lnTo>
                    <a:pt x="2044534" y="237655"/>
                  </a:lnTo>
                  <a:lnTo>
                    <a:pt x="2047811" y="202819"/>
                  </a:lnTo>
                  <a:lnTo>
                    <a:pt x="2058035" y="179082"/>
                  </a:lnTo>
                  <a:lnTo>
                    <a:pt x="2075700" y="165519"/>
                  </a:lnTo>
                  <a:lnTo>
                    <a:pt x="2101367" y="161188"/>
                  </a:lnTo>
                  <a:lnTo>
                    <a:pt x="2123097" y="165277"/>
                  </a:lnTo>
                  <a:lnTo>
                    <a:pt x="2137651" y="177533"/>
                  </a:lnTo>
                  <a:lnTo>
                    <a:pt x="2145830" y="198031"/>
                  </a:lnTo>
                  <a:lnTo>
                    <a:pt x="2148382" y="226796"/>
                  </a:lnTo>
                  <a:lnTo>
                    <a:pt x="2148382" y="377659"/>
                  </a:lnTo>
                  <a:lnTo>
                    <a:pt x="2221750" y="377659"/>
                  </a:lnTo>
                  <a:lnTo>
                    <a:pt x="2221750" y="213372"/>
                  </a:lnTo>
                  <a:close/>
                </a:path>
                <a:path w="4117975" h="386714">
                  <a:moveTo>
                    <a:pt x="2756509" y="235597"/>
                  </a:moveTo>
                  <a:lnTo>
                    <a:pt x="2677972" y="235597"/>
                  </a:lnTo>
                  <a:lnTo>
                    <a:pt x="2669248" y="268998"/>
                  </a:lnTo>
                  <a:lnTo>
                    <a:pt x="2652395" y="295135"/>
                  </a:lnTo>
                  <a:lnTo>
                    <a:pt x="2627401" y="312166"/>
                  </a:lnTo>
                  <a:lnTo>
                    <a:pt x="2594279" y="318249"/>
                  </a:lnTo>
                  <a:lnTo>
                    <a:pt x="2547886" y="307606"/>
                  </a:lnTo>
                  <a:lnTo>
                    <a:pt x="2516848" y="279577"/>
                  </a:lnTo>
                  <a:lnTo>
                    <a:pt x="2499461" y="240017"/>
                  </a:lnTo>
                  <a:lnTo>
                    <a:pt x="2494051" y="194779"/>
                  </a:lnTo>
                  <a:lnTo>
                    <a:pt x="2499461" y="147764"/>
                  </a:lnTo>
                  <a:lnTo>
                    <a:pt x="2516848" y="107276"/>
                  </a:lnTo>
                  <a:lnTo>
                    <a:pt x="2547886" y="78905"/>
                  </a:lnTo>
                  <a:lnTo>
                    <a:pt x="2594279" y="68199"/>
                  </a:lnTo>
                  <a:lnTo>
                    <a:pt x="2623147" y="73139"/>
                  </a:lnTo>
                  <a:lnTo>
                    <a:pt x="2647746" y="86741"/>
                  </a:lnTo>
                  <a:lnTo>
                    <a:pt x="2665768" y="107213"/>
                  </a:lnTo>
                  <a:lnTo>
                    <a:pt x="2674874" y="132778"/>
                  </a:lnTo>
                  <a:lnTo>
                    <a:pt x="2753410" y="132778"/>
                  </a:lnTo>
                  <a:lnTo>
                    <a:pt x="2740863" y="86245"/>
                  </a:lnTo>
                  <a:lnTo>
                    <a:pt x="2716504" y="49225"/>
                  </a:lnTo>
                  <a:lnTo>
                    <a:pt x="2682494" y="22199"/>
                  </a:lnTo>
                  <a:lnTo>
                    <a:pt x="2641028" y="5626"/>
                  </a:lnTo>
                  <a:lnTo>
                    <a:pt x="2594279" y="0"/>
                  </a:lnTo>
                  <a:lnTo>
                    <a:pt x="2548280" y="5041"/>
                  </a:lnTo>
                  <a:lnTo>
                    <a:pt x="2508389" y="19456"/>
                  </a:lnTo>
                  <a:lnTo>
                    <a:pt x="2474963" y="42176"/>
                  </a:lnTo>
                  <a:lnTo>
                    <a:pt x="2448356" y="72136"/>
                  </a:lnTo>
                  <a:lnTo>
                    <a:pt x="2428913" y="108267"/>
                  </a:lnTo>
                  <a:lnTo>
                    <a:pt x="2416987" y="149504"/>
                  </a:lnTo>
                  <a:lnTo>
                    <a:pt x="2412936" y="194779"/>
                  </a:lnTo>
                  <a:lnTo>
                    <a:pt x="2418435" y="245935"/>
                  </a:lnTo>
                  <a:lnTo>
                    <a:pt x="2434577" y="291782"/>
                  </a:lnTo>
                  <a:lnTo>
                    <a:pt x="2460790" y="330530"/>
                  </a:lnTo>
                  <a:lnTo>
                    <a:pt x="2496515" y="360413"/>
                  </a:lnTo>
                  <a:lnTo>
                    <a:pt x="2541193" y="379653"/>
                  </a:lnTo>
                  <a:lnTo>
                    <a:pt x="2594279" y="386448"/>
                  </a:lnTo>
                  <a:lnTo>
                    <a:pt x="2645067" y="379590"/>
                  </a:lnTo>
                  <a:lnTo>
                    <a:pt x="2688056" y="359841"/>
                  </a:lnTo>
                  <a:lnTo>
                    <a:pt x="2721864" y="328422"/>
                  </a:lnTo>
                  <a:lnTo>
                    <a:pt x="2745130" y="286600"/>
                  </a:lnTo>
                  <a:lnTo>
                    <a:pt x="2756509" y="235597"/>
                  </a:lnTo>
                  <a:close/>
                </a:path>
                <a:path w="4117975" h="386714">
                  <a:moveTo>
                    <a:pt x="2976130" y="105918"/>
                  </a:moveTo>
                  <a:lnTo>
                    <a:pt x="2971469" y="104368"/>
                  </a:lnTo>
                  <a:lnTo>
                    <a:pt x="2965259" y="103339"/>
                  </a:lnTo>
                  <a:lnTo>
                    <a:pt x="2960103" y="103339"/>
                  </a:lnTo>
                  <a:lnTo>
                    <a:pt x="2933636" y="107505"/>
                  </a:lnTo>
                  <a:lnTo>
                    <a:pt x="2909151" y="119164"/>
                  </a:lnTo>
                  <a:lnTo>
                    <a:pt x="2888831" y="137121"/>
                  </a:lnTo>
                  <a:lnTo>
                    <a:pt x="2874861" y="160159"/>
                  </a:lnTo>
                  <a:lnTo>
                    <a:pt x="2873832" y="160159"/>
                  </a:lnTo>
                  <a:lnTo>
                    <a:pt x="2873832" y="110566"/>
                  </a:lnTo>
                  <a:lnTo>
                    <a:pt x="2804083" y="110566"/>
                  </a:lnTo>
                  <a:lnTo>
                    <a:pt x="2804083" y="377659"/>
                  </a:lnTo>
                  <a:lnTo>
                    <a:pt x="2877439" y="377659"/>
                  </a:lnTo>
                  <a:lnTo>
                    <a:pt x="2877439" y="257289"/>
                  </a:lnTo>
                  <a:lnTo>
                    <a:pt x="2881185" y="224066"/>
                  </a:lnTo>
                  <a:lnTo>
                    <a:pt x="2893453" y="196786"/>
                  </a:lnTo>
                  <a:lnTo>
                    <a:pt x="2915805" y="178320"/>
                  </a:lnTo>
                  <a:lnTo>
                    <a:pt x="2949778" y="171526"/>
                  </a:lnTo>
                  <a:lnTo>
                    <a:pt x="2956649" y="171716"/>
                  </a:lnTo>
                  <a:lnTo>
                    <a:pt x="2963722" y="172237"/>
                  </a:lnTo>
                  <a:lnTo>
                    <a:pt x="2970403" y="173050"/>
                  </a:lnTo>
                  <a:lnTo>
                    <a:pt x="2976130" y="174104"/>
                  </a:lnTo>
                  <a:lnTo>
                    <a:pt x="2976130" y="105918"/>
                  </a:lnTo>
                  <a:close/>
                </a:path>
                <a:path w="4117975" h="386714">
                  <a:moveTo>
                    <a:pt x="3254095" y="377659"/>
                  </a:moveTo>
                  <a:lnTo>
                    <a:pt x="3245294" y="336257"/>
                  </a:lnTo>
                  <a:lnTo>
                    <a:pt x="3245281" y="335813"/>
                  </a:lnTo>
                  <a:lnTo>
                    <a:pt x="3244786" y="318604"/>
                  </a:lnTo>
                  <a:lnTo>
                    <a:pt x="3244786" y="246951"/>
                  </a:lnTo>
                  <a:lnTo>
                    <a:pt x="3244786" y="179273"/>
                  </a:lnTo>
                  <a:lnTo>
                    <a:pt x="3237293" y="152412"/>
                  </a:lnTo>
                  <a:lnTo>
                    <a:pt x="3233940" y="140385"/>
                  </a:lnTo>
                  <a:lnTo>
                    <a:pt x="3206102" y="117284"/>
                  </a:lnTo>
                  <a:lnTo>
                    <a:pt x="3168281" y="106197"/>
                  </a:lnTo>
                  <a:lnTo>
                    <a:pt x="3127514" y="103327"/>
                  </a:lnTo>
                  <a:lnTo>
                    <a:pt x="3083191" y="107632"/>
                  </a:lnTo>
                  <a:lnTo>
                    <a:pt x="3043809" y="122250"/>
                  </a:lnTo>
                  <a:lnTo>
                    <a:pt x="3014903" y="149758"/>
                  </a:lnTo>
                  <a:lnTo>
                    <a:pt x="3001975" y="192709"/>
                  </a:lnTo>
                  <a:lnTo>
                    <a:pt x="3075343" y="192709"/>
                  </a:lnTo>
                  <a:lnTo>
                    <a:pt x="3080093" y="174205"/>
                  </a:lnTo>
                  <a:lnTo>
                    <a:pt x="3090138" y="161709"/>
                  </a:lnTo>
                  <a:lnTo>
                    <a:pt x="3104908" y="154647"/>
                  </a:lnTo>
                  <a:lnTo>
                    <a:pt x="3123908" y="152412"/>
                  </a:lnTo>
                  <a:lnTo>
                    <a:pt x="3142221" y="153631"/>
                  </a:lnTo>
                  <a:lnTo>
                    <a:pt x="3157347" y="158686"/>
                  </a:lnTo>
                  <a:lnTo>
                    <a:pt x="3167634" y="169633"/>
                  </a:lnTo>
                  <a:lnTo>
                    <a:pt x="3171431" y="188569"/>
                  </a:lnTo>
                  <a:lnTo>
                    <a:pt x="3171431" y="246951"/>
                  </a:lnTo>
                  <a:lnTo>
                    <a:pt x="3171431" y="274332"/>
                  </a:lnTo>
                  <a:lnTo>
                    <a:pt x="3170199" y="290703"/>
                  </a:lnTo>
                  <a:lnTo>
                    <a:pt x="3163227" y="311086"/>
                  </a:lnTo>
                  <a:lnTo>
                    <a:pt x="3145485" y="328460"/>
                  </a:lnTo>
                  <a:lnTo>
                    <a:pt x="3112020" y="335813"/>
                  </a:lnTo>
                  <a:lnTo>
                    <a:pt x="3094964" y="334340"/>
                  </a:lnTo>
                  <a:lnTo>
                    <a:pt x="3080626" y="329044"/>
                  </a:lnTo>
                  <a:lnTo>
                    <a:pt x="3070733" y="318604"/>
                  </a:lnTo>
                  <a:lnTo>
                    <a:pt x="3067062" y="301726"/>
                  </a:lnTo>
                  <a:lnTo>
                    <a:pt x="3070644" y="284911"/>
                  </a:lnTo>
                  <a:lnTo>
                    <a:pt x="3080232" y="273761"/>
                  </a:lnTo>
                  <a:lnTo>
                    <a:pt x="3094088" y="266776"/>
                  </a:lnTo>
                  <a:lnTo>
                    <a:pt x="3110471" y="262458"/>
                  </a:lnTo>
                  <a:lnTo>
                    <a:pt x="3144812" y="257225"/>
                  </a:lnTo>
                  <a:lnTo>
                    <a:pt x="3159861" y="253377"/>
                  </a:lnTo>
                  <a:lnTo>
                    <a:pt x="3171431" y="246951"/>
                  </a:lnTo>
                  <a:lnTo>
                    <a:pt x="3171431" y="188569"/>
                  </a:lnTo>
                  <a:lnTo>
                    <a:pt x="3164179" y="205765"/>
                  </a:lnTo>
                  <a:lnTo>
                    <a:pt x="3144888" y="214858"/>
                  </a:lnTo>
                  <a:lnTo>
                    <a:pt x="3117151" y="219595"/>
                  </a:lnTo>
                  <a:lnTo>
                    <a:pt x="3084639" y="223697"/>
                  </a:lnTo>
                  <a:lnTo>
                    <a:pt x="3051251" y="230492"/>
                  </a:lnTo>
                  <a:lnTo>
                    <a:pt x="3022130" y="243916"/>
                  </a:lnTo>
                  <a:lnTo>
                    <a:pt x="3001530" y="267512"/>
                  </a:lnTo>
                  <a:lnTo>
                    <a:pt x="2993720" y="304812"/>
                  </a:lnTo>
                  <a:lnTo>
                    <a:pt x="3000794" y="340436"/>
                  </a:lnTo>
                  <a:lnTo>
                    <a:pt x="3020187" y="365391"/>
                  </a:lnTo>
                  <a:lnTo>
                    <a:pt x="3049066" y="380085"/>
                  </a:lnTo>
                  <a:lnTo>
                    <a:pt x="3084639" y="384886"/>
                  </a:lnTo>
                  <a:lnTo>
                    <a:pt x="3109137" y="383146"/>
                  </a:lnTo>
                  <a:lnTo>
                    <a:pt x="3133064" y="377469"/>
                  </a:lnTo>
                  <a:lnTo>
                    <a:pt x="3155277" y="367220"/>
                  </a:lnTo>
                  <a:lnTo>
                    <a:pt x="3174530" y="351828"/>
                  </a:lnTo>
                  <a:lnTo>
                    <a:pt x="3175190" y="358406"/>
                  </a:lnTo>
                  <a:lnTo>
                    <a:pt x="3176333" y="364934"/>
                  </a:lnTo>
                  <a:lnTo>
                    <a:pt x="3177870" y="371373"/>
                  </a:lnTo>
                  <a:lnTo>
                    <a:pt x="3179699" y="377659"/>
                  </a:lnTo>
                  <a:lnTo>
                    <a:pt x="3254095" y="377659"/>
                  </a:lnTo>
                  <a:close/>
                </a:path>
                <a:path w="4117975" h="386714">
                  <a:moveTo>
                    <a:pt x="3539820" y="110566"/>
                  </a:moveTo>
                  <a:lnTo>
                    <a:pt x="3466985" y="110566"/>
                  </a:lnTo>
                  <a:lnTo>
                    <a:pt x="3410661" y="292925"/>
                  </a:lnTo>
                  <a:lnTo>
                    <a:pt x="3409632" y="292925"/>
                  </a:lnTo>
                  <a:lnTo>
                    <a:pt x="3353320" y="110566"/>
                  </a:lnTo>
                  <a:lnTo>
                    <a:pt x="3276346" y="110566"/>
                  </a:lnTo>
                  <a:lnTo>
                    <a:pt x="3367786" y="377659"/>
                  </a:lnTo>
                  <a:lnTo>
                    <a:pt x="3449409" y="377659"/>
                  </a:lnTo>
                  <a:lnTo>
                    <a:pt x="3539820" y="110566"/>
                  </a:lnTo>
                  <a:close/>
                </a:path>
                <a:path w="4117975" h="386714">
                  <a:moveTo>
                    <a:pt x="3823474" y="261937"/>
                  </a:moveTo>
                  <a:lnTo>
                    <a:pt x="3820782" y="215442"/>
                  </a:lnTo>
                  <a:lnTo>
                    <a:pt x="3820693" y="213906"/>
                  </a:lnTo>
                  <a:lnTo>
                    <a:pt x="3806240" y="170637"/>
                  </a:lnTo>
                  <a:lnTo>
                    <a:pt x="3797338" y="158610"/>
                  </a:lnTo>
                  <a:lnTo>
                    <a:pt x="3780218" y="135509"/>
                  </a:lnTo>
                  <a:lnTo>
                    <a:pt x="3750119" y="116624"/>
                  </a:lnTo>
                  <a:lnTo>
                    <a:pt x="3750119" y="215442"/>
                  </a:lnTo>
                  <a:lnTo>
                    <a:pt x="3630777" y="215442"/>
                  </a:lnTo>
                  <a:lnTo>
                    <a:pt x="3634194" y="197853"/>
                  </a:lnTo>
                  <a:lnTo>
                    <a:pt x="3644201" y="179285"/>
                  </a:lnTo>
                  <a:lnTo>
                    <a:pt x="3662730" y="164592"/>
                  </a:lnTo>
                  <a:lnTo>
                    <a:pt x="3691737" y="158610"/>
                  </a:lnTo>
                  <a:lnTo>
                    <a:pt x="3714953" y="162267"/>
                  </a:lnTo>
                  <a:lnTo>
                    <a:pt x="3731780" y="173088"/>
                  </a:lnTo>
                  <a:lnTo>
                    <a:pt x="3743172" y="190881"/>
                  </a:lnTo>
                  <a:lnTo>
                    <a:pt x="3750119" y="215442"/>
                  </a:lnTo>
                  <a:lnTo>
                    <a:pt x="3750119" y="116624"/>
                  </a:lnTo>
                  <a:lnTo>
                    <a:pt x="3742690" y="111950"/>
                  </a:lnTo>
                  <a:lnTo>
                    <a:pt x="3693795" y="103339"/>
                  </a:lnTo>
                  <a:lnTo>
                    <a:pt x="3648456" y="110324"/>
                  </a:lnTo>
                  <a:lnTo>
                    <a:pt x="3610749" y="129933"/>
                  </a:lnTo>
                  <a:lnTo>
                    <a:pt x="3582047" y="160147"/>
                  </a:lnTo>
                  <a:lnTo>
                    <a:pt x="3563797" y="198958"/>
                  </a:lnTo>
                  <a:lnTo>
                    <a:pt x="3557409" y="244373"/>
                  </a:lnTo>
                  <a:lnTo>
                    <a:pt x="3563505" y="290741"/>
                  </a:lnTo>
                  <a:lnTo>
                    <a:pt x="3581158" y="329552"/>
                  </a:lnTo>
                  <a:lnTo>
                    <a:pt x="3609403" y="359244"/>
                  </a:lnTo>
                  <a:lnTo>
                    <a:pt x="3647275" y="378231"/>
                  </a:lnTo>
                  <a:lnTo>
                    <a:pt x="3693795" y="384898"/>
                  </a:lnTo>
                  <a:lnTo>
                    <a:pt x="3735921" y="379717"/>
                  </a:lnTo>
                  <a:lnTo>
                    <a:pt x="3771227" y="363601"/>
                  </a:lnTo>
                  <a:lnTo>
                    <a:pt x="3799065" y="335648"/>
                  </a:lnTo>
                  <a:lnTo>
                    <a:pt x="3801999" y="329615"/>
                  </a:lnTo>
                  <a:lnTo>
                    <a:pt x="3818826" y="295008"/>
                  </a:lnTo>
                  <a:lnTo>
                    <a:pt x="3754247" y="295008"/>
                  </a:lnTo>
                  <a:lnTo>
                    <a:pt x="3747376" y="307390"/>
                  </a:lnTo>
                  <a:lnTo>
                    <a:pt x="3734612" y="318516"/>
                  </a:lnTo>
                  <a:lnTo>
                    <a:pt x="3717188" y="326542"/>
                  </a:lnTo>
                  <a:lnTo>
                    <a:pt x="3696385" y="329615"/>
                  </a:lnTo>
                  <a:lnTo>
                    <a:pt x="3669207" y="325589"/>
                  </a:lnTo>
                  <a:lnTo>
                    <a:pt x="3649053" y="313220"/>
                  </a:lnTo>
                  <a:lnTo>
                    <a:pt x="3636162" y="292138"/>
                  </a:lnTo>
                  <a:lnTo>
                    <a:pt x="3630777" y="261937"/>
                  </a:lnTo>
                  <a:lnTo>
                    <a:pt x="3823474" y="261937"/>
                  </a:lnTo>
                  <a:close/>
                </a:path>
                <a:path w="4117975" h="386714">
                  <a:moveTo>
                    <a:pt x="4117479" y="213372"/>
                  </a:moveTo>
                  <a:lnTo>
                    <a:pt x="4113187" y="168287"/>
                  </a:lnTo>
                  <a:lnTo>
                    <a:pt x="4097909" y="133565"/>
                  </a:lnTo>
                  <a:lnTo>
                    <a:pt x="4068000" y="111239"/>
                  </a:lnTo>
                  <a:lnTo>
                    <a:pt x="4019842" y="103339"/>
                  </a:lnTo>
                  <a:lnTo>
                    <a:pt x="3996613" y="106070"/>
                  </a:lnTo>
                  <a:lnTo>
                    <a:pt x="3974376" y="114312"/>
                  </a:lnTo>
                  <a:lnTo>
                    <a:pt x="3954449" y="128181"/>
                  </a:lnTo>
                  <a:lnTo>
                    <a:pt x="3938206" y="147764"/>
                  </a:lnTo>
                  <a:lnTo>
                    <a:pt x="3936657" y="147764"/>
                  </a:lnTo>
                  <a:lnTo>
                    <a:pt x="3936657" y="110566"/>
                  </a:lnTo>
                  <a:lnTo>
                    <a:pt x="3866921" y="110566"/>
                  </a:lnTo>
                  <a:lnTo>
                    <a:pt x="3866921" y="377659"/>
                  </a:lnTo>
                  <a:lnTo>
                    <a:pt x="3940264" y="377659"/>
                  </a:lnTo>
                  <a:lnTo>
                    <a:pt x="3940264" y="237655"/>
                  </a:lnTo>
                  <a:lnTo>
                    <a:pt x="3943540" y="202819"/>
                  </a:lnTo>
                  <a:lnTo>
                    <a:pt x="3953764" y="179082"/>
                  </a:lnTo>
                  <a:lnTo>
                    <a:pt x="3971442" y="165519"/>
                  </a:lnTo>
                  <a:lnTo>
                    <a:pt x="3997109" y="161188"/>
                  </a:lnTo>
                  <a:lnTo>
                    <a:pt x="4018838" y="165277"/>
                  </a:lnTo>
                  <a:lnTo>
                    <a:pt x="4033393" y="177533"/>
                  </a:lnTo>
                  <a:lnTo>
                    <a:pt x="4041571" y="198031"/>
                  </a:lnTo>
                  <a:lnTo>
                    <a:pt x="4044124" y="226796"/>
                  </a:lnTo>
                  <a:lnTo>
                    <a:pt x="4044124" y="377659"/>
                  </a:lnTo>
                  <a:lnTo>
                    <a:pt x="4117479" y="377659"/>
                  </a:lnTo>
                  <a:lnTo>
                    <a:pt x="4117479" y="213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9B704A6-A192-4E13-B4DA-488A42D06B12}"/>
              </a:ext>
            </a:extLst>
          </p:cNvPr>
          <p:cNvSpPr/>
          <p:nvPr userDrawn="1"/>
        </p:nvSpPr>
        <p:spPr>
          <a:xfrm>
            <a:off x="0" y="1787857"/>
            <a:ext cx="12192000" cy="370982"/>
          </a:xfrm>
          <a:prstGeom prst="rect">
            <a:avLst/>
          </a:prstGeom>
          <a:solidFill>
            <a:srgbClr val="084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Picture Placeholder 31">
            <a:extLst>
              <a:ext uri="{FF2B5EF4-FFF2-40B4-BE49-F238E27FC236}">
                <a16:creationId xmlns:a16="http://schemas.microsoft.com/office/drawing/2014/main" id="{B79F5C01-2F38-4AC1-BA2D-D8AF4C0FC6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63627" y="2413510"/>
            <a:ext cx="2211618" cy="2219906"/>
          </a:xfrm>
          <a:prstGeom prst="round2DiagRect">
            <a:avLst>
              <a:gd name="adj1" fmla="val 18518"/>
              <a:gd name="adj2" fmla="val 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PK"/>
          </a:p>
        </p:txBody>
      </p:sp>
      <p:sp>
        <p:nvSpPr>
          <p:cNvPr id="9" name="Picture Placeholder 31">
            <a:extLst>
              <a:ext uri="{FF2B5EF4-FFF2-40B4-BE49-F238E27FC236}">
                <a16:creationId xmlns:a16="http://schemas.microsoft.com/office/drawing/2014/main" id="{7D302C92-126A-465A-B4CD-5BE11D1EF9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8534" y="2413510"/>
            <a:ext cx="2211618" cy="2219906"/>
          </a:xfrm>
          <a:prstGeom prst="round2DiagRect">
            <a:avLst>
              <a:gd name="adj1" fmla="val 18518"/>
              <a:gd name="adj2" fmla="val 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PK"/>
          </a:p>
        </p:txBody>
      </p:sp>
      <p:sp>
        <p:nvSpPr>
          <p:cNvPr id="10" name="Picture Placeholder 31">
            <a:extLst>
              <a:ext uri="{FF2B5EF4-FFF2-40B4-BE49-F238E27FC236}">
                <a16:creationId xmlns:a16="http://schemas.microsoft.com/office/drawing/2014/main" id="{B2AD944F-FCBF-40BE-9765-9AC09CF4FE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73441" y="2413510"/>
            <a:ext cx="2211618" cy="2219906"/>
          </a:xfrm>
          <a:prstGeom prst="round2DiagRect">
            <a:avLst>
              <a:gd name="adj1" fmla="val 18518"/>
              <a:gd name="adj2" fmla="val 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PK"/>
          </a:p>
        </p:txBody>
      </p:sp>
      <p:sp>
        <p:nvSpPr>
          <p:cNvPr id="11" name="Picture Placeholder 31">
            <a:extLst>
              <a:ext uri="{FF2B5EF4-FFF2-40B4-BE49-F238E27FC236}">
                <a16:creationId xmlns:a16="http://schemas.microsoft.com/office/drawing/2014/main" id="{493A0E5C-C70E-49E4-A5B0-476E626E3F2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28348" y="2431839"/>
            <a:ext cx="2211618" cy="2219906"/>
          </a:xfrm>
          <a:prstGeom prst="round2DiagRect">
            <a:avLst>
              <a:gd name="adj1" fmla="val 18518"/>
              <a:gd name="adj2" fmla="val 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PK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0229DFB8-9AC3-4663-9768-E92D2BE2A3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109" y="5357381"/>
            <a:ext cx="2448000" cy="9389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F2B34EDD-D18E-4B99-A171-E1B7C8E951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0107" y="4891540"/>
            <a:ext cx="2448000" cy="435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A3DFB0C-954C-4B94-9D3A-961623B5ED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00343" y="5357381"/>
            <a:ext cx="2448000" cy="9389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E4D83443-AC74-4987-AAFE-48DD590507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00341" y="4891540"/>
            <a:ext cx="2448000" cy="435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AC17521-7C38-44F9-9219-E8B738805B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40577" y="5357381"/>
            <a:ext cx="2448000" cy="9389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907E12D6-15E5-42C4-9BE1-77C8317A65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0575" y="4891540"/>
            <a:ext cx="2448000" cy="435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CC70F2F-3165-43EE-819B-2F393BF95D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10157" y="5357381"/>
            <a:ext cx="2421738" cy="9389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103929F-57D4-48E0-BB0A-C0DA5488C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10155" y="4891540"/>
            <a:ext cx="2421738" cy="435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6FC56FFB-4BA7-443F-8F84-3F084B61D59F}"/>
              </a:ext>
            </a:extLst>
          </p:cNvPr>
          <p:cNvSpPr/>
          <p:nvPr userDrawn="1"/>
        </p:nvSpPr>
        <p:spPr>
          <a:xfrm>
            <a:off x="160109" y="2287901"/>
            <a:ext cx="2448000" cy="2448000"/>
          </a:xfrm>
          <a:prstGeom prst="round2DiagRect">
            <a:avLst/>
          </a:prstGeom>
          <a:noFill/>
          <a:ln>
            <a:solidFill>
              <a:srgbClr val="01A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7DB8BA18-8E90-4EB4-9812-D3BEE468AF02}"/>
              </a:ext>
            </a:extLst>
          </p:cNvPr>
          <p:cNvSpPr/>
          <p:nvPr userDrawn="1"/>
        </p:nvSpPr>
        <p:spPr>
          <a:xfrm>
            <a:off x="3300343" y="2314478"/>
            <a:ext cx="2448000" cy="2448000"/>
          </a:xfrm>
          <a:prstGeom prst="round2DiagRect">
            <a:avLst/>
          </a:prstGeom>
          <a:noFill/>
          <a:ln>
            <a:solidFill>
              <a:srgbClr val="01A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5282A7AA-3DFA-4825-9355-3609D5CDF580}"/>
              </a:ext>
            </a:extLst>
          </p:cNvPr>
          <p:cNvSpPr/>
          <p:nvPr userDrawn="1"/>
        </p:nvSpPr>
        <p:spPr>
          <a:xfrm>
            <a:off x="6440577" y="2314478"/>
            <a:ext cx="2448000" cy="2448000"/>
          </a:xfrm>
          <a:prstGeom prst="round2DiagRect">
            <a:avLst/>
          </a:prstGeom>
          <a:noFill/>
          <a:ln>
            <a:solidFill>
              <a:srgbClr val="01A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ABE63775-9040-4F98-9B18-EAC9C37762E7}"/>
              </a:ext>
            </a:extLst>
          </p:cNvPr>
          <p:cNvSpPr/>
          <p:nvPr userDrawn="1"/>
        </p:nvSpPr>
        <p:spPr>
          <a:xfrm>
            <a:off x="9610157" y="2323643"/>
            <a:ext cx="2448000" cy="2448000"/>
          </a:xfrm>
          <a:prstGeom prst="round2DiagRect">
            <a:avLst/>
          </a:prstGeom>
          <a:noFill/>
          <a:ln>
            <a:solidFill>
              <a:srgbClr val="01A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85BBF7-01B0-40BF-98D9-37CDA5543286}"/>
              </a:ext>
            </a:extLst>
          </p:cNvPr>
          <p:cNvGrpSpPr/>
          <p:nvPr userDrawn="1"/>
        </p:nvGrpSpPr>
        <p:grpSpPr>
          <a:xfrm>
            <a:off x="-1" y="6663496"/>
            <a:ext cx="12182863" cy="203296"/>
            <a:chOff x="-1" y="6654704"/>
            <a:chExt cx="12182863" cy="2032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B93329-4F5A-4F37-ACAE-018BE4CCBDF3}"/>
                </a:ext>
              </a:extLst>
            </p:cNvPr>
            <p:cNvSpPr/>
            <p:nvPr userDrawn="1"/>
          </p:nvSpPr>
          <p:spPr>
            <a:xfrm>
              <a:off x="-1" y="6654717"/>
              <a:ext cx="2034000" cy="203283"/>
            </a:xfrm>
            <a:prstGeom prst="rect">
              <a:avLst/>
            </a:prstGeom>
            <a:solidFill>
              <a:srgbClr val="559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44100F-8860-4B2F-B5E4-A2BD56D2BCD8}"/>
                </a:ext>
              </a:extLst>
            </p:cNvPr>
            <p:cNvSpPr/>
            <p:nvPr userDrawn="1"/>
          </p:nvSpPr>
          <p:spPr>
            <a:xfrm>
              <a:off x="2033999" y="6654717"/>
              <a:ext cx="2034000" cy="203283"/>
            </a:xfrm>
            <a:prstGeom prst="rect">
              <a:avLst/>
            </a:prstGeom>
            <a:solidFill>
              <a:srgbClr val="3F7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6C30DE-B831-40F8-9685-A7C10C2B33C2}"/>
                </a:ext>
              </a:extLst>
            </p:cNvPr>
            <p:cNvSpPr/>
            <p:nvPr userDrawn="1"/>
          </p:nvSpPr>
          <p:spPr>
            <a:xfrm>
              <a:off x="4062599" y="6654706"/>
              <a:ext cx="2026800" cy="203283"/>
            </a:xfrm>
            <a:prstGeom prst="rect">
              <a:avLst/>
            </a:prstGeom>
            <a:solidFill>
              <a:srgbClr val="018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56048D-B322-4E25-8899-FA25F01732FE}"/>
                </a:ext>
              </a:extLst>
            </p:cNvPr>
            <p:cNvSpPr/>
            <p:nvPr userDrawn="1"/>
          </p:nvSpPr>
          <p:spPr>
            <a:xfrm>
              <a:off x="6091199" y="6654705"/>
              <a:ext cx="2026800" cy="203283"/>
            </a:xfrm>
            <a:prstGeom prst="rect">
              <a:avLst/>
            </a:prstGeom>
            <a:solidFill>
              <a:srgbClr val="01A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B3612D-3067-4138-84A8-843DFFADC7FB}"/>
                </a:ext>
              </a:extLst>
            </p:cNvPr>
            <p:cNvSpPr/>
            <p:nvPr userDrawn="1"/>
          </p:nvSpPr>
          <p:spPr>
            <a:xfrm>
              <a:off x="8107199" y="6654717"/>
              <a:ext cx="2034000" cy="203283"/>
            </a:xfrm>
            <a:prstGeom prst="rect">
              <a:avLst/>
            </a:prstGeom>
            <a:solidFill>
              <a:srgbClr val="084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45FF53-C74D-42BC-96DE-71C2CF43F985}"/>
                </a:ext>
              </a:extLst>
            </p:cNvPr>
            <p:cNvSpPr/>
            <p:nvPr userDrawn="1"/>
          </p:nvSpPr>
          <p:spPr>
            <a:xfrm>
              <a:off x="10141662" y="6654704"/>
              <a:ext cx="2041200" cy="203283"/>
            </a:xfrm>
            <a:prstGeom prst="rect">
              <a:avLst/>
            </a:prstGeom>
            <a:solidFill>
              <a:srgbClr val="052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</p:grpSp>
    </p:spTree>
    <p:extLst>
      <p:ext uri="{BB962C8B-B14F-4D97-AF65-F5344CB8AC3E}">
        <p14:creationId xmlns:p14="http://schemas.microsoft.com/office/powerpoint/2010/main" val="4126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urveyor's equipment&#10;&#10;AI-generated content may be incorrect.">
            <a:extLst>
              <a:ext uri="{FF2B5EF4-FFF2-40B4-BE49-F238E27FC236}">
                <a16:creationId xmlns:a16="http://schemas.microsoft.com/office/drawing/2014/main" id="{1E504B4D-6B29-09F0-012F-C62F36D34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57" b="42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9CB5EF-42C6-8E13-F623-0635403DE8B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2">
              <a:alpha val="898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47" cy="6854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pic>
        <p:nvPicPr>
          <p:cNvPr id="13" name="Picture 12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B2478875-9036-6EBF-2946-AF2058139E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8097"/>
            <a:ext cx="3705544" cy="3008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46EC54-BC0D-7A4C-6906-C21BCCDDF6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189472-6380-3ED1-20C0-6C0597EFF3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6446" y="1426481"/>
            <a:ext cx="6993091" cy="2496620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6803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rusty metal ring on a railway track&#10;&#10;AI-generated content may be incorrect.">
            <a:extLst>
              <a:ext uri="{FF2B5EF4-FFF2-40B4-BE49-F238E27FC236}">
                <a16:creationId xmlns:a16="http://schemas.microsoft.com/office/drawing/2014/main" id="{114FDDD6-77DF-54D9-3FD0-22329C85E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0" t="20667" r="14978" b="1333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9CB5EF-42C6-8E13-F623-0635403DE8B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alpha val="898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F26570DF-C614-2E87-9949-A6BF7E5FE0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2185947" cy="6854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B16A-28CF-5328-F3A3-57F3FC7D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0873" y="6492885"/>
            <a:ext cx="3187696" cy="153888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EDF8-8CAE-2AE8-E521-BEC0E2A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728" y="6492885"/>
            <a:ext cx="265874" cy="153888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 sz="100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0426420-BF2B-C47E-8CDE-561E751A7B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4727" y="4130923"/>
            <a:ext cx="6993091" cy="619673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presentation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443B2-CFE9-9DA9-46BD-6065096F3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386" y="6439724"/>
            <a:ext cx="2165046" cy="236545"/>
          </a:xfrm>
          <a:prstGeom prst="rect">
            <a:avLst/>
          </a:prstGeom>
        </p:spPr>
      </p:pic>
      <p:pic>
        <p:nvPicPr>
          <p:cNvPr id="2" name="Picture 1" descr="A black background with many dots&#10;&#10;AI-generated content may be incorrect.">
            <a:extLst>
              <a:ext uri="{FF2B5EF4-FFF2-40B4-BE49-F238E27FC236}">
                <a16:creationId xmlns:a16="http://schemas.microsoft.com/office/drawing/2014/main" id="{AA8F2427-8590-300D-90CB-97E8A4B818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3" y="8097"/>
            <a:ext cx="3705544" cy="30081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74F4A1-4385-71F6-1EAE-AB3449B09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6446" y="1426481"/>
            <a:ext cx="6993091" cy="2496620"/>
          </a:xfrm>
        </p:spPr>
        <p:txBody>
          <a:bodyPr wrap="square" anchor="b" anchorCtr="0">
            <a:noAutofit/>
          </a:bodyPr>
          <a:lstStyle>
            <a:lvl1pPr algn="l">
              <a:defRPr sz="6500" b="0" i="0">
                <a:solidFill>
                  <a:srgbClr val="F2F1EF"/>
                </a:solidFill>
                <a:latin typeface="Arial Nova" panose="020B0504020202020204" pitchFamily="34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Click to edit ppt title</a:t>
            </a:r>
          </a:p>
        </p:txBody>
      </p:sp>
    </p:spTree>
    <p:extLst>
      <p:ext uri="{BB962C8B-B14F-4D97-AF65-F5344CB8AC3E}">
        <p14:creationId xmlns:p14="http://schemas.microsoft.com/office/powerpoint/2010/main" val="24818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15C39-EDBB-2F7D-CF23-86F496BE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17" y="549275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D62C4-B6F4-042B-3DB5-16B87AEA9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417" y="1793250"/>
            <a:ext cx="11233150" cy="392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98BD9-150F-12D3-A5EF-AFF5ABCBF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7561" y="6374285"/>
            <a:ext cx="8779011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800" b="0" i="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AN INTRODUCTION TO PLOWMAN CRAVEN</a:t>
            </a:r>
            <a:endParaRPr lang="en-GB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284C-CCA2-605C-6E37-6542A5C69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1417" y="6374285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800" b="0" i="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</a:lstStyle>
          <a:p>
            <a:fld id="{6939EF84-6726-354A-89C4-477D3877F3E6}" type="slidenum">
              <a:rPr lang="en-GB" smtClean="0"/>
              <a:pPr/>
              <a:t>‹#›</a:t>
            </a:fld>
            <a:endParaRPr lang="en-GB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3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45" r:id="rId2"/>
    <p:sldLayoutId id="2147483894" r:id="rId3"/>
    <p:sldLayoutId id="2147483842" r:id="rId4"/>
    <p:sldLayoutId id="2147483844" r:id="rId5"/>
    <p:sldLayoutId id="2147483843" r:id="rId6"/>
    <p:sldLayoutId id="2147483846" r:id="rId7"/>
    <p:sldLayoutId id="2147483847" r:id="rId8"/>
    <p:sldLayoutId id="2147483848" r:id="rId9"/>
    <p:sldLayoutId id="2147483861" r:id="rId10"/>
    <p:sldLayoutId id="2147483853" r:id="rId11"/>
    <p:sldLayoutId id="2147483865" r:id="rId12"/>
    <p:sldLayoutId id="2147483854" r:id="rId13"/>
    <p:sldLayoutId id="2147483860" r:id="rId14"/>
    <p:sldLayoutId id="2147483858" r:id="rId15"/>
    <p:sldLayoutId id="2147483856" r:id="rId16"/>
    <p:sldLayoutId id="2147483857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39" r:id="rId25"/>
    <p:sldLayoutId id="2147483862" r:id="rId26"/>
    <p:sldLayoutId id="2147483863" r:id="rId27"/>
    <p:sldLayoutId id="2147483838" r:id="rId28"/>
    <p:sldLayoutId id="2147483896" r:id="rId29"/>
    <p:sldLayoutId id="2147483873" r:id="rId30"/>
    <p:sldLayoutId id="2147483895" r:id="rId31"/>
    <p:sldLayoutId id="2147483820" r:id="rId32"/>
    <p:sldLayoutId id="2147483830" r:id="rId33"/>
    <p:sldLayoutId id="2147483877" r:id="rId34"/>
    <p:sldLayoutId id="2147483712" r:id="rId35"/>
    <p:sldLayoutId id="2147483878" r:id="rId36"/>
    <p:sldLayoutId id="2147483698" r:id="rId37"/>
    <p:sldLayoutId id="2147483699" r:id="rId38"/>
    <p:sldLayoutId id="2147483879" r:id="rId39"/>
    <p:sldLayoutId id="2147483701" r:id="rId40"/>
    <p:sldLayoutId id="2147483883" r:id="rId41"/>
    <p:sldLayoutId id="2147483880" r:id="rId42"/>
    <p:sldLayoutId id="2147483899" r:id="rId43"/>
    <p:sldLayoutId id="2147483900" r:id="rId44"/>
    <p:sldLayoutId id="2147483881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884" r:id="rId55"/>
    <p:sldLayoutId id="2147483826" r:id="rId56"/>
    <p:sldLayoutId id="2147483898" r:id="rId57"/>
    <p:sldLayoutId id="2147483901" r:id="rId58"/>
    <p:sldLayoutId id="2147483813" r:id="rId59"/>
    <p:sldLayoutId id="2147483815" r:id="rId60"/>
    <p:sldLayoutId id="2147483735" r:id="rId61"/>
    <p:sldLayoutId id="2147483887" r:id="rId62"/>
    <p:sldLayoutId id="2147483885" r:id="rId63"/>
    <p:sldLayoutId id="2147483886" r:id="rId64"/>
    <p:sldLayoutId id="2147483827" r:id="rId65"/>
    <p:sldLayoutId id="2147483891" r:id="rId66"/>
    <p:sldLayoutId id="2147483828" r:id="rId67"/>
    <p:sldLayoutId id="2147483882" r:id="rId68"/>
    <p:sldLayoutId id="2147483836" r:id="rId69"/>
    <p:sldLayoutId id="2147483837" r:id="rId70"/>
    <p:sldLayoutId id="2147483888" r:id="rId71"/>
    <p:sldLayoutId id="2147483890" r:id="rId72"/>
    <p:sldLayoutId id="2147483892" r:id="rId73"/>
    <p:sldLayoutId id="2147483889" r:id="rId74"/>
    <p:sldLayoutId id="2147483739" r:id="rId75"/>
    <p:sldLayoutId id="2147483903" r:id="rId7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150" baseline="0">
          <a:solidFill>
            <a:schemeClr val="accent1"/>
          </a:solidFill>
          <a:latin typeface="Arial Nova" panose="020B0504020202020204" pitchFamily="34" charset="0"/>
          <a:ea typeface="Inter" panose="020005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Segoe UI Semilight" panose="020B0402040204020203" pitchFamily="34" charset="0"/>
          <a:ea typeface="Inter" panose="02000503000000020004" pitchFamily="2" charset="0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Segoe UI Semilight" panose="020B0402040204020203" pitchFamily="34" charset="0"/>
          <a:ea typeface="Inter" panose="02000503000000020004" pitchFamily="2" charset="0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Segoe UI Semilight" panose="020B0402040204020203" pitchFamily="34" charset="0"/>
          <a:ea typeface="Inter" panose="02000503000000020004" pitchFamily="2" charset="0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Segoe UI Semilight" panose="020B0402040204020203" pitchFamily="34" charset="0"/>
          <a:ea typeface="Inter" panose="02000503000000020004" pitchFamily="2" charset="0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Segoe UI Semilight" panose="020B0402040204020203" pitchFamily="34" charset="0"/>
          <a:ea typeface="Inter" panose="02000503000000020004" pitchFamily="2" charset="0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C35EA4"/>
          </p15:clr>
        </p15:guide>
        <p15:guide id="2" pos="3840">
          <p15:clr>
            <a:srgbClr val="C35EA4"/>
          </p15:clr>
        </p15:guide>
        <p15:guide id="3" pos="98">
          <p15:clr>
            <a:srgbClr val="A4A3A4"/>
          </p15:clr>
        </p15:guide>
        <p15:guide id="4" pos="7582">
          <p15:clr>
            <a:srgbClr val="A4A3A4"/>
          </p15:clr>
        </p15:guide>
        <p15:guide id="5" orient="horz" pos="96">
          <p15:clr>
            <a:srgbClr val="A4A3A4"/>
          </p15:clr>
        </p15:guide>
        <p15:guide id="6" orient="horz" pos="4224">
          <p15:clr>
            <a:srgbClr val="A4A3A4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3838">
          <p15:clr>
            <a:srgbClr val="F26B43"/>
          </p15:clr>
        </p15:guide>
        <p15:guide id="10" orient="horz" pos="346">
          <p15:clr>
            <a:srgbClr val="F26B43"/>
          </p15:clr>
        </p15:guide>
        <p15:guide id="11" orient="horz" pos="1366">
          <p15:clr>
            <a:srgbClr val="F26B43"/>
          </p15:clr>
        </p15:guide>
        <p15:guide id="12" pos="1572">
          <p15:clr>
            <a:srgbClr val="9FCC3B"/>
          </p15:clr>
        </p15:guide>
        <p15:guide id="13" pos="1753">
          <p15:clr>
            <a:srgbClr val="9FCC3B"/>
          </p15:clr>
        </p15:guide>
        <p15:guide id="14" pos="3024">
          <p15:clr>
            <a:srgbClr val="9FCC3B"/>
          </p15:clr>
        </p15:guide>
        <p15:guide id="15" pos="3205">
          <p15:clr>
            <a:srgbClr val="9FCC3B"/>
          </p15:clr>
        </p15:guide>
        <p15:guide id="16" pos="4475">
          <p15:clr>
            <a:srgbClr val="9FCC3B"/>
          </p15:clr>
        </p15:guide>
        <p15:guide id="17" pos="4656">
          <p15:clr>
            <a:srgbClr val="9FCC3B"/>
          </p15:clr>
        </p15:guide>
        <p15:guide id="18" pos="5927">
          <p15:clr>
            <a:srgbClr val="9FCC3B"/>
          </p15:clr>
        </p15:guide>
        <p15:guide id="19" pos="6108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sv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png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9.wdp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FF49F4-7D69-7923-8B84-9FA0890CB7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May 2026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F0213BC-5BC7-5F64-7E96-C5B27F375A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Design Engineer Construct</a:t>
            </a:r>
          </a:p>
          <a:p>
            <a:r>
              <a:rPr lang="en-GB" dirty="0"/>
              <a:t>Laurus </a:t>
            </a:r>
            <a:r>
              <a:rPr lang="en-GB" dirty="0" err="1"/>
              <a:t>Ryecroft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318400-FA24-C7E1-DB6E-34626AED1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Topography 101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7D257-3B81-EAD3-5592-4218416EAC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66700" cy="153988"/>
          </a:xfrm>
        </p:spPr>
        <p:txBody>
          <a:bodyPr/>
          <a:lstStyle/>
          <a:p>
            <a:fld id="{6939EF84-6726-354A-89C4-477D3877F3E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5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603F2A-CE55-2D95-E306-F6F04E2AAE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7418" y="1866900"/>
            <a:ext cx="3020602" cy="319759"/>
          </a:xfrm>
        </p:spPr>
        <p:txBody>
          <a:bodyPr/>
          <a:lstStyle/>
          <a:p>
            <a:r>
              <a:rPr lang="en-US" dirty="0"/>
              <a:t>Any unmovable feature touching the ground and of other relevant features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Building's canopies / Overhanging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Overhead Line Equipment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Eave and Ridge Levels of neighboring buildings roofs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site extent</a:t>
            </a:r>
          </a:p>
          <a:p>
            <a:endParaRPr lang="en-GB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1FA3FDA-3781-B367-18EE-6E5440066F6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6638"/>
          <a:stretch>
            <a:fillRect/>
          </a:stretch>
        </p:blipFill>
        <p:spPr>
          <a:xfrm>
            <a:off x="498475" y="1140432"/>
            <a:ext cx="3806825" cy="4774594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E3A5AF3-C85E-081A-B493-C76D9F151A9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0974" b="10974"/>
          <a:stretch/>
        </p:blipFill>
        <p:spPr>
          <a:xfrm>
            <a:off x="7886700" y="1140432"/>
            <a:ext cx="3806825" cy="47745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7D2AF30-8A77-552E-5153-27582305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present on a Topo 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0F7CA-C4AB-4A23-5441-5D142538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3849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77B21-382A-090A-1F66-316BC0EA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4E7A49-C382-1641-043B-5634E0543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7418" y="1866900"/>
            <a:ext cx="3020602" cy="319759"/>
          </a:xfrm>
        </p:spPr>
        <p:txBody>
          <a:bodyPr/>
          <a:lstStyle/>
          <a:p>
            <a:r>
              <a:rPr lang="en-US" dirty="0"/>
              <a:t>What can we understand from this information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Coordinates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Of any feature observed</a:t>
            </a:r>
            <a:endParaRPr lang="en-GB" b="1" dirty="0">
              <a:solidFill>
                <a:schemeClr val="accent4"/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A40A41A-25F6-9121-4F1D-473F14A20E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6638"/>
          <a:stretch>
            <a:fillRect/>
          </a:stretch>
        </p:blipFill>
        <p:spPr>
          <a:xfrm>
            <a:off x="498475" y="1140432"/>
            <a:ext cx="3806825" cy="4774594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81D1F55-5C60-08A1-81AF-DF88B4882FD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0974" b="10974"/>
          <a:stretch/>
        </p:blipFill>
        <p:spPr>
          <a:xfrm>
            <a:off x="7886700" y="1140432"/>
            <a:ext cx="3806825" cy="47745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24DC9E-E86E-46C3-799A-4F80D49B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present on a Topo 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5B6087-ACB7-80EB-1FD3-F0526398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28456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F5C7EA-DE77-E0E3-2E1C-C9760A7889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Ordnance Survey National Grid (OSGB)</a:t>
            </a:r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607C7-F4F3-E0FA-E0F3-A9119FB0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78CFE4E-AAE2-D74D-4134-1F25EB35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Coordinate Grid</a:t>
            </a:r>
            <a:endParaRPr lang="en-GB" dirty="0"/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B449A1B3-9CCB-32C2-B170-85E62E23F14B}"/>
              </a:ext>
            </a:extLst>
          </p:cNvPr>
          <p:cNvSpPr txBox="1">
            <a:spLocks/>
          </p:cNvSpPr>
          <p:nvPr/>
        </p:nvSpPr>
        <p:spPr>
          <a:xfrm>
            <a:off x="486132" y="2408035"/>
            <a:ext cx="4527657" cy="1321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Military established grid for the UK</a:t>
            </a:r>
          </a:p>
          <a:p>
            <a:r>
              <a:rPr lang="en-US" dirty="0"/>
              <a:t>A system of geographic grid references, distinct from latitude and longitude. </a:t>
            </a:r>
          </a:p>
          <a:p>
            <a:r>
              <a:rPr lang="en-US" dirty="0"/>
              <a:t>It utilizes real distances to reduce the error given by the curvature of the Earth on a national scale.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9A672760-28EB-0D79-F4EC-A2B4AF7546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22" r="1822"/>
          <a:stretch>
            <a:fillRect/>
          </a:stretch>
        </p:blipFill>
        <p:spPr>
          <a:xfrm>
            <a:off x="6373386" y="424146"/>
            <a:ext cx="5332482" cy="5533881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DF033D-F86C-830A-E7A1-DECBCD3CF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"/>
          <a:stretch>
            <a:fillRect/>
          </a:stretch>
        </p:blipFill>
        <p:spPr bwMode="auto">
          <a:xfrm>
            <a:off x="6405769" y="0"/>
            <a:ext cx="5535769" cy="62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3">
            <a:extLst>
              <a:ext uri="{FF2B5EF4-FFF2-40B4-BE49-F238E27FC236}">
                <a16:creationId xmlns:a16="http://schemas.microsoft.com/office/drawing/2014/main" id="{2A7B0F87-8F04-23F9-B512-43B4443B95A9}"/>
              </a:ext>
            </a:extLst>
          </p:cNvPr>
          <p:cNvSpPr txBox="1">
            <a:spLocks/>
          </p:cNvSpPr>
          <p:nvPr/>
        </p:nvSpPr>
        <p:spPr>
          <a:xfrm>
            <a:off x="451144" y="4840625"/>
            <a:ext cx="5000268" cy="15932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30 years</a:t>
            </a:r>
          </a:p>
          <a:p>
            <a:r>
              <a:rPr lang="en-US" dirty="0">
                <a:solidFill>
                  <a:srgbClr val="7030A0"/>
                </a:solidFill>
              </a:rPr>
              <a:t>6500+ Trig Pillars </a:t>
            </a:r>
          </a:p>
          <a:p>
            <a:r>
              <a:rPr lang="en-US" dirty="0">
                <a:solidFill>
                  <a:srgbClr val="7030A0"/>
                </a:solidFill>
              </a:rPr>
              <a:t>Ben Nevis has the highest trig pillar; </a:t>
            </a:r>
          </a:p>
          <a:p>
            <a:r>
              <a:rPr lang="en-US" dirty="0">
                <a:solidFill>
                  <a:srgbClr val="7030A0"/>
                </a:solidFill>
              </a:rPr>
              <a:t>Little Ouse has the lowest, sitting at -0.533m below sea level</a:t>
            </a:r>
          </a:p>
          <a:p>
            <a:r>
              <a:rPr lang="en-US" dirty="0">
                <a:solidFill>
                  <a:srgbClr val="7030A0"/>
                </a:solidFill>
              </a:rPr>
              <a:t>The most isolated trig point lies on the remote island of St Kilda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56323B-1C56-468B-8E89-65C4C842F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44" y="315888"/>
            <a:ext cx="5954625" cy="4095551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86CC871-439F-90CA-40B2-9279B9C9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4" y="209594"/>
            <a:ext cx="5922242" cy="44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98DADA8-CD60-1EF5-ACD9-514AB199B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r="31601" b="28814"/>
          <a:stretch>
            <a:fillRect/>
          </a:stretch>
        </p:blipFill>
        <p:spPr bwMode="auto">
          <a:xfrm>
            <a:off x="457253" y="180920"/>
            <a:ext cx="5922242" cy="44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A9467E-40E9-D819-B50A-7427D434F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2015" b="1712"/>
          <a:stretch>
            <a:fillRect/>
          </a:stretch>
        </p:blipFill>
        <p:spPr>
          <a:xfrm>
            <a:off x="451144" y="157194"/>
            <a:ext cx="6090067" cy="45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F0D047-7806-3752-52C7-4A66C43F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577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78F7F-9670-086F-3687-77F59BE4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5B8D6135-F896-D227-7E54-21B0CF6309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0732" y="309765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8F7CF-30E3-50BE-7212-551348B3F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43CED9E-48AE-86B8-64C6-82D5C6E2536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rcRect l="-131" t="12803" r="129" b="-1816"/>
          <a:stretch>
            <a:fillRect/>
          </a:stretch>
        </p:blipFill>
        <p:spPr>
          <a:xfrm>
            <a:off x="479425" y="2009826"/>
            <a:ext cx="7895327" cy="3900425"/>
          </a:xfrm>
          <a:prstGeom prst="rect">
            <a:avLst/>
          </a:prstGeom>
          <a:noFill/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7FE75F2-B85D-0200-94FA-1F067CA24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20621"/>
            <a:ext cx="11233150" cy="457917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London Survey Grid (LSG or LU)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9BBDD05D-17EB-AFF8-88FB-ACF273501725}"/>
              </a:ext>
            </a:extLst>
          </p:cNvPr>
          <p:cNvSpPr txBox="1">
            <a:spLocks/>
          </p:cNvSpPr>
          <p:nvPr/>
        </p:nvSpPr>
        <p:spPr>
          <a:xfrm>
            <a:off x="8958649" y="1986703"/>
            <a:ext cx="2743607" cy="3306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kern="1200" dirty="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rPr>
              <a:t>Civil engineering grid for the Underground</a:t>
            </a:r>
          </a:p>
          <a:p>
            <a:r>
              <a:rPr lang="en-GB" b="0" kern="1200" dirty="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rPr>
              <a:t>Is designed to minimize grid distortion caused by the Earth’s curvature over the London Underground area.</a:t>
            </a:r>
          </a:p>
          <a:p>
            <a:r>
              <a:rPr lang="en-GB" b="0" kern="1200" dirty="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rPr>
              <a:t>It “lifts” all the tunnels to a positive Z value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9E6141-5486-306A-FF8F-B1B730F4B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44" y="424147"/>
            <a:ext cx="11233150" cy="60939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GB" b="0" i="0" kern="120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rPr>
              <a:t>Coordinate Grid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13DE-27A1-B283-7445-C52EB393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6939EF84-6726-354A-89C4-477D3877F3E6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1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92807F34-FEF0-7688-52DD-BE2A999BF0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618" r="914" b="1184"/>
          <a:stretch>
            <a:fillRect/>
          </a:stretch>
        </p:blipFill>
        <p:spPr>
          <a:xfrm>
            <a:off x="3435146" y="1663676"/>
            <a:ext cx="4174138" cy="4073703"/>
          </a:xfrm>
          <a:prstGeom prst="rect">
            <a:avLst/>
          </a:prstGeom>
          <a:noFill/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38BF4-1094-AA9F-5627-C407EFDD2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Survey Talk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DC29BF-1BA5-3972-09AD-20C3D7AC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&amp; Precision</a:t>
            </a:r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D00C4E4-5882-0FC9-DF1E-E178200271E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79425" y="2270027"/>
            <a:ext cx="2181582" cy="36402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close a measurement is to the correct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measurement will be close to standard measurement</a:t>
            </a:r>
          </a:p>
          <a:p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3227CF-5926-2705-C8AF-1F52976CD57E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918726" y="2245406"/>
            <a:ext cx="2355930" cy="36402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close is a series of measurements to each 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measurement will be similar every time we measure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99DE04-97AB-81A5-D515-A751BEF9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59D2045-49CA-32A0-840F-32DFF612C42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79426" y="1912446"/>
            <a:ext cx="2181582" cy="372775"/>
          </a:xfrm>
        </p:spPr>
        <p:txBody>
          <a:bodyPr/>
          <a:lstStyle/>
          <a:p>
            <a:pPr algn="r"/>
            <a:r>
              <a:rPr lang="en-US" dirty="0"/>
              <a:t>Accuracy</a:t>
            </a:r>
          </a:p>
          <a:p>
            <a:pPr algn="r"/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B219E79-2247-240A-1ECD-4E8EA3810BD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918727" y="1897252"/>
            <a:ext cx="2355929" cy="372775"/>
          </a:xfrm>
        </p:spPr>
        <p:txBody>
          <a:bodyPr/>
          <a:lstStyle/>
          <a:p>
            <a:r>
              <a:rPr lang="en-US" dirty="0"/>
              <a:t>Precision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3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CE1735-1FDB-8951-99D1-52A5B19A4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20621"/>
            <a:ext cx="4328170" cy="457917"/>
          </a:xfrm>
        </p:spPr>
        <p:txBody>
          <a:bodyPr vert="horz" lIns="0" tIns="0" rIns="0" bIns="0" rtlCol="0">
            <a:noAutofit/>
          </a:bodyPr>
          <a:lstStyle/>
          <a:p>
            <a:r>
              <a:rPr lang="en-US" dirty="0"/>
              <a:t>How accurate our survey must be to the true measurements ? </a:t>
            </a:r>
          </a:p>
          <a:p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5A00676-CBE8-49FF-DED8-A16E1689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Tolerance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59087-4A9F-270A-FD8B-AC936FA5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E7EF3-A294-0B1A-6A52-B7629DE4B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2656672"/>
            <a:ext cx="3321699" cy="3382568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9308BEA0-45D7-55F2-70F2-FDE83A9AA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66" y="122485"/>
            <a:ext cx="5467423" cy="61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AE6BE58-CBF7-CBED-58A8-0B7262BBD25F}"/>
              </a:ext>
            </a:extLst>
          </p:cNvPr>
          <p:cNvGrpSpPr/>
          <p:nvPr/>
        </p:nvGrpSpPr>
        <p:grpSpPr>
          <a:xfrm>
            <a:off x="263589" y="4128662"/>
            <a:ext cx="5693665" cy="2127448"/>
            <a:chOff x="222492" y="4493693"/>
            <a:chExt cx="5693665" cy="2127448"/>
          </a:xfrm>
        </p:grpSpPr>
        <p:pic>
          <p:nvPicPr>
            <p:cNvPr id="11" name="Picture 10" descr="A picture containing hanger&#10;&#10;Description automatically generated">
              <a:extLst>
                <a:ext uri="{FF2B5EF4-FFF2-40B4-BE49-F238E27FC236}">
                  <a16:creationId xmlns:a16="http://schemas.microsoft.com/office/drawing/2014/main" id="{6EB2D95F-4F76-BA4F-14A9-EB125BC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2" y="4493693"/>
              <a:ext cx="2262524" cy="21274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E09916-EBEE-F8E0-0FBC-21378F016A5A}"/>
                </a:ext>
              </a:extLst>
            </p:cNvPr>
            <p:cNvSpPr txBox="1"/>
            <p:nvPr/>
          </p:nvSpPr>
          <p:spPr>
            <a:xfrm>
              <a:off x="1991856" y="6018492"/>
              <a:ext cx="3924301" cy="369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b="0" i="0">
                  <a:solidFill>
                    <a:schemeClr val="accent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1pPr>
              <a:lvl2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dirty="0"/>
                <a:t>Your pinkie is about 10mm wide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F79E84B-9B12-5F83-8FAF-AC6653F7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Tolerance – High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CB3F4-621E-9449-115B-3598FE4A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17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38C47E-5A57-9E74-6C10-63DCDFCF4056}"/>
              </a:ext>
            </a:extLst>
          </p:cNvPr>
          <p:cNvGrpSpPr/>
          <p:nvPr/>
        </p:nvGrpSpPr>
        <p:grpSpPr>
          <a:xfrm>
            <a:off x="1765334" y="1377938"/>
            <a:ext cx="10041372" cy="3075925"/>
            <a:chOff x="1744786" y="1417768"/>
            <a:chExt cx="10041372" cy="3075925"/>
          </a:xfrm>
        </p:grpSpPr>
        <p:pic>
          <p:nvPicPr>
            <p:cNvPr id="7" name="Picture 6" descr="Graphical user interface, table&#10;&#10;Description automatically generated">
              <a:extLst>
                <a:ext uri="{FF2B5EF4-FFF2-40B4-BE49-F238E27FC236}">
                  <a16:creationId xmlns:a16="http://schemas.microsoft.com/office/drawing/2014/main" id="{0C1FF65E-F1F2-5281-179D-A16386614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786" y="1417768"/>
              <a:ext cx="10041372" cy="20112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B8FBA5-96F1-B7F7-AD83-CB07DDAA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786" y="3429000"/>
              <a:ext cx="9864829" cy="1064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2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38B567-4099-4221-73D3-57F2A692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Tolerance - Low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9A3F8-EFD7-0A84-F020-63756875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18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B261C8-8F31-651F-42D7-2DB3E9453DF7}"/>
              </a:ext>
            </a:extLst>
          </p:cNvPr>
          <p:cNvGrpSpPr/>
          <p:nvPr/>
        </p:nvGrpSpPr>
        <p:grpSpPr>
          <a:xfrm>
            <a:off x="1765333" y="1386945"/>
            <a:ext cx="10158744" cy="3105247"/>
            <a:chOff x="1744785" y="1417767"/>
            <a:chExt cx="10158744" cy="3105247"/>
          </a:xfrm>
        </p:grpSpPr>
        <p:pic>
          <p:nvPicPr>
            <p:cNvPr id="7" name="Picture 6" descr="Graphical user interface, table&#10;&#10;Description automatically generated">
              <a:extLst>
                <a:ext uri="{FF2B5EF4-FFF2-40B4-BE49-F238E27FC236}">
                  <a16:creationId xmlns:a16="http://schemas.microsoft.com/office/drawing/2014/main" id="{07D8CC52-52A5-7320-B8BA-74AA8545F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785" y="1417767"/>
              <a:ext cx="10044443" cy="2014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CDB56C-CB46-36A7-46DB-8B6F5EAE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786" y="3435979"/>
              <a:ext cx="10158743" cy="108703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7B0E3E-B6D0-D0E8-F63A-5AEB7B040B54}"/>
              </a:ext>
            </a:extLst>
          </p:cNvPr>
          <p:cNvGrpSpPr/>
          <p:nvPr/>
        </p:nvGrpSpPr>
        <p:grpSpPr>
          <a:xfrm>
            <a:off x="267923" y="3113637"/>
            <a:ext cx="4681700" cy="3158338"/>
            <a:chOff x="267923" y="3113637"/>
            <a:chExt cx="4681700" cy="3158338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C1F2680-AEDF-EDF3-DAD4-C0C8630F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23" y="3113637"/>
              <a:ext cx="1454965" cy="31583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811B17-F640-36B1-7FED-566A487397A3}"/>
                </a:ext>
              </a:extLst>
            </p:cNvPr>
            <p:cNvSpPr txBox="1"/>
            <p:nvPr/>
          </p:nvSpPr>
          <p:spPr>
            <a:xfrm>
              <a:off x="1487965" y="5711208"/>
              <a:ext cx="3461658" cy="369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b="0" i="0">
                  <a:solidFill>
                    <a:schemeClr val="accent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1pPr>
              <a:lvl2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dirty="0"/>
                <a:t>Your arm is about 1000mm long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895D74-4F20-2F1D-6019-C17147F5E154}"/>
              </a:ext>
            </a:extLst>
          </p:cNvPr>
          <p:cNvGrpSpPr/>
          <p:nvPr/>
        </p:nvGrpSpPr>
        <p:grpSpPr>
          <a:xfrm>
            <a:off x="5657345" y="4523015"/>
            <a:ext cx="5861231" cy="1748960"/>
            <a:chOff x="5657345" y="4523015"/>
            <a:chExt cx="5861231" cy="1748960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5D37073F-58E1-31C6-76C8-B5BF257DE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53"/>
            <a:stretch/>
          </p:blipFill>
          <p:spPr>
            <a:xfrm>
              <a:off x="5657345" y="4523015"/>
              <a:ext cx="1926774" cy="17489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55C643-49E7-D0BC-9844-DE40748DDE0A}"/>
                </a:ext>
              </a:extLst>
            </p:cNvPr>
            <p:cNvSpPr txBox="1"/>
            <p:nvPr/>
          </p:nvSpPr>
          <p:spPr>
            <a:xfrm>
              <a:off x="7803154" y="5699442"/>
              <a:ext cx="3715422" cy="369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b="0" i="0">
                  <a:solidFill>
                    <a:schemeClr val="accent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1pPr>
              <a:lvl2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indent="0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dirty="0"/>
                <a:t>Your elbow length is about 500mm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6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50ED3-1AED-711E-00C2-E8FB5BA5C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20621"/>
            <a:ext cx="1678148" cy="1067775"/>
          </a:xfrm>
        </p:spPr>
        <p:txBody>
          <a:bodyPr/>
          <a:lstStyle/>
          <a:p>
            <a:r>
              <a:rPr lang="en-US" dirty="0"/>
              <a:t>Large Scale</a:t>
            </a:r>
          </a:p>
          <a:p>
            <a:r>
              <a:rPr lang="en-US" dirty="0"/>
              <a:t>High Accuracy</a:t>
            </a:r>
          </a:p>
          <a:p>
            <a:r>
              <a:rPr lang="en-US" dirty="0"/>
              <a:t>Detailed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A39147-9F18-90FC-846A-79D01611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Scale &amp; Feature Resolution 1:50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16544-B3EA-B2EF-549E-E104DAF9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63D70-72E7-CA49-B02A-772B148CF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0" r="-2" b="-2"/>
          <a:stretch/>
        </p:blipFill>
        <p:spPr>
          <a:xfrm>
            <a:off x="3877139" y="1120621"/>
            <a:ext cx="8156341" cy="513112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17C5D-ECB0-CDD3-1EE4-88425FFC0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99" y="2634858"/>
            <a:ext cx="3377871" cy="34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F3EF8B-4D73-CD82-4E36-16C89D3C78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Agenda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DEDAA-FBDC-D9A4-7545-299438BCBA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728" y="3938588"/>
            <a:ext cx="3693982" cy="307975"/>
          </a:xfrm>
        </p:spPr>
        <p:txBody>
          <a:bodyPr/>
          <a:lstStyle/>
          <a:p>
            <a:r>
              <a:rPr lang="en-GB" dirty="0"/>
              <a:t>Learning &amp; Development Specialist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C29F71-ABFB-27CE-481B-FCAEB09479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728" y="4858245"/>
            <a:ext cx="3920014" cy="307975"/>
          </a:xfrm>
        </p:spPr>
        <p:txBody>
          <a:bodyPr/>
          <a:lstStyle/>
          <a:p>
            <a:r>
              <a:rPr lang="en-US" dirty="0"/>
              <a:t>Head of Internal Operations &amp; Production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B28CBB-E2D7-A2CB-18C3-00EB98EE8B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Ross Macauley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70FE36-7903-525F-AF29-1E18924A1E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Marianna Carcano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275809-9AEC-BC3E-D785-1857CDB3F3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76046E-8543-8806-CE34-8BD553A46C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Topography 101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1EE3B9-E30B-243D-8A78-7C954A93B6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FFE2D44-A4EF-8710-29DB-6BA4BEA27F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5547B40-4732-EEA4-8880-9B052A5181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F6F5B0E-657D-A5C2-64EA-E9B5DB7B16C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Conclusion and Q&amp;A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2B3B8E-F071-60CC-3D68-54C1831293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A9B182-AC2E-F90A-DBC8-8C78BA30E3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/>
              <a:t>Practical Survey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131B1D-0447-CA33-A117-723C1F31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 introduction to Plowman Craven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EDBAB-CBEB-7216-5EFA-C7A9F2BF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2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36729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C8376-3958-E25E-CF1A-4DC920549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6F93C1-C556-DE03-DF7A-08A5AD807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20621"/>
            <a:ext cx="1678148" cy="1067775"/>
          </a:xfrm>
        </p:spPr>
        <p:txBody>
          <a:bodyPr/>
          <a:lstStyle/>
          <a:p>
            <a:r>
              <a:rPr lang="en-US" dirty="0"/>
              <a:t>Small Scale</a:t>
            </a:r>
          </a:p>
          <a:p>
            <a:r>
              <a:rPr lang="en-US" dirty="0"/>
              <a:t>Low Accuracy</a:t>
            </a:r>
          </a:p>
          <a:p>
            <a:r>
              <a:rPr lang="en-US" dirty="0"/>
              <a:t>Not detailed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4DBECB-68B6-5831-38C9-D2442D01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Scale &amp; Feature Resolution 1:2500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90B2F-2039-03B2-F24F-DC6A3F7C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C6EEA-744D-37E1-C57F-80B7B970E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83" b="10077"/>
          <a:stretch>
            <a:fillRect/>
          </a:stretch>
        </p:blipFill>
        <p:spPr>
          <a:xfrm>
            <a:off x="3832261" y="1120622"/>
            <a:ext cx="8254781" cy="5064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AD942-6D7C-447A-97ED-B3DF67BE4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44" y="2532722"/>
            <a:ext cx="4620234" cy="34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47D8-E964-4146-85EE-73A86825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Presentation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44A7CD95-CDA2-4B97-9681-529840DA0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5" y="851901"/>
            <a:ext cx="6910492" cy="3067665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6F498-C6A7-4F48-A9B0-C7E82712C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" y="3919566"/>
            <a:ext cx="7040451" cy="23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37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47D8-E964-4146-85EE-73A86825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Presentation</a:t>
            </a:r>
          </a:p>
        </p:txBody>
      </p:sp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1FCB09A-071A-4863-B8D7-43D53A84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" b="4427"/>
          <a:stretch>
            <a:fillRect/>
          </a:stretch>
        </p:blipFill>
        <p:spPr>
          <a:xfrm>
            <a:off x="334010" y="814103"/>
            <a:ext cx="7207221" cy="53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0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FA91DA-28CD-462B-8F47-BC8DCDBCD640}"/>
              </a:ext>
            </a:extLst>
          </p:cNvPr>
          <p:cNvSpPr/>
          <p:nvPr/>
        </p:nvSpPr>
        <p:spPr>
          <a:xfrm>
            <a:off x="434886" y="4646548"/>
            <a:ext cx="5328605" cy="628867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147D8-E964-4146-85EE-73A86825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Presentation</a:t>
            </a: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026EF578-01FC-413B-979D-95F0E49E3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5" y="1837509"/>
            <a:ext cx="5765685" cy="2467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2F7F25-DBF1-4D06-BE79-959A4890C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15247"/>
            <a:ext cx="5959592" cy="4061932"/>
          </a:xfrm>
          <a:prstGeom prst="rect">
            <a:avLst/>
          </a:prstGeom>
        </p:spPr>
      </p:pic>
      <p:sp>
        <p:nvSpPr>
          <p:cNvPr id="19" name="Rectangle 18" descr="Forest scene">
            <a:extLst>
              <a:ext uri="{FF2B5EF4-FFF2-40B4-BE49-F238E27FC236}">
                <a16:creationId xmlns:a16="http://schemas.microsoft.com/office/drawing/2014/main" id="{22CEF94E-C031-4CCC-914B-38C3D77DF2D6}"/>
              </a:ext>
            </a:extLst>
          </p:cNvPr>
          <p:cNvSpPr/>
          <p:nvPr/>
        </p:nvSpPr>
        <p:spPr>
          <a:xfrm>
            <a:off x="728779" y="4726113"/>
            <a:ext cx="450948" cy="470744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3B1EDC-8A0A-4C4D-8F97-952F829A7670}"/>
              </a:ext>
            </a:extLst>
          </p:cNvPr>
          <p:cNvSpPr/>
          <p:nvPr/>
        </p:nvSpPr>
        <p:spPr>
          <a:xfrm>
            <a:off x="470262" y="5401357"/>
            <a:ext cx="7214807" cy="628867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Rectangle 20" descr="Deciduous tree">
            <a:extLst>
              <a:ext uri="{FF2B5EF4-FFF2-40B4-BE49-F238E27FC236}">
                <a16:creationId xmlns:a16="http://schemas.microsoft.com/office/drawing/2014/main" id="{8D403497-CD1A-41D3-B248-5279F32495CD}"/>
              </a:ext>
            </a:extLst>
          </p:cNvPr>
          <p:cNvSpPr/>
          <p:nvPr/>
        </p:nvSpPr>
        <p:spPr>
          <a:xfrm>
            <a:off x="728779" y="5538246"/>
            <a:ext cx="450948" cy="345877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1CC164F-C765-6563-C892-E4C047B986E9}"/>
              </a:ext>
            </a:extLst>
          </p:cNvPr>
          <p:cNvSpPr txBox="1">
            <a:spLocks/>
          </p:cNvSpPr>
          <p:nvPr/>
        </p:nvSpPr>
        <p:spPr>
          <a:xfrm>
            <a:off x="1535010" y="4705565"/>
            <a:ext cx="4228481" cy="549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tx1"/>
                </a:solidFill>
              </a:rPr>
              <a:t>We include basic tree &amp; vegetation information in all our surveys.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9E8993A-FAB1-2BAE-4D75-B7B43E81CD9C}"/>
              </a:ext>
            </a:extLst>
          </p:cNvPr>
          <p:cNvSpPr txBox="1">
            <a:spLocks/>
          </p:cNvSpPr>
          <p:nvPr/>
        </p:nvSpPr>
        <p:spPr>
          <a:xfrm>
            <a:off x="1535010" y="5436569"/>
            <a:ext cx="6334994" cy="549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tx1"/>
                </a:solidFill>
              </a:rPr>
              <a:t>For more information such as tree species, we then involve our Environmental department to carry out an Arboricultural Survey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7CF316-BB1C-363D-6D30-D1EE15BB4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Trees &amp; vegetation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28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BC8D86E-A320-C682-A149-C25BF21A65BD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3"/>
          <a:stretch>
            <a:fillRect/>
          </a:stretch>
        </p:blipFill>
        <p:spPr>
          <a:xfrm>
            <a:off x="8134452" y="3418877"/>
            <a:ext cx="3423976" cy="278309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3BE5FFB-DA67-1A8B-AD87-33AA8748A526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4"/>
          <a:stretch>
            <a:fillRect/>
          </a:stretch>
        </p:blipFill>
        <p:spPr>
          <a:xfrm>
            <a:off x="4365668" y="3418877"/>
            <a:ext cx="3350464" cy="278611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C61A88-0FF2-4BC0-B9EC-C8BBD845B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32038" y="3418878"/>
            <a:ext cx="3444539" cy="27861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B5960F-7124-4148-6B5A-8D7361516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survey information can be used to produce different kind of deliverables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9CB115-6261-2E36-AF90-6E53A566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Output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08869-5E76-9AEE-B71C-4CA0B00D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5011467-A7E7-7022-69B5-BAD38102357F}"/>
              </a:ext>
            </a:extLst>
          </p:cNvPr>
          <p:cNvSpPr txBox="1">
            <a:spLocks/>
          </p:cNvSpPr>
          <p:nvPr/>
        </p:nvSpPr>
        <p:spPr>
          <a:xfrm>
            <a:off x="532038" y="1578538"/>
            <a:ext cx="3444539" cy="1680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tx1"/>
                </a:solidFill>
              </a:rPr>
              <a:t>2D – Drawing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The features are shown as lines.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The linework is shown in X, Y.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The levels on the drawing are giving the Z information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C33E647-C691-7380-DEFB-8A04D17D24A1}"/>
              </a:ext>
            </a:extLst>
          </p:cNvPr>
          <p:cNvSpPr txBox="1">
            <a:spLocks/>
          </p:cNvSpPr>
          <p:nvPr/>
        </p:nvSpPr>
        <p:spPr>
          <a:xfrm>
            <a:off x="4365669" y="1578538"/>
            <a:ext cx="3350464" cy="1680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tx1"/>
                </a:solidFill>
              </a:rPr>
              <a:t>3D – Drawing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The features are shown as lines.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The linework is shown in X, Y and Z.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95BD839C-FBB7-1844-A6BF-759BCE3287A5}"/>
              </a:ext>
            </a:extLst>
          </p:cNvPr>
          <p:cNvSpPr txBox="1">
            <a:spLocks/>
          </p:cNvSpPr>
          <p:nvPr/>
        </p:nvSpPr>
        <p:spPr>
          <a:xfrm>
            <a:off x="8134451" y="1578538"/>
            <a:ext cx="3350464" cy="1680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tx1"/>
                </a:solidFill>
              </a:rPr>
              <a:t>3D – Model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The features are shown as surfaces and are a true representation of the site.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Depending on the Scale (called Level of Detail) the features will be less or more symbolized.</a:t>
            </a:r>
          </a:p>
          <a:p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9">
            <a:extLst>
              <a:ext uri="{FF2B5EF4-FFF2-40B4-BE49-F238E27FC236}">
                <a16:creationId xmlns:a16="http://schemas.microsoft.com/office/drawing/2014/main" id="{28ECE5CF-8A1A-5CAB-A75A-230F801DECB7}"/>
              </a:ext>
            </a:extLst>
          </p:cNvPr>
          <p:cNvSpPr txBox="1">
            <a:spLocks/>
          </p:cNvSpPr>
          <p:nvPr/>
        </p:nvSpPr>
        <p:spPr>
          <a:xfrm>
            <a:off x="6611954" y="3428993"/>
            <a:ext cx="5178561" cy="1749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1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A topographic survey is an accurate representation of a site which is scaled and detailed to show all the natural and manmade features and their levels.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A804B78-17DC-EDA0-0377-01DCD129C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956" y="3428999"/>
            <a:ext cx="5178561" cy="174917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 topographic survey is an </a:t>
            </a:r>
            <a:r>
              <a:rPr lang="en-US" sz="2400" b="1" dirty="0">
                <a:solidFill>
                  <a:schemeClr val="accent4"/>
                </a:solidFill>
              </a:rPr>
              <a:t>accurate</a:t>
            </a:r>
            <a:r>
              <a:rPr lang="en-US" sz="2400" dirty="0">
                <a:solidFill>
                  <a:schemeClr val="tx1"/>
                </a:solidFill>
              </a:rPr>
              <a:t> representation of a site which is scaled and detailed to show all the natural and manmade features and their levels.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BFACEB-0A25-0F03-F318-2F4EF8919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324" y="3719245"/>
            <a:ext cx="5178559" cy="651332"/>
          </a:xfrm>
        </p:spPr>
        <p:txBody>
          <a:bodyPr/>
          <a:lstStyle/>
          <a:p>
            <a:r>
              <a:rPr lang="en-GB" dirty="0"/>
              <a:t>Topographic Survey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12B30D-C32E-F5A6-0E6D-94494E97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5A2CF70D-506D-3277-8902-26E225DF86AC}"/>
              </a:ext>
            </a:extLst>
          </p:cNvPr>
          <p:cNvSpPr txBox="1">
            <a:spLocks/>
          </p:cNvSpPr>
          <p:nvPr/>
        </p:nvSpPr>
        <p:spPr>
          <a:xfrm>
            <a:off x="6611955" y="3428998"/>
            <a:ext cx="5178561" cy="1749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1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A topographic survey is an </a:t>
            </a:r>
            <a:r>
              <a:rPr lang="en-US" sz="2400" b="1" dirty="0">
                <a:solidFill>
                  <a:schemeClr val="accent4"/>
                </a:solidFill>
              </a:rPr>
              <a:t>accurate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</a:rPr>
              <a:t>representation</a:t>
            </a:r>
            <a:r>
              <a:rPr lang="en-US" sz="2400" dirty="0">
                <a:solidFill>
                  <a:schemeClr val="tx1"/>
                </a:solidFill>
              </a:rPr>
              <a:t> of a site which is scaled and detailed to show all the natural and manmade features and their levels.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" name="Subtitle 9">
            <a:extLst>
              <a:ext uri="{FF2B5EF4-FFF2-40B4-BE49-F238E27FC236}">
                <a16:creationId xmlns:a16="http://schemas.microsoft.com/office/drawing/2014/main" id="{F9C443FA-4A05-B805-1A5F-2D130FB64C9B}"/>
              </a:ext>
            </a:extLst>
          </p:cNvPr>
          <p:cNvSpPr txBox="1">
            <a:spLocks/>
          </p:cNvSpPr>
          <p:nvPr/>
        </p:nvSpPr>
        <p:spPr>
          <a:xfrm>
            <a:off x="6611954" y="3428997"/>
            <a:ext cx="5178561" cy="1749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1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A topographic survey is an </a:t>
            </a:r>
            <a:r>
              <a:rPr lang="en-US" sz="2400" b="1" dirty="0">
                <a:solidFill>
                  <a:schemeClr val="accent4"/>
                </a:solidFill>
              </a:rPr>
              <a:t>accurate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representation</a:t>
            </a:r>
            <a:r>
              <a:rPr lang="en-US" sz="2400" dirty="0">
                <a:solidFill>
                  <a:schemeClr val="tx1"/>
                </a:solidFill>
              </a:rPr>
              <a:t> of a site which is </a:t>
            </a:r>
            <a:r>
              <a:rPr lang="en-US" sz="2400" b="1" dirty="0">
                <a:solidFill>
                  <a:schemeClr val="accent3"/>
                </a:solidFill>
              </a:rPr>
              <a:t>scaled</a:t>
            </a:r>
            <a:r>
              <a:rPr lang="en-US" sz="2400" dirty="0">
                <a:solidFill>
                  <a:schemeClr val="tx1"/>
                </a:solidFill>
              </a:rPr>
              <a:t> and detailed to show all the natural and manmade features and their levels.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Subtitle 9">
            <a:extLst>
              <a:ext uri="{FF2B5EF4-FFF2-40B4-BE49-F238E27FC236}">
                <a16:creationId xmlns:a16="http://schemas.microsoft.com/office/drawing/2014/main" id="{6224B446-C4EA-B46F-78D9-F524BDF0010B}"/>
              </a:ext>
            </a:extLst>
          </p:cNvPr>
          <p:cNvSpPr txBox="1">
            <a:spLocks/>
          </p:cNvSpPr>
          <p:nvPr/>
        </p:nvSpPr>
        <p:spPr>
          <a:xfrm>
            <a:off x="6611954" y="3428995"/>
            <a:ext cx="5178561" cy="1749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accent1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A topographic survey is an </a:t>
            </a:r>
            <a:r>
              <a:rPr lang="en-US" sz="2400" b="1" dirty="0">
                <a:solidFill>
                  <a:schemeClr val="accent4"/>
                </a:solidFill>
              </a:rPr>
              <a:t>accurate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representation</a:t>
            </a:r>
            <a:r>
              <a:rPr lang="en-US" sz="2400" dirty="0">
                <a:solidFill>
                  <a:schemeClr val="tx1"/>
                </a:solidFill>
              </a:rPr>
              <a:t> of a site which is </a:t>
            </a:r>
            <a:r>
              <a:rPr lang="en-US" sz="2400" b="1" dirty="0">
                <a:solidFill>
                  <a:schemeClr val="accent3"/>
                </a:solidFill>
              </a:rPr>
              <a:t>scaled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dirty="0">
                <a:solidFill>
                  <a:srgbClr val="0070C0"/>
                </a:solidFill>
              </a:rPr>
              <a:t>detailed</a:t>
            </a:r>
            <a:r>
              <a:rPr lang="en-US" sz="2400" dirty="0">
                <a:solidFill>
                  <a:schemeClr val="tx1"/>
                </a:solidFill>
              </a:rPr>
              <a:t> to show all the natural and manmade features and their levels.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 build="p"/>
      <p:bldP spid="3" grpId="0" build="p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0248-5C63-694A-F7C4-F30EA0F40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95349420-5920-DCAD-938F-41E077A8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1682" y="3706402"/>
            <a:ext cx="5178561" cy="174917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How do we capture Topographic Information ?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A5DD9A-2F84-4C6C-5DB8-A8FDFCBEE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324" y="3719245"/>
            <a:ext cx="5178559" cy="651332"/>
          </a:xfrm>
        </p:spPr>
        <p:txBody>
          <a:bodyPr/>
          <a:lstStyle/>
          <a:p>
            <a:r>
              <a:rPr lang="en-GB" dirty="0"/>
              <a:t>Topographic Survey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46A5B0-3CEB-E5D0-F48A-A576745F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1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EB88F-9E47-3521-FFC9-0AC8A559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Collection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CB2E5-66FE-B536-80BC-3D2699E1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07D5B8F5-8C20-C485-41F7-5FF372ACC311}"/>
              </a:ext>
            </a:extLst>
          </p:cNvPr>
          <p:cNvSpPr txBox="1">
            <a:spLocks/>
          </p:cNvSpPr>
          <p:nvPr/>
        </p:nvSpPr>
        <p:spPr>
          <a:xfrm>
            <a:off x="1260262" y="1178118"/>
            <a:ext cx="1667873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GNSS	</a:t>
            </a:r>
            <a:endParaRPr lang="en-GB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43C30A6D-2F65-A008-3EB1-A33DA7EED351}"/>
              </a:ext>
            </a:extLst>
          </p:cNvPr>
          <p:cNvSpPr txBox="1">
            <a:spLocks/>
          </p:cNvSpPr>
          <p:nvPr/>
        </p:nvSpPr>
        <p:spPr>
          <a:xfrm>
            <a:off x="4109820" y="1178118"/>
            <a:ext cx="1678018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Total Station</a:t>
            </a:r>
            <a:endParaRPr lang="en-GB" dirty="0"/>
          </a:p>
        </p:txBody>
      </p:sp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E70B6671-F149-1308-BAB4-10E39DE3C9BD}"/>
              </a:ext>
            </a:extLst>
          </p:cNvPr>
          <p:cNvSpPr txBox="1">
            <a:spLocks/>
          </p:cNvSpPr>
          <p:nvPr/>
        </p:nvSpPr>
        <p:spPr>
          <a:xfrm>
            <a:off x="6969523" y="1178118"/>
            <a:ext cx="1678018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Laser Scanner</a:t>
            </a:r>
          </a:p>
        </p:txBody>
      </p: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8CED307C-AFD9-7892-62CA-E41B19A5A337}"/>
              </a:ext>
            </a:extLst>
          </p:cNvPr>
          <p:cNvSpPr txBox="1">
            <a:spLocks/>
          </p:cNvSpPr>
          <p:nvPr/>
        </p:nvSpPr>
        <p:spPr>
          <a:xfrm>
            <a:off x="9829226" y="1178118"/>
            <a:ext cx="1678018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UAS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7380869-F204-DB94-55EA-B6FA54873F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36759"/>
          <a:stretch>
            <a:fillRect/>
          </a:stretch>
        </p:blipFill>
        <p:spPr>
          <a:xfrm>
            <a:off x="180753" y="1639371"/>
            <a:ext cx="3145568" cy="4252768"/>
          </a:xfrm>
          <a:prstGeom prst="parallelogram">
            <a:avLst>
              <a:gd name="adj" fmla="val 30879"/>
            </a:avLst>
          </a:prstGeo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0A342DD5-6C15-12C4-7D10-F7A1C72AA65F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5" t="6350" r="28455"/>
          <a:stretch>
            <a:fillRect/>
          </a:stretch>
        </p:blipFill>
        <p:spPr>
          <a:xfrm>
            <a:off x="6066209" y="1634290"/>
            <a:ext cx="2865748" cy="4252768"/>
          </a:xfrm>
          <a:prstGeom prst="parallelogram">
            <a:avLst>
              <a:gd name="adj" fmla="val 31138"/>
            </a:avLst>
          </a:prstGeom>
        </p:spPr>
      </p:pic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5D5A08D3-F6D6-E9C0-A65F-D1543A4646D8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4" r="30808"/>
          <a:stretch>
            <a:fillRect/>
          </a:stretch>
        </p:blipFill>
        <p:spPr>
          <a:xfrm>
            <a:off x="8869027" y="1646691"/>
            <a:ext cx="2756618" cy="4252767"/>
          </a:xfrm>
          <a:prstGeom prst="parallelogram">
            <a:avLst>
              <a:gd name="adj" fmla="val 29473"/>
            </a:avLst>
          </a:prstGeo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63EBE590-2F3F-1626-9AAC-64E616E285CD}"/>
              </a:ext>
            </a:extLst>
          </p:cNvPr>
          <p:cNvPicPr>
            <a:picLocks noGrp="1" noChangeAspect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r="28088"/>
          <a:stretch>
            <a:fillRect/>
          </a:stretch>
        </p:blipFill>
        <p:spPr>
          <a:xfrm>
            <a:off x="3263391" y="1634290"/>
            <a:ext cx="2865748" cy="4247687"/>
          </a:xfrm>
          <a:prstGeom prst="parallelogram">
            <a:avLst>
              <a:gd name="adj" fmla="val 31138"/>
            </a:avLst>
          </a:prstGeom>
        </p:spPr>
      </p:pic>
    </p:spTree>
    <p:extLst>
      <p:ext uri="{BB962C8B-B14F-4D97-AF65-F5344CB8AC3E}">
        <p14:creationId xmlns:p14="http://schemas.microsoft.com/office/powerpoint/2010/main" val="157087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F81AD39-4312-6482-96C0-E5DC30CE00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r="11329"/>
          <a:stretch>
            <a:fillRect/>
          </a:stretch>
        </p:blipFill>
        <p:spPr>
          <a:xfrm>
            <a:off x="485775" y="2408238"/>
            <a:ext cx="5332413" cy="3848100"/>
          </a:xfrm>
          <a:prstGeom prst="rect">
            <a:avLst/>
          </a:prstGeom>
          <a:noFill/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491DC95-6F61-63B8-7579-86928C70D8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Global Navigation Satellite Systems (GNSS) are the backbone of modern positioning in surveying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CBD6670-6A81-05AB-36F4-76F7D635C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386" y="424145"/>
            <a:ext cx="5507488" cy="252453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How Does It Work?</a:t>
            </a:r>
          </a:p>
          <a:p>
            <a:r>
              <a:rPr lang="en-US" dirty="0">
                <a:solidFill>
                  <a:schemeClr val="tx1"/>
                </a:solidFill>
                <a:ea typeface="Mulish Light" pitchFamily="34" charset="-122"/>
                <a:cs typeface="Mulish Light" pitchFamily="34" charset="-120"/>
              </a:rPr>
              <a:t>GNSS receivers pick up signals from multiple satellite constellations (GPS, GLONASS, Galileo, BeiDou)</a:t>
            </a:r>
          </a:p>
          <a:p>
            <a:r>
              <a:rPr lang="en-US" dirty="0">
                <a:solidFill>
                  <a:schemeClr val="accent2"/>
                </a:solidFill>
              </a:rPr>
              <a:t>How Does It Measure?</a:t>
            </a:r>
          </a:p>
          <a:p>
            <a:r>
              <a:rPr lang="en-US" dirty="0">
                <a:solidFill>
                  <a:srgbClr val="000000"/>
                </a:solidFill>
                <a:ea typeface="Mulish Light" pitchFamily="34" charset="-122"/>
                <a:cs typeface="Mulish Light" pitchFamily="34" charset="-120"/>
              </a:rPr>
              <a:t>The system measures the travel time of radio signals from at least four satellites to calculate a 3D position (X, Y, Z) and </a:t>
            </a:r>
            <a:r>
              <a:rPr lang="en-US" b="1" dirty="0">
                <a:solidFill>
                  <a:srgbClr val="000000"/>
                </a:solidFill>
                <a:ea typeface="Mulish Light" pitchFamily="34" charset="-122"/>
                <a:cs typeface="Mulish Light" pitchFamily="34" charset="-120"/>
              </a:rPr>
              <a:t>records the coordinates </a:t>
            </a:r>
            <a:r>
              <a:rPr lang="en-US" dirty="0">
                <a:solidFill>
                  <a:srgbClr val="000000"/>
                </a:solidFill>
                <a:ea typeface="Mulish Light" pitchFamily="34" charset="-122"/>
                <a:cs typeface="Mulish Light" pitchFamily="34" charset="-120"/>
              </a:rPr>
              <a:t>of each point, relative to the satellites. </a:t>
            </a:r>
          </a:p>
          <a:p>
            <a:endParaRPr lang="en-US" dirty="0">
              <a:solidFill>
                <a:srgbClr val="000000"/>
              </a:solidFill>
              <a:ea typeface="Mulish Light" pitchFamily="34" charset="-122"/>
              <a:cs typeface="Mulish Light" pitchFamily="34" charset="-120"/>
            </a:endParaRPr>
          </a:p>
          <a:p>
            <a:r>
              <a:rPr lang="en-US" dirty="0">
                <a:solidFill>
                  <a:srgbClr val="7030A0"/>
                </a:solidFill>
                <a:ea typeface="Mulish Light" pitchFamily="34" charset="-122"/>
                <a:cs typeface="Mulish Light" pitchFamily="34" charset="-120"/>
              </a:rPr>
              <a:t>Typical RTK accuracy: is suitable for most topographic surveys where line-of-sight to the sky is available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000000"/>
              </a:solidFill>
              <a:ea typeface="Mulish Light" pitchFamily="34" charset="-122"/>
              <a:cs typeface="Mulish Light" pitchFamily="34" charset="-120"/>
            </a:endParaRPr>
          </a:p>
          <a:p>
            <a:endParaRPr lang="en-US" dirty="0">
              <a:solidFill>
                <a:srgbClr val="000000"/>
              </a:solidFill>
              <a:ea typeface="Mulish Light" pitchFamily="34" charset="-122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F9F928C-4A0C-10C1-4D78-13BA46B4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 Systems &amp; RTK Technology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9D105B-C964-3439-1EC1-35260C8C2CA7}"/>
              </a:ext>
            </a:extLst>
          </p:cNvPr>
          <p:cNvSpPr txBox="1"/>
          <p:nvPr/>
        </p:nvSpPr>
        <p:spPr>
          <a:xfrm>
            <a:off x="6373386" y="3297053"/>
            <a:ext cx="26309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✅ </a:t>
            </a:r>
            <a:r>
              <a:rPr lang="en-US" sz="16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Pros</a:t>
            </a:r>
          </a:p>
          <a:p>
            <a:endParaRPr lang="en-US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Centimeter-level accuracy (typically 10–20 mm horizontal, 20–30 mm vertical)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Fast data collection over large open areas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One-person operation possible</a:t>
            </a:r>
            <a:endParaRPr lang="en-GB" sz="1400" dirty="0">
              <a:solidFill>
                <a:srgbClr val="000000"/>
              </a:solidFill>
              <a:latin typeface="Segoe UI Semilight" panose="020B0402040204020203" pitchFamily="34" charset="0"/>
              <a:ea typeface="Mulish Light" pitchFamily="34" charset="-122"/>
            </a:endParaRPr>
          </a:p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F19BE7-7B5E-898E-5ACC-637C28E159C4}"/>
              </a:ext>
            </a:extLst>
          </p:cNvPr>
          <p:cNvSpPr txBox="1"/>
          <p:nvPr/>
        </p:nvSpPr>
        <p:spPr>
          <a:xfrm>
            <a:off x="9095802" y="3297053"/>
            <a:ext cx="2630914" cy="2383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  <a:buSzPct val="100000"/>
            </a:pPr>
            <a:r>
              <a:rPr lang="en-US" sz="14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⚠️ </a:t>
            </a:r>
            <a:r>
              <a:rPr lang="en-US" sz="16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Cons</a:t>
            </a:r>
            <a:endParaRPr lang="en-US" sz="1400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endParaRPr lang="en-US" sz="1400" dirty="0">
              <a:solidFill>
                <a:srgbClr val="000000"/>
              </a:solidFill>
              <a:latin typeface="Segoe UI Semilight" panose="020B0402040204020203" pitchFamily="34" charset="0"/>
              <a:ea typeface="Mulish Light" pitchFamily="34" charset="-122"/>
            </a:endParaRP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Requires clear sky view - fails under dense tree canopy or in urban canyons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Needs reliable correction data link (radio range or mobile signal)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Multipath errors near reflective surfaces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DC4DCA-CD0B-DD0B-BE2E-949ED462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0" r="43879"/>
          <a:stretch>
            <a:fillRect/>
          </a:stretch>
        </p:blipFill>
        <p:spPr>
          <a:xfrm>
            <a:off x="479425" y="4997868"/>
            <a:ext cx="5332413" cy="1236311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592E09E-7306-A5BD-4704-EBD530B9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/>
          <a:p>
            <a:fld id="{6939EF84-6726-354A-89C4-477D3877F3E6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3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D390C-0EEE-1A03-1F9E-828D789A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DB7D602-845E-F90F-00E9-16B2ECA8BB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r="11329"/>
          <a:stretch>
            <a:fillRect/>
          </a:stretch>
        </p:blipFill>
        <p:spPr>
          <a:xfrm>
            <a:off x="485775" y="2408238"/>
            <a:ext cx="5332413" cy="3848100"/>
          </a:xfrm>
          <a:prstGeom prst="rect">
            <a:avLst/>
          </a:prstGeom>
          <a:noFill/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4279506-8DE2-8567-CEB5-3B9B5EE674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total station it offers precise angle and distance measurements.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2C2A13D-BE50-D69A-745A-D533F9BAD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386" y="424145"/>
            <a:ext cx="5507488" cy="333619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How Does It Work?</a:t>
            </a:r>
          </a:p>
          <a:p>
            <a:r>
              <a:rPr lang="en-US" dirty="0">
                <a:solidFill>
                  <a:schemeClr val="tx1"/>
                </a:solidFill>
                <a:ea typeface="Mulish Light" pitchFamily="34" charset="-122"/>
                <a:cs typeface="Mulish Light" pitchFamily="34" charset="-120"/>
              </a:rPr>
              <a:t>A total station simultaneously measures horizontal angles, vertical angles, and slope distances to a target prism (or reflectorless to a surface). An onboard computer calculates coordinates in real time. </a:t>
            </a:r>
          </a:p>
          <a:p>
            <a:r>
              <a:rPr lang="en-US" dirty="0">
                <a:solidFill>
                  <a:schemeClr val="accent2"/>
                </a:solidFill>
              </a:rPr>
              <a:t>How Does It Measure?</a:t>
            </a:r>
          </a:p>
          <a:p>
            <a:r>
              <a:rPr lang="en-US" dirty="0">
                <a:solidFill>
                  <a:srgbClr val="000000"/>
                </a:solidFill>
                <a:ea typeface="Mulish Light" pitchFamily="34" charset="-122"/>
                <a:cs typeface="Mulish Light" pitchFamily="34" charset="-120"/>
              </a:rPr>
              <a:t>Distance is measured using infrared or laser EDM - a beam is sent to a prism or surface, and the return time/phase is used to calculate distance. Angles are measured electronically via glass circles and encoders. The combination of distance + angles yields precise 3D coordinates relative to a known point.</a:t>
            </a:r>
          </a:p>
          <a:p>
            <a:endParaRPr lang="en-US" dirty="0">
              <a:solidFill>
                <a:srgbClr val="000000"/>
              </a:solidFill>
              <a:ea typeface="Mulish Light" pitchFamily="34" charset="-122"/>
              <a:cs typeface="Mulish Light" pitchFamily="34" charset="-120"/>
            </a:endParaRPr>
          </a:p>
          <a:p>
            <a:r>
              <a:rPr lang="en-US" dirty="0">
                <a:solidFill>
                  <a:srgbClr val="7030A0"/>
                </a:solidFill>
                <a:ea typeface="Mulish Light" pitchFamily="34" charset="-122"/>
                <a:cs typeface="Mulish Light" pitchFamily="34" charset="-120"/>
              </a:rPr>
              <a:t>There are different level of precision instruments, but the total station we use can measure at least:</a:t>
            </a:r>
          </a:p>
          <a:p>
            <a:r>
              <a:rPr lang="en-US" dirty="0">
                <a:solidFill>
                  <a:srgbClr val="7030A0"/>
                </a:solidFill>
                <a:ea typeface="Mulish Light" pitchFamily="34" charset="-122"/>
                <a:cs typeface="Mulish Light" pitchFamily="34" charset="-120"/>
              </a:rPr>
              <a:t>Up to 1500mt with +/- 1.5mm accuracy (using prism)</a:t>
            </a:r>
          </a:p>
          <a:p>
            <a:r>
              <a:rPr lang="en-US" dirty="0">
                <a:solidFill>
                  <a:srgbClr val="7030A0"/>
                </a:solidFill>
                <a:ea typeface="Mulish Light" pitchFamily="34" charset="-122"/>
                <a:cs typeface="Mulish Light" pitchFamily="34" charset="-120"/>
              </a:rPr>
              <a:t>Up to few hundred Mt (using laser)</a:t>
            </a:r>
          </a:p>
          <a:p>
            <a:endParaRPr lang="en-US" dirty="0">
              <a:solidFill>
                <a:srgbClr val="000000"/>
              </a:solidFill>
              <a:ea typeface="Mulish Light" pitchFamily="34" charset="-122"/>
              <a:cs typeface="Mulish Light" pitchFamily="34" charset="-120"/>
            </a:endParaRPr>
          </a:p>
          <a:p>
            <a:endParaRPr lang="en-US" dirty="0">
              <a:solidFill>
                <a:srgbClr val="000000"/>
              </a:solidFill>
              <a:ea typeface="Mulish Light" pitchFamily="34" charset="-122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FFC98FBB-B4DB-7148-FC1E-B60DB182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Station Technology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E6EAFB-8E5A-9EC2-2926-4066395E551C}"/>
              </a:ext>
            </a:extLst>
          </p:cNvPr>
          <p:cNvSpPr txBox="1"/>
          <p:nvPr/>
        </p:nvSpPr>
        <p:spPr>
          <a:xfrm>
            <a:off x="6373386" y="4796690"/>
            <a:ext cx="2630914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✅ </a:t>
            </a:r>
            <a:r>
              <a:rPr lang="en-US" sz="16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Pros</a:t>
            </a:r>
          </a:p>
          <a:p>
            <a:endParaRPr lang="en-US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Works in any weather and in obstructed environments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No satellite signal required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51309-17D1-3BCD-D67A-1AD27B0DE85D}"/>
              </a:ext>
            </a:extLst>
          </p:cNvPr>
          <p:cNvSpPr txBox="1"/>
          <p:nvPr/>
        </p:nvSpPr>
        <p:spPr>
          <a:xfrm>
            <a:off x="9095802" y="4796690"/>
            <a:ext cx="2630914" cy="146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  <a:buSzPct val="100000"/>
            </a:pPr>
            <a:r>
              <a:rPr lang="en-US" sz="14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⚠️ </a:t>
            </a:r>
            <a:r>
              <a:rPr lang="en-US" sz="16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Cons</a:t>
            </a:r>
            <a:endParaRPr lang="en-US" sz="1400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endParaRPr lang="en-US" sz="1400" dirty="0">
              <a:solidFill>
                <a:srgbClr val="000000"/>
              </a:solidFill>
              <a:latin typeface="Segoe UI Semilight" panose="020B0402040204020203" pitchFamily="34" charset="0"/>
              <a:ea typeface="Mulish Light" pitchFamily="34" charset="-122"/>
            </a:endParaRP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Line-of-sight to the target is always required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Slower data collection over large areas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25A8E3-4027-F55E-D3EC-84144D9E9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84" t="-5"/>
          <a:stretch>
            <a:fillRect/>
          </a:stretch>
        </p:blipFill>
        <p:spPr>
          <a:xfrm>
            <a:off x="485774" y="2408035"/>
            <a:ext cx="5332414" cy="3848303"/>
          </a:xfrm>
          <a:prstGeom prst="rect">
            <a:avLst/>
          </a:prstGeom>
        </p:spPr>
      </p:pic>
      <p:pic>
        <p:nvPicPr>
          <p:cNvPr id="12" name="Picture 11" descr="Chart, treemap chart&#10;&#10;Description automatically generated">
            <a:extLst>
              <a:ext uri="{FF2B5EF4-FFF2-40B4-BE49-F238E27FC236}">
                <a16:creationId xmlns:a16="http://schemas.microsoft.com/office/drawing/2014/main" id="{FDB0E8F3-76A2-6FC7-D17F-074B898E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57" b="-8062"/>
          <a:stretch>
            <a:fillRect/>
          </a:stretch>
        </p:blipFill>
        <p:spPr>
          <a:xfrm>
            <a:off x="465284" y="4647158"/>
            <a:ext cx="5644856" cy="1743949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D2765D1-C70B-BBA5-1986-E796EFCB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/>
          <a:p>
            <a:fld id="{6939EF84-6726-354A-89C4-477D3877F3E6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6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708EC676-4D93-2B67-3A96-991426019EEF}"/>
              </a:ext>
            </a:extLst>
          </p:cNvPr>
          <p:cNvSpPr/>
          <p:nvPr/>
        </p:nvSpPr>
        <p:spPr>
          <a:xfrm flipH="1">
            <a:off x="9484928" y="2112455"/>
            <a:ext cx="2039631" cy="201717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6AB0B6-8880-1B8C-B2F9-4F77C2ACF4AD}"/>
              </a:ext>
            </a:extLst>
          </p:cNvPr>
          <p:cNvSpPr/>
          <p:nvPr/>
        </p:nvSpPr>
        <p:spPr>
          <a:xfrm flipH="1">
            <a:off x="9381866" y="2135046"/>
            <a:ext cx="1958963" cy="19945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F8A19C11-EDEB-6577-2998-AD7FC7733352}"/>
              </a:ext>
            </a:extLst>
          </p:cNvPr>
          <p:cNvSpPr>
            <a:spLocks noGrp="1"/>
          </p:cNvSpPr>
          <p:nvPr/>
        </p:nvSpPr>
        <p:spPr>
          <a:xfrm>
            <a:off x="751337" y="6507976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9EF84-6726-354A-89C4-477D3877F3E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5" name="Subtitle 3">
            <a:extLst>
              <a:ext uri="{FF2B5EF4-FFF2-40B4-BE49-F238E27FC236}">
                <a16:creationId xmlns:a16="http://schemas.microsoft.com/office/drawing/2014/main" id="{E9F8D707-3D69-1036-C784-866E1D96ECC7}"/>
              </a:ext>
            </a:extLst>
          </p:cNvPr>
          <p:cNvSpPr txBox="1">
            <a:spLocks/>
          </p:cNvSpPr>
          <p:nvPr/>
        </p:nvSpPr>
        <p:spPr>
          <a:xfrm>
            <a:off x="681730" y="196136"/>
            <a:ext cx="6993091" cy="619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60 Years of Innovation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87C19C-A0D1-E6A3-09EF-11501EC86DE8}"/>
              </a:ext>
            </a:extLst>
          </p:cNvPr>
          <p:cNvCxnSpPr>
            <a:cxnSpLocks/>
          </p:cNvCxnSpPr>
          <p:nvPr/>
        </p:nvCxnSpPr>
        <p:spPr>
          <a:xfrm flipV="1">
            <a:off x="1820436" y="4126732"/>
            <a:ext cx="8722905" cy="6484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9E5A43-EBBD-C8EE-84A0-748C6DBD3CD5}"/>
              </a:ext>
            </a:extLst>
          </p:cNvPr>
          <p:cNvCxnSpPr>
            <a:cxnSpLocks/>
          </p:cNvCxnSpPr>
          <p:nvPr/>
        </p:nvCxnSpPr>
        <p:spPr>
          <a:xfrm flipV="1">
            <a:off x="2246867" y="2110290"/>
            <a:ext cx="8175824" cy="59768"/>
          </a:xfrm>
          <a:prstGeom prst="line">
            <a:avLst/>
          </a:prstGeom>
          <a:ln w="22225">
            <a:solidFill>
              <a:srgbClr val="0B4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DFF6D8F5-C726-963D-B993-21D03C21A965}"/>
              </a:ext>
            </a:extLst>
          </p:cNvPr>
          <p:cNvSpPr txBox="1"/>
          <p:nvPr/>
        </p:nvSpPr>
        <p:spPr>
          <a:xfrm>
            <a:off x="2870584" y="80514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mainframe CAD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workstation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GDS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CE12779C-3A48-BC1D-DF84-4E8D14CFD149}"/>
              </a:ext>
            </a:extLst>
          </p:cNvPr>
          <p:cNvSpPr txBox="1"/>
          <p:nvPr/>
        </p:nvSpPr>
        <p:spPr>
          <a:xfrm>
            <a:off x="4179668" y="635865"/>
            <a:ext cx="10246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terrestrial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laser scanner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in Europe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Cyrax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2500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B7B3327A-E3B0-4DF3-F76F-3CBF8A19BC58}"/>
              </a:ext>
            </a:extLst>
          </p:cNvPr>
          <p:cNvSpPr txBox="1"/>
          <p:nvPr/>
        </p:nvSpPr>
        <p:spPr>
          <a:xfrm>
            <a:off x="5349828" y="635865"/>
            <a:ext cx="15408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CCTV footage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laser scan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data for crime scene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reconstruction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8F327837-D45C-4203-1AFF-FF50456F525C}"/>
              </a:ext>
            </a:extLst>
          </p:cNvPr>
          <p:cNvSpPr txBox="1"/>
          <p:nvPr/>
        </p:nvSpPr>
        <p:spPr>
          <a:xfrm>
            <a:off x="7116694" y="635865"/>
            <a:ext cx="153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laser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&amp;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photogrammetry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National Injuries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Database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845E3124-EA89-2F1D-CE65-69C034527E85}"/>
              </a:ext>
            </a:extLst>
          </p:cNvPr>
          <p:cNvSpPr txBox="1"/>
          <p:nvPr/>
        </p:nvSpPr>
        <p:spPr>
          <a:xfrm>
            <a:off x="8718894" y="466588"/>
            <a:ext cx="230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photogrammetry-based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system – Mephisto EX.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3D Project Mapping used at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BBC TV Centre &amp; Microsoft Xbox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launch. Early adopter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Augmented Reality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B1E880E2-AC70-4AFF-DED4-69FAA2EBA30D}"/>
              </a:ext>
            </a:extLst>
          </p:cNvPr>
          <p:cNvSpPr txBox="1"/>
          <p:nvPr/>
        </p:nvSpPr>
        <p:spPr>
          <a:xfrm>
            <a:off x="9407522" y="2727203"/>
            <a:ext cx="18197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adoption of fully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immersive virtual reality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–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Occulus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Rift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Condition Survey Builder.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Direct involvement with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Leica in development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P40 and RTC360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F38BED8C-A335-382E-0976-1A1E4E5FAEB8}"/>
              </a:ext>
            </a:extLst>
          </p:cNvPr>
          <p:cNvSpPr txBox="1"/>
          <p:nvPr/>
        </p:nvSpPr>
        <p:spPr>
          <a:xfrm>
            <a:off x="7833388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&amp; Scan-to-BIM.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Industry leading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BIM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Specification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8ED6FC30-436F-FF77-02E2-D6E4F755637F}"/>
              </a:ext>
            </a:extLst>
          </p:cNvPr>
          <p:cNvSpPr txBox="1"/>
          <p:nvPr/>
        </p:nvSpPr>
        <p:spPr>
          <a:xfrm>
            <a:off x="6276081" y="2727203"/>
            <a:ext cx="15007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kinematic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railway. Plowman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 Limited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established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74A64C46-BD8A-9B54-0934-6450A2A97DAD}"/>
              </a:ext>
            </a:extLst>
          </p:cNvPr>
          <p:cNvSpPr txBox="1"/>
          <p:nvPr/>
        </p:nvSpPr>
        <p:spPr>
          <a:xfrm>
            <a:off x="3525171" y="2727203"/>
            <a:ext cx="126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develop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underwater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photogrammetric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solutions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off-shore oil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platforms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8F97F946-240F-CE93-8E13-BFC9CFCE9DF3}"/>
              </a:ext>
            </a:extLst>
          </p:cNvPr>
          <p:cNvSpPr txBox="1"/>
          <p:nvPr/>
        </p:nvSpPr>
        <p:spPr>
          <a:xfrm>
            <a:off x="2317261" y="2727203"/>
            <a:ext cx="1149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electronic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tacheometer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Zeiss Reg Elta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88869D75-246E-AD63-DCB6-BEC08B02A997}"/>
              </a:ext>
            </a:extLst>
          </p:cNvPr>
          <p:cNvSpPr txBox="1"/>
          <p:nvPr/>
        </p:nvSpPr>
        <p:spPr>
          <a:xfrm>
            <a:off x="4762056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cyber-scanning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in Europe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Cyberware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WBX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Head and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scanners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EF1980F6-59AF-A6BF-30CE-24B0A05BE47D}"/>
              </a:ext>
            </a:extLst>
          </p:cNvPr>
          <p:cNvSpPr txBox="1"/>
          <p:nvPr/>
        </p:nvSpPr>
        <p:spPr>
          <a:xfrm>
            <a:off x="3633891" y="4763880"/>
            <a:ext cx="1263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“100%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removal of boots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ballast”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 for UAS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Rail Surveying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Freedom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79F9147F-B0A2-6EAF-69EA-52EA6424EF5D}"/>
              </a:ext>
            </a:extLst>
          </p:cNvPr>
          <p:cNvSpPr txBox="1"/>
          <p:nvPr/>
        </p:nvSpPr>
        <p:spPr>
          <a:xfrm>
            <a:off x="4870882" y="4763880"/>
            <a:ext cx="1135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achieve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ultra-flat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floor analysis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for Amazon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Robotics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0EBBE240-C082-F3EA-F919-FC9DF0CE2D3A}"/>
              </a:ext>
            </a:extLst>
          </p:cNvPr>
          <p:cNvSpPr txBox="1"/>
          <p:nvPr/>
        </p:nvSpPr>
        <p:spPr>
          <a:xfrm>
            <a:off x="5998747" y="4763880"/>
            <a:ext cx="133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company to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achieve ISO19650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Level 2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Accreditation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BD0A0093-8DB5-B226-020C-BD68332F8E3B}"/>
              </a:ext>
            </a:extLst>
          </p:cNvPr>
          <p:cNvSpPr txBox="1"/>
          <p:nvPr/>
        </p:nvSpPr>
        <p:spPr>
          <a:xfrm>
            <a:off x="7388735" y="4763879"/>
            <a:ext cx="12202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adopt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kinematic indoor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SLAM-based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area referencing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52149EC6-168E-3471-7C32-7AB920B27763}"/>
              </a:ext>
            </a:extLst>
          </p:cNvPr>
          <p:cNvSpPr txBox="1"/>
          <p:nvPr/>
        </p:nvSpPr>
        <p:spPr>
          <a:xfrm>
            <a:off x="8467948" y="4771649"/>
            <a:ext cx="1616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Creator of world’s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most accurate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UAS system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R3D.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Delivery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Europe’s largest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scan-to-BIM project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Palace of Westminster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29510BBA-E7E6-EF95-59D8-24DE453F9F63}"/>
              </a:ext>
            </a:extLst>
          </p:cNvPr>
          <p:cNvSpPr txBox="1"/>
          <p:nvPr/>
        </p:nvSpPr>
        <p:spPr>
          <a:xfrm>
            <a:off x="9876762" y="4759464"/>
            <a:ext cx="1854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body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for fitness market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3dYu/4D Reality.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Involved in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developing software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Construction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Verification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Clear Edge Verity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1">
            <a:extLst>
              <a:ext uri="{FF2B5EF4-FFF2-40B4-BE49-F238E27FC236}">
                <a16:creationId xmlns:a16="http://schemas.microsoft.com/office/drawing/2014/main" id="{8F5F4408-354F-6083-3DD3-C2BC12B7B9DE}"/>
              </a:ext>
            </a:extLst>
          </p:cNvPr>
          <p:cNvSpPr txBox="1"/>
          <p:nvPr/>
        </p:nvSpPr>
        <p:spPr>
          <a:xfrm>
            <a:off x="460242" y="1703117"/>
            <a:ext cx="1638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Plowman Craven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Associates established,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working predominately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the DoE and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Property Services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Agency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DF2E0A-CE37-E676-4B22-C5F9B41A504A}"/>
              </a:ext>
            </a:extLst>
          </p:cNvPr>
          <p:cNvGrpSpPr/>
          <p:nvPr/>
        </p:nvGrpSpPr>
        <p:grpSpPr>
          <a:xfrm>
            <a:off x="836980" y="4197871"/>
            <a:ext cx="2066299" cy="1980804"/>
            <a:chOff x="870173" y="3948177"/>
            <a:chExt cx="2066299" cy="198080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751509B-0614-6DBD-F90C-9725237D67A1}"/>
                </a:ext>
              </a:extLst>
            </p:cNvPr>
            <p:cNvSpPr/>
            <p:nvPr/>
          </p:nvSpPr>
          <p:spPr>
            <a:xfrm>
              <a:off x="870173" y="3948177"/>
              <a:ext cx="1966912" cy="196691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593AD01-20DF-4B83-0000-D85835B0CC8D}"/>
                </a:ext>
              </a:extLst>
            </p:cNvPr>
            <p:cNvSpPr/>
            <p:nvPr/>
          </p:nvSpPr>
          <p:spPr>
            <a:xfrm>
              <a:off x="1047352" y="3970204"/>
              <a:ext cx="1889120" cy="195877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7" name="TextBox 31">
            <a:extLst>
              <a:ext uri="{FF2B5EF4-FFF2-40B4-BE49-F238E27FC236}">
                <a16:creationId xmlns:a16="http://schemas.microsoft.com/office/drawing/2014/main" id="{23845516-BD64-DCDF-B1AB-8F69791F836E}"/>
              </a:ext>
            </a:extLst>
          </p:cNvPr>
          <p:cNvSpPr txBox="1"/>
          <p:nvPr/>
        </p:nvSpPr>
        <p:spPr>
          <a:xfrm>
            <a:off x="2348157" y="4763880"/>
            <a:ext cx="12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Investment by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Agathos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enables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GeoTech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global growth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CA67B292-6626-D3EB-0844-A733DE55F777}"/>
              </a:ext>
            </a:extLst>
          </p:cNvPr>
          <p:cNvSpPr txBox="1"/>
          <p:nvPr/>
        </p:nvSpPr>
        <p:spPr>
          <a:xfrm>
            <a:off x="2741567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180C9D01-85F9-2C46-FD5A-0A9205BB4105}"/>
              </a:ext>
            </a:extLst>
          </p:cNvPr>
          <p:cNvSpPr txBox="1"/>
          <p:nvPr/>
        </p:nvSpPr>
        <p:spPr>
          <a:xfrm>
            <a:off x="3979989" y="4499140"/>
            <a:ext cx="74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2023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F196010-820E-BF24-AF04-D406BD0ECF9A}"/>
              </a:ext>
            </a:extLst>
          </p:cNvPr>
          <p:cNvSpPr txBox="1"/>
          <p:nvPr/>
        </p:nvSpPr>
        <p:spPr>
          <a:xfrm>
            <a:off x="5137565" y="4499140"/>
            <a:ext cx="80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44506113-5A0E-0F20-CE4F-4435A30105FA}"/>
              </a:ext>
            </a:extLst>
          </p:cNvPr>
          <p:cNvSpPr txBox="1"/>
          <p:nvPr/>
        </p:nvSpPr>
        <p:spPr>
          <a:xfrm>
            <a:off x="7623050" y="4499140"/>
            <a:ext cx="65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E0099BF-E6BD-797A-62F6-6B18A0C46381}"/>
              </a:ext>
            </a:extLst>
          </p:cNvPr>
          <p:cNvSpPr txBox="1"/>
          <p:nvPr/>
        </p:nvSpPr>
        <p:spPr>
          <a:xfrm>
            <a:off x="8939408" y="4499140"/>
            <a:ext cx="70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2016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BCCE24B-B407-1961-D20C-5A423A40F3B7}"/>
              </a:ext>
            </a:extLst>
          </p:cNvPr>
          <p:cNvSpPr txBox="1"/>
          <p:nvPr/>
        </p:nvSpPr>
        <p:spPr>
          <a:xfrm>
            <a:off x="10446162" y="4499140"/>
            <a:ext cx="70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300403C2-7A8C-14EC-E250-728174809E74}"/>
              </a:ext>
            </a:extLst>
          </p:cNvPr>
          <p:cNvSpPr txBox="1"/>
          <p:nvPr/>
        </p:nvSpPr>
        <p:spPr>
          <a:xfrm>
            <a:off x="6352979" y="4499140"/>
            <a:ext cx="7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5" name="TextBox 56">
            <a:extLst>
              <a:ext uri="{FF2B5EF4-FFF2-40B4-BE49-F238E27FC236}">
                <a16:creationId xmlns:a16="http://schemas.microsoft.com/office/drawing/2014/main" id="{EBC2B6CB-DA5D-A67C-F887-748C0CB7E4AF}"/>
              </a:ext>
            </a:extLst>
          </p:cNvPr>
          <p:cNvSpPr txBox="1"/>
          <p:nvPr/>
        </p:nvSpPr>
        <p:spPr>
          <a:xfrm>
            <a:off x="2596823" y="2467418"/>
            <a:ext cx="77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1972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EBA6CA0A-CD23-61DC-3909-8A131EFA729C}"/>
              </a:ext>
            </a:extLst>
          </p:cNvPr>
          <p:cNvSpPr txBox="1"/>
          <p:nvPr/>
        </p:nvSpPr>
        <p:spPr>
          <a:xfrm>
            <a:off x="3815931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289E829C-5D38-076D-DB32-F00B7DDF9828}"/>
              </a:ext>
            </a:extLst>
          </p:cNvPr>
          <p:cNvSpPr txBox="1"/>
          <p:nvPr/>
        </p:nvSpPr>
        <p:spPr>
          <a:xfrm>
            <a:off x="5189840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8" name="TextBox 59">
            <a:extLst>
              <a:ext uri="{FF2B5EF4-FFF2-40B4-BE49-F238E27FC236}">
                <a16:creationId xmlns:a16="http://schemas.microsoft.com/office/drawing/2014/main" id="{D84AADE9-A92E-0792-10A7-6623D8607FE1}"/>
              </a:ext>
            </a:extLst>
          </p:cNvPr>
          <p:cNvSpPr txBox="1"/>
          <p:nvPr/>
        </p:nvSpPr>
        <p:spPr>
          <a:xfrm>
            <a:off x="6717626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3EC69329-0609-F0CB-742B-A2151030BA37}"/>
              </a:ext>
            </a:extLst>
          </p:cNvPr>
          <p:cNvSpPr txBox="1"/>
          <p:nvPr/>
        </p:nvSpPr>
        <p:spPr>
          <a:xfrm>
            <a:off x="8290487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2011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176294EB-B3B0-DB42-3850-7300097825ED}"/>
              </a:ext>
            </a:extLst>
          </p:cNvPr>
          <p:cNvSpPr txBox="1"/>
          <p:nvPr/>
        </p:nvSpPr>
        <p:spPr>
          <a:xfrm>
            <a:off x="9965313" y="2467418"/>
            <a:ext cx="71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ED2A298B-9124-1BB6-5544-38DE893BC8E3}"/>
              </a:ext>
            </a:extLst>
          </p:cNvPr>
          <p:cNvSpPr txBox="1"/>
          <p:nvPr/>
        </p:nvSpPr>
        <p:spPr>
          <a:xfrm>
            <a:off x="3165994" y="1535731"/>
            <a:ext cx="6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2" name="TextBox 63">
            <a:extLst>
              <a:ext uri="{FF2B5EF4-FFF2-40B4-BE49-F238E27FC236}">
                <a16:creationId xmlns:a16="http://schemas.microsoft.com/office/drawing/2014/main" id="{B26AD034-7B46-17D7-9EF6-A0BC79BEA17C}"/>
              </a:ext>
            </a:extLst>
          </p:cNvPr>
          <p:cNvSpPr txBox="1"/>
          <p:nvPr/>
        </p:nvSpPr>
        <p:spPr>
          <a:xfrm>
            <a:off x="4393603" y="1542312"/>
            <a:ext cx="11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1999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91D8D8B4-3805-04A4-2F4E-71D49DB52291}"/>
              </a:ext>
            </a:extLst>
          </p:cNvPr>
          <p:cNvSpPr txBox="1"/>
          <p:nvPr/>
        </p:nvSpPr>
        <p:spPr>
          <a:xfrm>
            <a:off x="5843524" y="1535731"/>
            <a:ext cx="80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4" name="TextBox 65">
            <a:extLst>
              <a:ext uri="{FF2B5EF4-FFF2-40B4-BE49-F238E27FC236}">
                <a16:creationId xmlns:a16="http://schemas.microsoft.com/office/drawing/2014/main" id="{1331E131-7781-69A2-D752-E4BB3507C66F}"/>
              </a:ext>
            </a:extLst>
          </p:cNvPr>
          <p:cNvSpPr txBox="1"/>
          <p:nvPr/>
        </p:nvSpPr>
        <p:spPr>
          <a:xfrm>
            <a:off x="7580936" y="1535731"/>
            <a:ext cx="72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5" name="TextBox 66">
            <a:extLst>
              <a:ext uri="{FF2B5EF4-FFF2-40B4-BE49-F238E27FC236}">
                <a16:creationId xmlns:a16="http://schemas.microsoft.com/office/drawing/2014/main" id="{992B1837-C4DC-CD1D-9342-8EB7BF3EFE06}"/>
              </a:ext>
            </a:extLst>
          </p:cNvPr>
          <p:cNvSpPr txBox="1"/>
          <p:nvPr/>
        </p:nvSpPr>
        <p:spPr>
          <a:xfrm>
            <a:off x="9561016" y="1535731"/>
            <a:ext cx="85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B3B64E8-9651-E79D-BAF0-11995E490910}"/>
              </a:ext>
            </a:extLst>
          </p:cNvPr>
          <p:cNvCxnSpPr>
            <a:cxnSpLocks/>
          </p:cNvCxnSpPr>
          <p:nvPr/>
        </p:nvCxnSpPr>
        <p:spPr>
          <a:xfrm>
            <a:off x="3466935" y="1811684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2800F61-80AD-401E-D397-3AB84CB85F2C}"/>
              </a:ext>
            </a:extLst>
          </p:cNvPr>
          <p:cNvCxnSpPr>
            <a:cxnSpLocks/>
          </p:cNvCxnSpPr>
          <p:nvPr/>
        </p:nvCxnSpPr>
        <p:spPr>
          <a:xfrm>
            <a:off x="4714429" y="1811684"/>
            <a:ext cx="0" cy="327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F7A2DE-F492-ACAD-C382-E07945511F50}"/>
              </a:ext>
            </a:extLst>
          </p:cNvPr>
          <p:cNvCxnSpPr>
            <a:cxnSpLocks/>
          </p:cNvCxnSpPr>
          <p:nvPr/>
        </p:nvCxnSpPr>
        <p:spPr>
          <a:xfrm>
            <a:off x="6127124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49E36DE-41F0-7130-6D8C-7D73B9D6C482}"/>
              </a:ext>
            </a:extLst>
          </p:cNvPr>
          <p:cNvCxnSpPr>
            <a:cxnSpLocks/>
          </p:cNvCxnSpPr>
          <p:nvPr/>
        </p:nvCxnSpPr>
        <p:spPr>
          <a:xfrm>
            <a:off x="9874371" y="1811684"/>
            <a:ext cx="0" cy="290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AC0577-68C0-E2DD-75AF-B32D00713435}"/>
              </a:ext>
            </a:extLst>
          </p:cNvPr>
          <p:cNvCxnSpPr>
            <a:cxnSpLocks/>
          </p:cNvCxnSpPr>
          <p:nvPr/>
        </p:nvCxnSpPr>
        <p:spPr>
          <a:xfrm>
            <a:off x="7894012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14B7431-9D3A-513F-88F2-B5DA3D6D5688}"/>
              </a:ext>
            </a:extLst>
          </p:cNvPr>
          <p:cNvSpPr/>
          <p:nvPr/>
        </p:nvSpPr>
        <p:spPr>
          <a:xfrm>
            <a:off x="2160605" y="2088025"/>
            <a:ext cx="141591" cy="14159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7FAC0C-0C5D-3FBC-A5AE-BAE758B2C97C}"/>
              </a:ext>
            </a:extLst>
          </p:cNvPr>
          <p:cNvCxnSpPr>
            <a:cxnSpLocks/>
          </p:cNvCxnSpPr>
          <p:nvPr/>
        </p:nvCxnSpPr>
        <p:spPr>
          <a:xfrm>
            <a:off x="2870584" y="2158820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ED7722E-A4E7-357A-3D9F-271F88FE53E3}"/>
              </a:ext>
            </a:extLst>
          </p:cNvPr>
          <p:cNvCxnSpPr>
            <a:cxnSpLocks/>
          </p:cNvCxnSpPr>
          <p:nvPr/>
        </p:nvCxnSpPr>
        <p:spPr>
          <a:xfrm>
            <a:off x="10265020" y="2102670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AD93A64-4073-4FA2-EB6C-8AB54AABCB4F}"/>
              </a:ext>
            </a:extLst>
          </p:cNvPr>
          <p:cNvCxnSpPr>
            <a:cxnSpLocks/>
          </p:cNvCxnSpPr>
          <p:nvPr/>
        </p:nvCxnSpPr>
        <p:spPr>
          <a:xfrm>
            <a:off x="3042507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D0A1A5-7043-3662-4FBA-590CDC90FB6D}"/>
              </a:ext>
            </a:extLst>
          </p:cNvPr>
          <p:cNvCxnSpPr>
            <a:cxnSpLocks/>
          </p:cNvCxnSpPr>
          <p:nvPr/>
        </p:nvCxnSpPr>
        <p:spPr>
          <a:xfrm>
            <a:off x="4280929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416A2B5-83FD-5E37-4871-5C91EBF56F84}"/>
              </a:ext>
            </a:extLst>
          </p:cNvPr>
          <p:cNvCxnSpPr>
            <a:cxnSpLocks/>
          </p:cNvCxnSpPr>
          <p:nvPr/>
        </p:nvCxnSpPr>
        <p:spPr>
          <a:xfrm>
            <a:off x="5438505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05923C9-C6B1-6BD5-3BB7-1FD38BB0A5DA}"/>
              </a:ext>
            </a:extLst>
          </p:cNvPr>
          <p:cNvCxnSpPr>
            <a:cxnSpLocks/>
          </p:cNvCxnSpPr>
          <p:nvPr/>
        </p:nvCxnSpPr>
        <p:spPr>
          <a:xfrm>
            <a:off x="664787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2563C79-65A4-C839-239A-D43301B5AC20}"/>
              </a:ext>
            </a:extLst>
          </p:cNvPr>
          <p:cNvCxnSpPr>
            <a:cxnSpLocks/>
          </p:cNvCxnSpPr>
          <p:nvPr/>
        </p:nvCxnSpPr>
        <p:spPr>
          <a:xfrm>
            <a:off x="7919711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9FCBC83-B50C-E548-CD60-05D5CFFDC96F}"/>
              </a:ext>
            </a:extLst>
          </p:cNvPr>
          <p:cNvCxnSpPr>
            <a:cxnSpLocks/>
          </p:cNvCxnSpPr>
          <p:nvPr/>
        </p:nvCxnSpPr>
        <p:spPr>
          <a:xfrm>
            <a:off x="923049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8AE790E-CB53-6438-ED40-A097DAAA10E9}"/>
              </a:ext>
            </a:extLst>
          </p:cNvPr>
          <p:cNvCxnSpPr>
            <a:cxnSpLocks/>
          </p:cNvCxnSpPr>
          <p:nvPr/>
        </p:nvCxnSpPr>
        <p:spPr>
          <a:xfrm>
            <a:off x="10704346" y="4104576"/>
            <a:ext cx="0" cy="4237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119">
            <a:extLst>
              <a:ext uri="{FF2B5EF4-FFF2-40B4-BE49-F238E27FC236}">
                <a16:creationId xmlns:a16="http://schemas.microsoft.com/office/drawing/2014/main" id="{34B2F144-B1F6-E8AF-5149-C3521D89F9AC}"/>
              </a:ext>
            </a:extLst>
          </p:cNvPr>
          <p:cNvSpPr txBox="1"/>
          <p:nvPr/>
        </p:nvSpPr>
        <p:spPr>
          <a:xfrm>
            <a:off x="889930" y="1392317"/>
            <a:ext cx="103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</a:rPr>
              <a:t>1964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4F13AB6-676A-62C4-CF7C-C462E68FAD1D}"/>
              </a:ext>
            </a:extLst>
          </p:cNvPr>
          <p:cNvCxnSpPr>
            <a:cxnSpLocks/>
          </p:cNvCxnSpPr>
          <p:nvPr/>
        </p:nvCxnSpPr>
        <p:spPr>
          <a:xfrm>
            <a:off x="4130390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3F1A8FA-2867-24BB-B25C-1784798495D3}"/>
              </a:ext>
            </a:extLst>
          </p:cNvPr>
          <p:cNvCxnSpPr>
            <a:cxnSpLocks/>
          </p:cNvCxnSpPr>
          <p:nvPr/>
        </p:nvCxnSpPr>
        <p:spPr>
          <a:xfrm>
            <a:off x="550816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1B2DBAF-704A-F11F-38E7-45478DA82594}"/>
              </a:ext>
            </a:extLst>
          </p:cNvPr>
          <p:cNvCxnSpPr>
            <a:cxnSpLocks/>
          </p:cNvCxnSpPr>
          <p:nvPr/>
        </p:nvCxnSpPr>
        <p:spPr>
          <a:xfrm>
            <a:off x="702581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7E08463-A4EC-FE07-C288-F4DBBC304743}"/>
              </a:ext>
            </a:extLst>
          </p:cNvPr>
          <p:cNvCxnSpPr>
            <a:cxnSpLocks/>
          </p:cNvCxnSpPr>
          <p:nvPr/>
        </p:nvCxnSpPr>
        <p:spPr>
          <a:xfrm>
            <a:off x="8549815" y="2130614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6">
            <a:extLst>
              <a:ext uri="{FF2B5EF4-FFF2-40B4-BE49-F238E27FC236}">
                <a16:creationId xmlns:a16="http://schemas.microsoft.com/office/drawing/2014/main" id="{BF35B2D6-2B0D-23DE-FE85-49AE3A5249EB}"/>
              </a:ext>
            </a:extLst>
          </p:cNvPr>
          <p:cNvSpPr txBox="1"/>
          <p:nvPr/>
        </p:nvSpPr>
        <p:spPr>
          <a:xfrm>
            <a:off x="969041" y="4763880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Easl, Plowman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Craven’s proprietary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 management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platform launched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D3D35B88-E91B-E99A-3C67-24503DB0E098}"/>
              </a:ext>
            </a:extLst>
          </p:cNvPr>
          <p:cNvSpPr txBox="1"/>
          <p:nvPr/>
        </p:nvSpPr>
        <p:spPr>
          <a:xfrm>
            <a:off x="1453816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4C3B199-8C60-C619-55A9-06DBB31AD640}"/>
              </a:ext>
            </a:extLst>
          </p:cNvPr>
          <p:cNvCxnSpPr>
            <a:cxnSpLocks/>
          </p:cNvCxnSpPr>
          <p:nvPr/>
        </p:nvCxnSpPr>
        <p:spPr>
          <a:xfrm>
            <a:off x="1754756" y="4197583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418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970C0-B6FB-EE5E-A079-DF356B31A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1E563FD-5DF8-0C9C-0DB1-850B60E1D1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8329" b="8329"/>
          <a:stretch/>
        </p:blipFill>
        <p:spPr>
          <a:xfrm>
            <a:off x="485775" y="2589213"/>
            <a:ext cx="5332413" cy="3667125"/>
          </a:xfrm>
          <a:prstGeom prst="rect">
            <a:avLst/>
          </a:prstGeom>
          <a:noFill/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1DA2514-9A2A-F0FA-2616-C5B7750BD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Laser Scanners enable rapid, detailed 3D capture of environments that would be challenging or dangerous to survey conventionally.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5489EE4-5BD8-457A-5268-2897744A4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386" y="424145"/>
            <a:ext cx="5507488" cy="333619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How Does It Work?</a:t>
            </a:r>
          </a:p>
          <a:p>
            <a:r>
              <a:rPr lang="en-US" dirty="0">
                <a:solidFill>
                  <a:schemeClr val="tx1"/>
                </a:solidFill>
                <a:ea typeface="Mulish Light" pitchFamily="34" charset="-122"/>
                <a:cs typeface="Mulish Light" pitchFamily="34" charset="-120"/>
              </a:rPr>
              <a:t>LiDAR emits rapid pulses of laser light and measures the return time to calculate distances to surfaces, building up a dense point cloud. SLAM algorithms process this data in real time - the scanner tracks its own position by continuously matching newly captured geometry against what it has already recorded</a:t>
            </a:r>
          </a:p>
          <a:p>
            <a:r>
              <a:rPr lang="en-US" dirty="0">
                <a:solidFill>
                  <a:schemeClr val="accent2"/>
                </a:solidFill>
              </a:rPr>
              <a:t>How Does It Measure?</a:t>
            </a:r>
          </a:p>
          <a:p>
            <a:r>
              <a:rPr lang="en-US" dirty="0">
                <a:solidFill>
                  <a:srgbClr val="000000"/>
                </a:solidFill>
                <a:ea typeface="Mulish Light" pitchFamily="34" charset="-122"/>
                <a:cs typeface="Mulish Light" pitchFamily="34" charset="-120"/>
              </a:rPr>
              <a:t>Each laser pulse measures a precise range (time-of-flight or phase-shift). Scanners fire millions of pulses per second across a wide field of view. Each scan is a piece of the puzzle.</a:t>
            </a:r>
          </a:p>
          <a:p>
            <a:r>
              <a:rPr lang="en-US" dirty="0">
                <a:solidFill>
                  <a:srgbClr val="7030A0"/>
                </a:solidFill>
                <a:ea typeface="Mulish Light" pitchFamily="34" charset="-122"/>
                <a:cs typeface="Mulish Light" pitchFamily="34" charset="-120"/>
              </a:rPr>
              <a:t>Static terrestrial LiDAR scanners can achieve +/-1–3 mm at close range. Mobile SLAM systems typically achieve +/-10–30 mm </a:t>
            </a:r>
            <a:endParaRPr lang="en-US" dirty="0">
              <a:solidFill>
                <a:srgbClr val="000000"/>
              </a:solidFill>
              <a:ea typeface="Mulish Light" pitchFamily="34" charset="-122"/>
              <a:cs typeface="Mulish Light" pitchFamily="34" charset="-120"/>
            </a:endParaRPr>
          </a:p>
          <a:p>
            <a:endParaRPr lang="en-US" dirty="0">
              <a:solidFill>
                <a:srgbClr val="000000"/>
              </a:solidFill>
              <a:ea typeface="Mulish Light" pitchFamily="34" charset="-122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76BB842-D697-0F4B-B3C8-919D76D5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&amp; SLAM Technology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49229-43C5-4C00-C10A-E86942A60361}"/>
              </a:ext>
            </a:extLst>
          </p:cNvPr>
          <p:cNvSpPr txBox="1"/>
          <p:nvPr/>
        </p:nvSpPr>
        <p:spPr>
          <a:xfrm>
            <a:off x="6373386" y="3429000"/>
            <a:ext cx="2630914" cy="270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✅ </a:t>
            </a:r>
            <a:r>
              <a:rPr lang="en-US" sz="16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Pros</a:t>
            </a:r>
          </a:p>
          <a:p>
            <a:endParaRPr lang="en-US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Extremely dense 3D data capture - millions of points per second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Works indoors and in GNSS-denied environments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Captures complex geometry rapidly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Reduces time on site significantly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5954F-CAD8-FD14-B81E-409741D1C061}"/>
              </a:ext>
            </a:extLst>
          </p:cNvPr>
          <p:cNvSpPr txBox="1"/>
          <p:nvPr/>
        </p:nvSpPr>
        <p:spPr>
          <a:xfrm>
            <a:off x="9095802" y="3429000"/>
            <a:ext cx="2630914" cy="2845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  <a:buSzPct val="100000"/>
            </a:pPr>
            <a:r>
              <a:rPr lang="en-US" sz="14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⚠️ </a:t>
            </a:r>
            <a:r>
              <a:rPr lang="en-US" sz="16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Cons</a:t>
            </a:r>
            <a:endParaRPr lang="en-US" sz="1400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endParaRPr lang="en-US" sz="1400" dirty="0">
              <a:solidFill>
                <a:srgbClr val="000000"/>
              </a:solidFill>
              <a:latin typeface="Segoe UI Semilight" panose="020B0402040204020203" pitchFamily="34" charset="0"/>
              <a:ea typeface="Mulish Light" pitchFamily="34" charset="-122"/>
            </a:endParaRP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Expensive equipment and specialist processing software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Large data volumes require powerful computing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SLAM drift can accumulate over long distances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Point clouds require post-processing before usable deliverables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A1B0C-0CA5-CE90-926B-DD0BCB25C5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59" t="24170" r="51385" b="11606"/>
          <a:stretch>
            <a:fillRect/>
          </a:stretch>
        </p:blipFill>
        <p:spPr>
          <a:xfrm>
            <a:off x="485775" y="2589212"/>
            <a:ext cx="5332414" cy="368505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6D1D3F5-11D1-7A48-8A08-2A6270DB2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6"/>
          <a:stretch>
            <a:fillRect/>
          </a:stretch>
        </p:blipFill>
        <p:spPr>
          <a:xfrm>
            <a:off x="479423" y="2589211"/>
            <a:ext cx="5332413" cy="366712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F547E2D-DEBD-FF9F-7E3A-751796D7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/>
          <a:p>
            <a:fld id="{6939EF84-6726-354A-89C4-477D3877F3E6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8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41065-4F4C-E498-09EA-67599ABD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0706042-AB0F-8AB3-81E2-D89CE72709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688" b="15688"/>
          <a:stretch/>
        </p:blipFill>
        <p:spPr>
          <a:xfrm>
            <a:off x="485775" y="2589213"/>
            <a:ext cx="5332413" cy="3667125"/>
          </a:xfrm>
          <a:prstGeom prst="rect">
            <a:avLst/>
          </a:prstGeom>
          <a:noFill/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194B749-D7E3-C780-B032-11E7BD66F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44" y="1207676"/>
            <a:ext cx="5507489" cy="531334"/>
          </a:xfrm>
        </p:spPr>
        <p:txBody>
          <a:bodyPr/>
          <a:lstStyle/>
          <a:p>
            <a:r>
              <a:rPr lang="en-US" dirty="0"/>
              <a:t>Unmanned Aerial Systems (UAS or drones) equipped with high-resolution cameras (or LiDAR sensors) have transformed topographic surveying.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F09C88D-34FD-77E9-6638-93585AE26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386" y="424145"/>
            <a:ext cx="5507488" cy="333619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How Does It Work?</a:t>
            </a:r>
          </a:p>
          <a:p>
            <a:r>
              <a:rPr lang="en-US" dirty="0">
                <a:solidFill>
                  <a:schemeClr val="tx1"/>
                </a:solidFill>
                <a:ea typeface="Mulish Light" pitchFamily="34" charset="-122"/>
                <a:cs typeface="Mulish Light" pitchFamily="34" charset="-120"/>
              </a:rPr>
              <a:t>A drone flies a pre-planned grid pattern, capturing overlapping images of the ground below. Ground Control Points (GCPs) tie the model to a real-world coordinate system.</a:t>
            </a:r>
          </a:p>
          <a:p>
            <a:r>
              <a:rPr lang="en-US" dirty="0">
                <a:solidFill>
                  <a:schemeClr val="accent2"/>
                </a:solidFill>
              </a:rPr>
              <a:t>How Does It Measure?</a:t>
            </a:r>
          </a:p>
          <a:p>
            <a:r>
              <a:rPr lang="en-US" dirty="0">
                <a:solidFill>
                  <a:srgbClr val="000000"/>
                </a:solidFill>
                <a:ea typeface="Mulish Light" pitchFamily="34" charset="-122"/>
                <a:cs typeface="Mulish Light" pitchFamily="34" charset="-120"/>
              </a:rPr>
              <a:t>Each photo has a predefined overlap with the neighboring images. The images are stitched together through common points, and the software is creating a master model </a:t>
            </a:r>
          </a:p>
          <a:p>
            <a:r>
              <a:rPr lang="en-US" dirty="0">
                <a:solidFill>
                  <a:srgbClr val="7030A0"/>
                </a:solidFill>
                <a:ea typeface="Mulish Light" pitchFamily="34" charset="-122"/>
                <a:cs typeface="Mulish Light" pitchFamily="34" charset="-120"/>
              </a:rPr>
              <a:t>With good GCPs and flight planning, UAS photogrammetry achieves+/-20–50 mm horizontally and +/- 30–60 mm vertically. RTK-enabled drones can push accuracy to +/- 20–30 mm.</a:t>
            </a:r>
            <a:endParaRPr lang="en-US" dirty="0">
              <a:solidFill>
                <a:srgbClr val="000000"/>
              </a:solidFill>
              <a:ea typeface="Mulish Light" pitchFamily="34" charset="-122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F57A9B6-DD27-DBBB-3BA3-4608916B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44" y="424146"/>
            <a:ext cx="5535769" cy="685463"/>
          </a:xfrm>
        </p:spPr>
        <p:txBody>
          <a:bodyPr/>
          <a:lstStyle/>
          <a:p>
            <a:r>
              <a:rPr lang="en-US" dirty="0"/>
              <a:t>UAS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325C61-4A46-57F5-B5C8-71D48C54A603}"/>
              </a:ext>
            </a:extLst>
          </p:cNvPr>
          <p:cNvSpPr txBox="1"/>
          <p:nvPr/>
        </p:nvSpPr>
        <p:spPr>
          <a:xfrm>
            <a:off x="6373386" y="3429000"/>
            <a:ext cx="2630914" cy="270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✅ </a:t>
            </a:r>
            <a:r>
              <a:rPr lang="en-US" sz="16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Pros</a:t>
            </a:r>
          </a:p>
          <a:p>
            <a:endParaRPr lang="en-US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Covers large areas rapidly - hectares in minutes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Produces rich visual outputs: </a:t>
            </a:r>
            <a:r>
              <a:rPr lang="en-US" sz="1400" dirty="0" err="1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orthomosaics</a:t>
            </a: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, 3D models, contours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Safe for hazardous or inaccessible terrain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Cost-effective for large topographic surveys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B8B6C7-E3D0-1FE3-498F-E4F789B8B14C}"/>
              </a:ext>
            </a:extLst>
          </p:cNvPr>
          <p:cNvSpPr txBox="1"/>
          <p:nvPr/>
        </p:nvSpPr>
        <p:spPr>
          <a:xfrm>
            <a:off x="9095802" y="3429000"/>
            <a:ext cx="2630914" cy="2614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  <a:buSzPct val="100000"/>
            </a:pPr>
            <a:r>
              <a:rPr lang="en-US" sz="14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⚠️ </a:t>
            </a:r>
            <a:r>
              <a:rPr lang="en-US" sz="1600" dirty="0">
                <a:solidFill>
                  <a:srgbClr val="000000"/>
                </a:solidFill>
                <a:ea typeface="Mulish Semi Bold" pitchFamily="34" charset="-122"/>
                <a:cs typeface="Mulish Semi Bold" pitchFamily="34" charset="-120"/>
              </a:rPr>
              <a:t>Cons</a:t>
            </a:r>
            <a:endParaRPr lang="en-US" sz="1400" dirty="0"/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endParaRPr lang="en-US" sz="1400" dirty="0">
              <a:solidFill>
                <a:srgbClr val="000000"/>
              </a:solidFill>
              <a:latin typeface="Segoe UI Semilight" panose="020B0402040204020203" pitchFamily="34" charset="0"/>
              <a:ea typeface="Mulish Light" pitchFamily="34" charset="-122"/>
            </a:endParaRP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Requires CAA/regulatory approval and trained operators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Weather-dependent - wind and rain ground the drone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Vegetated areas reduce ground model quality</a:t>
            </a:r>
          </a:p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Segoe UI Semilight" panose="020B0402040204020203" pitchFamily="34" charset="0"/>
                <a:ea typeface="Mulish Light" pitchFamily="34" charset="-122"/>
              </a:rPr>
              <a:t>GCP placement still requires ground survey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CBDFC-1597-F47E-370F-57519C05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92885"/>
            <a:ext cx="265874" cy="153888"/>
          </a:xfrm>
        </p:spPr>
        <p:txBody>
          <a:bodyPr/>
          <a:lstStyle/>
          <a:p>
            <a:fld id="{6939EF84-6726-354A-89C4-477D3877F3E6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6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75D93-CADD-4C50-1AE6-07B7132B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A73A04-FF84-FF67-B046-959E7904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choose the right tool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E5FEA-FADA-3B61-C5AE-BF81DFB1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261CD95-609B-2159-B844-365CE2A32445}"/>
              </a:ext>
            </a:extLst>
          </p:cNvPr>
          <p:cNvSpPr txBox="1">
            <a:spLocks/>
          </p:cNvSpPr>
          <p:nvPr/>
        </p:nvSpPr>
        <p:spPr>
          <a:xfrm>
            <a:off x="1260262" y="1178118"/>
            <a:ext cx="1667873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GNSS	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2D466B9B-6174-D761-B0A7-8A378B939B03}"/>
              </a:ext>
            </a:extLst>
          </p:cNvPr>
          <p:cNvSpPr txBox="1">
            <a:spLocks/>
          </p:cNvSpPr>
          <p:nvPr/>
        </p:nvSpPr>
        <p:spPr>
          <a:xfrm>
            <a:off x="4109820" y="1178118"/>
            <a:ext cx="1678018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Total Station</a:t>
            </a:r>
            <a:endParaRPr lang="en-GB" dirty="0"/>
          </a:p>
        </p:txBody>
      </p:sp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71C52460-C71C-83C9-BD5C-A8F88409D831}"/>
              </a:ext>
            </a:extLst>
          </p:cNvPr>
          <p:cNvSpPr txBox="1">
            <a:spLocks/>
          </p:cNvSpPr>
          <p:nvPr/>
        </p:nvSpPr>
        <p:spPr>
          <a:xfrm>
            <a:off x="6969523" y="1178118"/>
            <a:ext cx="1678018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Laser Scanner</a:t>
            </a:r>
          </a:p>
        </p:txBody>
      </p: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C0BC02AD-CAB3-0EB8-BE25-417868F3CB5D}"/>
              </a:ext>
            </a:extLst>
          </p:cNvPr>
          <p:cNvSpPr txBox="1">
            <a:spLocks/>
          </p:cNvSpPr>
          <p:nvPr/>
        </p:nvSpPr>
        <p:spPr>
          <a:xfrm>
            <a:off x="9829226" y="1178118"/>
            <a:ext cx="1678018" cy="3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UAS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F41F148-0572-AD02-E1E0-B8BC27009F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36759"/>
          <a:stretch>
            <a:fillRect/>
          </a:stretch>
        </p:blipFill>
        <p:spPr>
          <a:xfrm>
            <a:off x="180753" y="1639371"/>
            <a:ext cx="3145568" cy="4252768"/>
          </a:xfrm>
          <a:prstGeom prst="parallelogram">
            <a:avLst>
              <a:gd name="adj" fmla="val 30879"/>
            </a:avLst>
          </a:prstGeo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0D984410-C16B-0139-74B4-E7E0250951BB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5" t="6350" r="28455"/>
          <a:stretch>
            <a:fillRect/>
          </a:stretch>
        </p:blipFill>
        <p:spPr>
          <a:xfrm>
            <a:off x="6066209" y="1634290"/>
            <a:ext cx="2865748" cy="4252768"/>
          </a:xfrm>
          <a:prstGeom prst="parallelogram">
            <a:avLst>
              <a:gd name="adj" fmla="val 31138"/>
            </a:avLst>
          </a:prstGeom>
        </p:spPr>
      </p:pic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D0415B67-3B3F-5C96-8D63-492C9BFC99CE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4" r="30808"/>
          <a:stretch>
            <a:fillRect/>
          </a:stretch>
        </p:blipFill>
        <p:spPr>
          <a:xfrm>
            <a:off x="8869027" y="1646691"/>
            <a:ext cx="2756618" cy="4252767"/>
          </a:xfrm>
          <a:prstGeom prst="parallelogram">
            <a:avLst>
              <a:gd name="adj" fmla="val 29473"/>
            </a:avLst>
          </a:prstGeo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263DF69F-1177-DD39-01D8-222160531A91}"/>
              </a:ext>
            </a:extLst>
          </p:cNvPr>
          <p:cNvPicPr>
            <a:picLocks noGrp="1" noChangeAspect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r="28088"/>
          <a:stretch>
            <a:fillRect/>
          </a:stretch>
        </p:blipFill>
        <p:spPr>
          <a:xfrm>
            <a:off x="3263391" y="1634290"/>
            <a:ext cx="2865748" cy="4247687"/>
          </a:xfrm>
          <a:prstGeom prst="parallelogram">
            <a:avLst>
              <a:gd name="adj" fmla="val 31138"/>
            </a:avLst>
          </a:prstGeom>
        </p:spPr>
      </p:pic>
    </p:spTree>
    <p:extLst>
      <p:ext uri="{BB962C8B-B14F-4D97-AF65-F5344CB8AC3E}">
        <p14:creationId xmlns:p14="http://schemas.microsoft.com/office/powerpoint/2010/main" val="2719187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F038-7503-E7CE-3F49-288733AD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E9699-4CB2-7B67-4B29-A07D63FEC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61" y="947643"/>
            <a:ext cx="9661622" cy="529329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94C04DDE-7479-4AF7-BA54-5E8CC55A260D}"/>
              </a:ext>
            </a:extLst>
          </p:cNvPr>
          <p:cNvSpPr txBox="1">
            <a:spLocks/>
          </p:cNvSpPr>
          <p:nvPr/>
        </p:nvSpPr>
        <p:spPr>
          <a:xfrm>
            <a:off x="451144" y="424147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Survey Tool Decision Chart</a:t>
            </a:r>
          </a:p>
        </p:txBody>
      </p:sp>
    </p:spTree>
    <p:extLst>
      <p:ext uri="{BB962C8B-B14F-4D97-AF65-F5344CB8AC3E}">
        <p14:creationId xmlns:p14="http://schemas.microsoft.com/office/powerpoint/2010/main" val="312384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8C23A-6E2E-C391-3D1E-8150609EF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95CB9-4F7E-57B9-A33B-BFF9A750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98CC0-F664-EFFD-10A5-B441D3C0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1" y="947643"/>
            <a:ext cx="9661622" cy="529329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996EB4E7-FF9F-B928-24EA-854695DA5EC0}"/>
              </a:ext>
            </a:extLst>
          </p:cNvPr>
          <p:cNvSpPr txBox="1">
            <a:spLocks/>
          </p:cNvSpPr>
          <p:nvPr/>
        </p:nvSpPr>
        <p:spPr>
          <a:xfrm>
            <a:off x="451144" y="424147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….some other factors to consider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7FC5E6-24F0-93CE-5F11-68B974AAF309}"/>
              </a:ext>
            </a:extLst>
          </p:cNvPr>
          <p:cNvSpPr/>
          <p:nvPr/>
        </p:nvSpPr>
        <p:spPr>
          <a:xfrm>
            <a:off x="9469421" y="3672618"/>
            <a:ext cx="2214873" cy="1140200"/>
          </a:xfrm>
          <a:prstGeom prst="roundRect">
            <a:avLst>
              <a:gd name="adj" fmla="val 37053"/>
            </a:avLst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Which equipment is available ?</a:t>
            </a:r>
          </a:p>
        </p:txBody>
      </p:sp>
    </p:spTree>
    <p:extLst>
      <p:ext uri="{BB962C8B-B14F-4D97-AF65-F5344CB8AC3E}">
        <p14:creationId xmlns:p14="http://schemas.microsoft.com/office/powerpoint/2010/main" val="2717164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E3392-9F58-A19A-5441-F691269EC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865BE-81DC-874C-CC4A-A92FE491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9F0FE-B591-488E-1FEA-9A58DCF8D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1" y="947643"/>
            <a:ext cx="9661622" cy="529329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E95A5031-B995-7256-0842-8B8F517263B2}"/>
              </a:ext>
            </a:extLst>
          </p:cNvPr>
          <p:cNvSpPr txBox="1">
            <a:spLocks/>
          </p:cNvSpPr>
          <p:nvPr/>
        </p:nvSpPr>
        <p:spPr>
          <a:xfrm>
            <a:off x="451144" y="424147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….some other factors to consider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AD5B6F-A4FF-CE20-09F2-A5BC26FCE273}"/>
              </a:ext>
            </a:extLst>
          </p:cNvPr>
          <p:cNvSpPr/>
          <p:nvPr/>
        </p:nvSpPr>
        <p:spPr>
          <a:xfrm>
            <a:off x="9709246" y="2685249"/>
            <a:ext cx="2214873" cy="1140200"/>
          </a:xfrm>
          <a:prstGeom prst="roundRect">
            <a:avLst>
              <a:gd name="adj" fmla="val 37053"/>
            </a:avLst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Which equipment is available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359B3B-DC1A-A597-66D3-B05015E74A95}"/>
              </a:ext>
            </a:extLst>
          </p:cNvPr>
          <p:cNvSpPr/>
          <p:nvPr/>
        </p:nvSpPr>
        <p:spPr>
          <a:xfrm>
            <a:off x="9327022" y="401210"/>
            <a:ext cx="2499669" cy="1264669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Can the staff competently carry out traditional work ?</a:t>
            </a:r>
          </a:p>
        </p:txBody>
      </p:sp>
    </p:spTree>
    <p:extLst>
      <p:ext uri="{BB962C8B-B14F-4D97-AF65-F5344CB8AC3E}">
        <p14:creationId xmlns:p14="http://schemas.microsoft.com/office/powerpoint/2010/main" val="3689504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23086-5C27-68FC-2C35-E9B62AD2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30786-2FD0-B9B6-FD2F-5125DC15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7B5BE-AC60-5D8B-1A6E-E86D0159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1" y="947643"/>
            <a:ext cx="9661622" cy="529329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1DAB480-32B9-766F-C148-68744A25E95D}"/>
              </a:ext>
            </a:extLst>
          </p:cNvPr>
          <p:cNvSpPr txBox="1">
            <a:spLocks/>
          </p:cNvSpPr>
          <p:nvPr/>
        </p:nvSpPr>
        <p:spPr>
          <a:xfrm>
            <a:off x="451144" y="424147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….some other factors to consider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D32FFA-6276-4B84-7984-CE017BBD1D35}"/>
              </a:ext>
            </a:extLst>
          </p:cNvPr>
          <p:cNvSpPr/>
          <p:nvPr/>
        </p:nvSpPr>
        <p:spPr>
          <a:xfrm>
            <a:off x="9709246" y="2685249"/>
            <a:ext cx="2214873" cy="1140200"/>
          </a:xfrm>
          <a:prstGeom prst="roundRect">
            <a:avLst>
              <a:gd name="adj" fmla="val 37053"/>
            </a:avLst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Which equipment is available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B64D76-D35C-7B59-99F2-6928A262E17A}"/>
              </a:ext>
            </a:extLst>
          </p:cNvPr>
          <p:cNvSpPr/>
          <p:nvPr/>
        </p:nvSpPr>
        <p:spPr>
          <a:xfrm>
            <a:off x="9327022" y="401210"/>
            <a:ext cx="2499669" cy="1264669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Can the staff competently carry out traditional work 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9BD76C-FCF5-C9AE-C1C8-0DC92D8B88E2}"/>
              </a:ext>
            </a:extLst>
          </p:cNvPr>
          <p:cNvSpPr/>
          <p:nvPr/>
        </p:nvSpPr>
        <p:spPr>
          <a:xfrm>
            <a:off x="9614393" y="3687817"/>
            <a:ext cx="1534591" cy="1322255"/>
          </a:xfrm>
          <a:prstGeom prst="roundRect">
            <a:avLst>
              <a:gd name="adj" fmla="val 37053"/>
            </a:avLst>
          </a:prstGeom>
          <a:solidFill>
            <a:schemeClr val="accent4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 project local ?</a:t>
            </a:r>
          </a:p>
        </p:txBody>
      </p:sp>
    </p:spTree>
    <p:extLst>
      <p:ext uri="{BB962C8B-B14F-4D97-AF65-F5344CB8AC3E}">
        <p14:creationId xmlns:p14="http://schemas.microsoft.com/office/powerpoint/2010/main" val="2409930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D2A33-9BB1-A893-1CD2-483AC2ABB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E8CC2-2A00-4258-C876-6974F0E7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062A7-831E-D086-09A0-1CF265B3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1" y="947643"/>
            <a:ext cx="9661622" cy="529329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617148E-B1D8-D311-5238-D0F24332BB04}"/>
              </a:ext>
            </a:extLst>
          </p:cNvPr>
          <p:cNvSpPr txBox="1">
            <a:spLocks/>
          </p:cNvSpPr>
          <p:nvPr/>
        </p:nvSpPr>
        <p:spPr>
          <a:xfrm>
            <a:off x="451144" y="424147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….some other factors to consider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D2C12-B263-57EC-C9B5-4ADEE9B00B5C}"/>
              </a:ext>
            </a:extLst>
          </p:cNvPr>
          <p:cNvSpPr/>
          <p:nvPr/>
        </p:nvSpPr>
        <p:spPr>
          <a:xfrm>
            <a:off x="9709246" y="2685249"/>
            <a:ext cx="2214873" cy="1140200"/>
          </a:xfrm>
          <a:prstGeom prst="roundRect">
            <a:avLst>
              <a:gd name="adj" fmla="val 37053"/>
            </a:avLst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Which equipment is available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7233AA-A85D-3D62-1899-05F1B9E61B0C}"/>
              </a:ext>
            </a:extLst>
          </p:cNvPr>
          <p:cNvSpPr/>
          <p:nvPr/>
        </p:nvSpPr>
        <p:spPr>
          <a:xfrm>
            <a:off x="9327022" y="401210"/>
            <a:ext cx="2499669" cy="1264669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Can the staff competently carry out traditional work 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6FEFC1-5323-4DA8-E2E3-DA49ECC6648C}"/>
              </a:ext>
            </a:extLst>
          </p:cNvPr>
          <p:cNvSpPr/>
          <p:nvPr/>
        </p:nvSpPr>
        <p:spPr>
          <a:xfrm>
            <a:off x="9614393" y="3687817"/>
            <a:ext cx="1534591" cy="1322255"/>
          </a:xfrm>
          <a:prstGeom prst="roundRect">
            <a:avLst>
              <a:gd name="adj" fmla="val 37053"/>
            </a:avLst>
          </a:prstGeom>
          <a:solidFill>
            <a:schemeClr val="accent4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 project local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D85A30-20BE-3F09-F7ED-38D1BA2E33B6}"/>
              </a:ext>
            </a:extLst>
          </p:cNvPr>
          <p:cNvSpPr/>
          <p:nvPr/>
        </p:nvSpPr>
        <p:spPr>
          <a:xfrm>
            <a:off x="9039470" y="4872987"/>
            <a:ext cx="2008619" cy="1322255"/>
          </a:xfrm>
          <a:prstGeom prst="roundRect">
            <a:avLst>
              <a:gd name="adj" fmla="val 37053"/>
            </a:avLst>
          </a:prstGeom>
          <a:solidFill>
            <a:schemeClr val="tx2">
              <a:lumMod val="25000"/>
              <a:lumOff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there chance the client could want more ?</a:t>
            </a:r>
          </a:p>
        </p:txBody>
      </p:sp>
    </p:spTree>
    <p:extLst>
      <p:ext uri="{BB962C8B-B14F-4D97-AF65-F5344CB8AC3E}">
        <p14:creationId xmlns:p14="http://schemas.microsoft.com/office/powerpoint/2010/main" val="2348185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02D0-83B2-3652-9B80-BA94E212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07560-42FE-99EA-6275-E5961476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A9023-AF5A-F21C-5AEB-3CE047CD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1" y="947643"/>
            <a:ext cx="9661622" cy="529329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A6557F4-C831-1EC9-A617-81D3BECB4C7E}"/>
              </a:ext>
            </a:extLst>
          </p:cNvPr>
          <p:cNvSpPr txBox="1">
            <a:spLocks/>
          </p:cNvSpPr>
          <p:nvPr/>
        </p:nvSpPr>
        <p:spPr>
          <a:xfrm>
            <a:off x="451144" y="424147"/>
            <a:ext cx="11233150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….some other factors to consider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EB4E3C-90F5-3F97-9652-61A7963415CA}"/>
              </a:ext>
            </a:extLst>
          </p:cNvPr>
          <p:cNvSpPr/>
          <p:nvPr/>
        </p:nvSpPr>
        <p:spPr>
          <a:xfrm>
            <a:off x="9709246" y="2685249"/>
            <a:ext cx="2214873" cy="1140200"/>
          </a:xfrm>
          <a:prstGeom prst="roundRect">
            <a:avLst>
              <a:gd name="adj" fmla="val 37053"/>
            </a:avLst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Which equipment is available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E3F65C-3043-242F-3AAB-0E7D8327B7BA}"/>
              </a:ext>
            </a:extLst>
          </p:cNvPr>
          <p:cNvSpPr/>
          <p:nvPr/>
        </p:nvSpPr>
        <p:spPr>
          <a:xfrm>
            <a:off x="9327022" y="401210"/>
            <a:ext cx="2499669" cy="1264669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Can the staff competently carry out traditional work 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22EEF0-F918-ED10-609A-961A9874A925}"/>
              </a:ext>
            </a:extLst>
          </p:cNvPr>
          <p:cNvSpPr/>
          <p:nvPr/>
        </p:nvSpPr>
        <p:spPr>
          <a:xfrm>
            <a:off x="9614393" y="3687817"/>
            <a:ext cx="1534591" cy="1322255"/>
          </a:xfrm>
          <a:prstGeom prst="roundRect">
            <a:avLst>
              <a:gd name="adj" fmla="val 37053"/>
            </a:avLst>
          </a:prstGeom>
          <a:solidFill>
            <a:schemeClr val="accent4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 project local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46F816-58F0-FD00-63CC-DFB0F066135F}"/>
              </a:ext>
            </a:extLst>
          </p:cNvPr>
          <p:cNvSpPr/>
          <p:nvPr/>
        </p:nvSpPr>
        <p:spPr>
          <a:xfrm>
            <a:off x="9039470" y="4872987"/>
            <a:ext cx="2008619" cy="1322255"/>
          </a:xfrm>
          <a:prstGeom prst="roundRect">
            <a:avLst>
              <a:gd name="adj" fmla="val 37053"/>
            </a:avLst>
          </a:prstGeom>
          <a:solidFill>
            <a:schemeClr val="tx2">
              <a:lumMod val="25000"/>
              <a:lumOff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there chance the client could want more 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0F34A6-9222-1576-5C97-1590C48663B3}"/>
              </a:ext>
            </a:extLst>
          </p:cNvPr>
          <p:cNvSpPr/>
          <p:nvPr/>
        </p:nvSpPr>
        <p:spPr>
          <a:xfrm>
            <a:off x="2607712" y="4395029"/>
            <a:ext cx="2489554" cy="955915"/>
          </a:xfrm>
          <a:prstGeom prst="roundRect">
            <a:avLst>
              <a:gd name="adj" fmla="val 37053"/>
            </a:avLst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Can innovation be deployed 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A0A931-C3FD-56A4-97FC-2D14DFCDBDCA}"/>
              </a:ext>
            </a:extLst>
          </p:cNvPr>
          <p:cNvSpPr/>
          <p:nvPr/>
        </p:nvSpPr>
        <p:spPr>
          <a:xfrm>
            <a:off x="3728825" y="3594290"/>
            <a:ext cx="1534592" cy="955915"/>
          </a:xfrm>
          <a:prstGeom prst="roundRect">
            <a:avLst>
              <a:gd name="adj" fmla="val 37053"/>
            </a:avLst>
          </a:prstGeom>
          <a:solidFill>
            <a:srgbClr val="C299F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How’s the weather?</a:t>
            </a:r>
          </a:p>
        </p:txBody>
      </p:sp>
    </p:spTree>
    <p:extLst>
      <p:ext uri="{BB962C8B-B14F-4D97-AF65-F5344CB8AC3E}">
        <p14:creationId xmlns:p14="http://schemas.microsoft.com/office/powerpoint/2010/main" val="2447699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9AA1AD-7025-2FA5-2679-10E60EF7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6AFA3A4-CF06-110B-CD27-11AA407589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Scope and Methodology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C172D4-BBC5-69D8-5E37-A99D14A75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242185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95F3C-06E2-1825-9B53-49ED4EFB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C62974DD-7E16-3F74-87CF-554F697D4C95}"/>
              </a:ext>
            </a:extLst>
          </p:cNvPr>
          <p:cNvSpPr/>
          <p:nvPr/>
        </p:nvSpPr>
        <p:spPr>
          <a:xfrm flipH="1">
            <a:off x="9484928" y="2112455"/>
            <a:ext cx="2039631" cy="201717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C0B42A-F610-8C11-74E6-534E5F4FD3B0}"/>
              </a:ext>
            </a:extLst>
          </p:cNvPr>
          <p:cNvSpPr/>
          <p:nvPr/>
        </p:nvSpPr>
        <p:spPr>
          <a:xfrm flipH="1">
            <a:off x="9381866" y="2135046"/>
            <a:ext cx="1958963" cy="19945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7F2669EB-DD0C-21D1-0847-1F79714B0E76}"/>
              </a:ext>
            </a:extLst>
          </p:cNvPr>
          <p:cNvSpPr>
            <a:spLocks noGrp="1"/>
          </p:cNvSpPr>
          <p:nvPr/>
        </p:nvSpPr>
        <p:spPr>
          <a:xfrm>
            <a:off x="751337" y="6507976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9EF84-6726-354A-89C4-477D3877F3E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5" name="Subtitle 3">
            <a:extLst>
              <a:ext uri="{FF2B5EF4-FFF2-40B4-BE49-F238E27FC236}">
                <a16:creationId xmlns:a16="http://schemas.microsoft.com/office/drawing/2014/main" id="{559DC215-C3EF-38A2-8499-BAB02912E1FE}"/>
              </a:ext>
            </a:extLst>
          </p:cNvPr>
          <p:cNvSpPr txBox="1">
            <a:spLocks/>
          </p:cNvSpPr>
          <p:nvPr/>
        </p:nvSpPr>
        <p:spPr>
          <a:xfrm>
            <a:off x="681730" y="196136"/>
            <a:ext cx="6993091" cy="619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60 Years of Innovation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9665827-71E2-9865-8BB7-6B11081EB29B}"/>
              </a:ext>
            </a:extLst>
          </p:cNvPr>
          <p:cNvCxnSpPr>
            <a:cxnSpLocks/>
          </p:cNvCxnSpPr>
          <p:nvPr/>
        </p:nvCxnSpPr>
        <p:spPr>
          <a:xfrm flipV="1">
            <a:off x="1820436" y="4126732"/>
            <a:ext cx="8722905" cy="6484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0DFA36-8E35-B356-8A0D-56CD9E39DAD2}"/>
              </a:ext>
            </a:extLst>
          </p:cNvPr>
          <p:cNvCxnSpPr>
            <a:cxnSpLocks/>
          </p:cNvCxnSpPr>
          <p:nvPr/>
        </p:nvCxnSpPr>
        <p:spPr>
          <a:xfrm flipV="1">
            <a:off x="2246867" y="2110290"/>
            <a:ext cx="8175824" cy="59768"/>
          </a:xfrm>
          <a:prstGeom prst="line">
            <a:avLst/>
          </a:prstGeom>
          <a:ln w="22225">
            <a:solidFill>
              <a:srgbClr val="0B4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BF766A0D-A548-7095-3E7C-2831138EE51C}"/>
              </a:ext>
            </a:extLst>
          </p:cNvPr>
          <p:cNvSpPr txBox="1"/>
          <p:nvPr/>
        </p:nvSpPr>
        <p:spPr>
          <a:xfrm>
            <a:off x="2870584" y="80514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mainframe CAD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workstation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GDS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E49D4CC7-72E7-EBB1-FBC6-1BAE5597C9F0}"/>
              </a:ext>
            </a:extLst>
          </p:cNvPr>
          <p:cNvSpPr txBox="1"/>
          <p:nvPr/>
        </p:nvSpPr>
        <p:spPr>
          <a:xfrm>
            <a:off x="4179668" y="635865"/>
            <a:ext cx="10246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terrestrial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laser scanner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in Europe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Cyrax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2500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7D2A913F-460F-C31B-D8A4-68B64F0FB15A}"/>
              </a:ext>
            </a:extLst>
          </p:cNvPr>
          <p:cNvSpPr txBox="1"/>
          <p:nvPr/>
        </p:nvSpPr>
        <p:spPr>
          <a:xfrm>
            <a:off x="5349828" y="635865"/>
            <a:ext cx="15408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CCTV footage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laser scan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data for crime scene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reconstruction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3E82928F-2FB8-C554-E5EB-D28423E4F6B4}"/>
              </a:ext>
            </a:extLst>
          </p:cNvPr>
          <p:cNvSpPr txBox="1"/>
          <p:nvPr/>
        </p:nvSpPr>
        <p:spPr>
          <a:xfrm>
            <a:off x="7116694" y="635865"/>
            <a:ext cx="153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laser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&amp;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photogrammetry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National Injuries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Database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DED7E64D-BDB8-931D-C68A-2B53CD6AA938}"/>
              </a:ext>
            </a:extLst>
          </p:cNvPr>
          <p:cNvSpPr txBox="1"/>
          <p:nvPr/>
        </p:nvSpPr>
        <p:spPr>
          <a:xfrm>
            <a:off x="8718894" y="466588"/>
            <a:ext cx="230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photogrammetry-based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system – Mephisto EX.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3D Project Mapping used at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BBC TV Centre &amp; Microsoft Xbox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launch. Early adopter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Augmented Reality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155FEDF0-F367-B060-2E77-02B0DABB557C}"/>
              </a:ext>
            </a:extLst>
          </p:cNvPr>
          <p:cNvSpPr txBox="1"/>
          <p:nvPr/>
        </p:nvSpPr>
        <p:spPr>
          <a:xfrm>
            <a:off x="9407522" y="2727203"/>
            <a:ext cx="18197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adoption of fully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immersive virtual reality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–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Occulus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Rift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Condition Survey Builder.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Direct involvement with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Leica in development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P40 and RTC360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9CD944A2-F652-C09C-3FFE-362969A419E2}"/>
              </a:ext>
            </a:extLst>
          </p:cNvPr>
          <p:cNvSpPr txBox="1"/>
          <p:nvPr/>
        </p:nvSpPr>
        <p:spPr>
          <a:xfrm>
            <a:off x="7833388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&amp; Scan-to-BIM.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Industry leading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BIM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Specification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537EF570-5438-D87D-4558-5FB2B7AB502E}"/>
              </a:ext>
            </a:extLst>
          </p:cNvPr>
          <p:cNvSpPr txBox="1"/>
          <p:nvPr/>
        </p:nvSpPr>
        <p:spPr>
          <a:xfrm>
            <a:off x="6276081" y="2727203"/>
            <a:ext cx="15007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kinematic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railway. Plowman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 Limited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established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EEBC608B-1D3D-037F-3162-D7638518D83C}"/>
              </a:ext>
            </a:extLst>
          </p:cNvPr>
          <p:cNvSpPr txBox="1"/>
          <p:nvPr/>
        </p:nvSpPr>
        <p:spPr>
          <a:xfrm>
            <a:off x="3525171" y="2727203"/>
            <a:ext cx="126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develop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underwater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photogrammetric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solutions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off-shore oil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platforms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54E87041-05F2-847B-C3B1-9B9FFA82CB41}"/>
              </a:ext>
            </a:extLst>
          </p:cNvPr>
          <p:cNvSpPr txBox="1"/>
          <p:nvPr/>
        </p:nvSpPr>
        <p:spPr>
          <a:xfrm>
            <a:off x="2317261" y="2727203"/>
            <a:ext cx="1149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electronic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tacheometer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Zeiss Reg Elta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D1D31654-89E1-244C-673D-009170D7ABD7}"/>
              </a:ext>
            </a:extLst>
          </p:cNvPr>
          <p:cNvSpPr txBox="1"/>
          <p:nvPr/>
        </p:nvSpPr>
        <p:spPr>
          <a:xfrm>
            <a:off x="4762056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cyber-scanning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in Europe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Cyberware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WBX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Head and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scanners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315B21D7-36DD-2F3C-D676-194AD3AC1EC9}"/>
              </a:ext>
            </a:extLst>
          </p:cNvPr>
          <p:cNvSpPr txBox="1"/>
          <p:nvPr/>
        </p:nvSpPr>
        <p:spPr>
          <a:xfrm>
            <a:off x="3633891" y="4763880"/>
            <a:ext cx="1263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“100%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removal of boots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ballast”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 for UAS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Rail Surveying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Freedom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BFF0920F-B07F-6512-19B6-B86449AAC1B0}"/>
              </a:ext>
            </a:extLst>
          </p:cNvPr>
          <p:cNvSpPr txBox="1"/>
          <p:nvPr/>
        </p:nvSpPr>
        <p:spPr>
          <a:xfrm>
            <a:off x="4870882" y="4763880"/>
            <a:ext cx="1135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achieve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ultra-flat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floor analysis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for Amazon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Robotics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80CC2C26-B5FD-D3DC-C4EC-706829F3600E}"/>
              </a:ext>
            </a:extLst>
          </p:cNvPr>
          <p:cNvSpPr txBox="1"/>
          <p:nvPr/>
        </p:nvSpPr>
        <p:spPr>
          <a:xfrm>
            <a:off x="5998747" y="4763880"/>
            <a:ext cx="133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company to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achieve ISO19650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Level 2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Accreditation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F9FCC897-0A44-BC1B-A292-A0897D248E23}"/>
              </a:ext>
            </a:extLst>
          </p:cNvPr>
          <p:cNvSpPr txBox="1"/>
          <p:nvPr/>
        </p:nvSpPr>
        <p:spPr>
          <a:xfrm>
            <a:off x="7388735" y="4763879"/>
            <a:ext cx="12202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adopt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kinematic indoor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SLAM-based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area referencing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1CF3FD24-D3A4-FA8D-94F1-3FF7DE044C05}"/>
              </a:ext>
            </a:extLst>
          </p:cNvPr>
          <p:cNvSpPr txBox="1"/>
          <p:nvPr/>
        </p:nvSpPr>
        <p:spPr>
          <a:xfrm>
            <a:off x="8467948" y="4771649"/>
            <a:ext cx="1616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Creator of world’s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most accurate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UAS system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R3D.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Delivery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Europe’s largest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scan-to-BIM project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Palace of Westminster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162F2EB8-ADE8-5BE5-DC48-E6403170436A}"/>
              </a:ext>
            </a:extLst>
          </p:cNvPr>
          <p:cNvSpPr txBox="1"/>
          <p:nvPr/>
        </p:nvSpPr>
        <p:spPr>
          <a:xfrm>
            <a:off x="9876762" y="4759464"/>
            <a:ext cx="1854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body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for fitness market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3dYu/4D Reality.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Involved in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developing software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Construction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Verification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Clear Edge Verity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1">
            <a:extLst>
              <a:ext uri="{FF2B5EF4-FFF2-40B4-BE49-F238E27FC236}">
                <a16:creationId xmlns:a16="http://schemas.microsoft.com/office/drawing/2014/main" id="{EC28EF4B-4FEE-DA99-4F35-C44328AA4D45}"/>
              </a:ext>
            </a:extLst>
          </p:cNvPr>
          <p:cNvSpPr txBox="1"/>
          <p:nvPr/>
        </p:nvSpPr>
        <p:spPr>
          <a:xfrm>
            <a:off x="460242" y="1703117"/>
            <a:ext cx="1638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Plowman Craven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Associates established,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working predominately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the DoE and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Property Services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Agency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D6408A8-7AA0-012B-012D-80C0FE12C9A3}"/>
              </a:ext>
            </a:extLst>
          </p:cNvPr>
          <p:cNvGrpSpPr/>
          <p:nvPr/>
        </p:nvGrpSpPr>
        <p:grpSpPr>
          <a:xfrm>
            <a:off x="836980" y="4197871"/>
            <a:ext cx="2066299" cy="1980804"/>
            <a:chOff x="870173" y="3948177"/>
            <a:chExt cx="2066299" cy="198080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6469FEC-F86B-CD59-1CC0-AFC443FE3ADF}"/>
                </a:ext>
              </a:extLst>
            </p:cNvPr>
            <p:cNvSpPr/>
            <p:nvPr/>
          </p:nvSpPr>
          <p:spPr>
            <a:xfrm>
              <a:off x="870173" y="3948177"/>
              <a:ext cx="1966912" cy="196691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5714ADD-78E6-9C79-908A-5B18520715B4}"/>
                </a:ext>
              </a:extLst>
            </p:cNvPr>
            <p:cNvSpPr/>
            <p:nvPr/>
          </p:nvSpPr>
          <p:spPr>
            <a:xfrm>
              <a:off x="1047352" y="3970204"/>
              <a:ext cx="1889120" cy="195877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7" name="TextBox 31">
            <a:extLst>
              <a:ext uri="{FF2B5EF4-FFF2-40B4-BE49-F238E27FC236}">
                <a16:creationId xmlns:a16="http://schemas.microsoft.com/office/drawing/2014/main" id="{90F5C11F-E18F-E913-AC8F-2AB69A02B5BB}"/>
              </a:ext>
            </a:extLst>
          </p:cNvPr>
          <p:cNvSpPr txBox="1"/>
          <p:nvPr/>
        </p:nvSpPr>
        <p:spPr>
          <a:xfrm>
            <a:off x="2348157" y="4763880"/>
            <a:ext cx="12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Investment by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Agathos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enables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GeoTech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global growth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44552197-47B0-6BFE-22E2-5AA297736F7E}"/>
              </a:ext>
            </a:extLst>
          </p:cNvPr>
          <p:cNvSpPr txBox="1"/>
          <p:nvPr/>
        </p:nvSpPr>
        <p:spPr>
          <a:xfrm>
            <a:off x="2741567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2B1A0FAF-B6A9-5AA5-49F5-8CB5CEEA0E94}"/>
              </a:ext>
            </a:extLst>
          </p:cNvPr>
          <p:cNvSpPr txBox="1"/>
          <p:nvPr/>
        </p:nvSpPr>
        <p:spPr>
          <a:xfrm>
            <a:off x="3979989" y="4499140"/>
            <a:ext cx="74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2023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0BF9C207-C3AA-7A8F-CC69-53CC328142C8}"/>
              </a:ext>
            </a:extLst>
          </p:cNvPr>
          <p:cNvSpPr txBox="1"/>
          <p:nvPr/>
        </p:nvSpPr>
        <p:spPr>
          <a:xfrm>
            <a:off x="5137565" y="4499140"/>
            <a:ext cx="80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48D9217D-147E-CFD3-0610-7D59D89401A0}"/>
              </a:ext>
            </a:extLst>
          </p:cNvPr>
          <p:cNvSpPr txBox="1"/>
          <p:nvPr/>
        </p:nvSpPr>
        <p:spPr>
          <a:xfrm>
            <a:off x="7623050" y="4499140"/>
            <a:ext cx="65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4FAFDF4D-558C-76E5-F84C-059F3B176326}"/>
              </a:ext>
            </a:extLst>
          </p:cNvPr>
          <p:cNvSpPr txBox="1"/>
          <p:nvPr/>
        </p:nvSpPr>
        <p:spPr>
          <a:xfrm>
            <a:off x="8939408" y="4499140"/>
            <a:ext cx="70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2016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815E5AAE-8E57-B033-7CCC-E1995A907813}"/>
              </a:ext>
            </a:extLst>
          </p:cNvPr>
          <p:cNvSpPr txBox="1"/>
          <p:nvPr/>
        </p:nvSpPr>
        <p:spPr>
          <a:xfrm>
            <a:off x="10446162" y="4499140"/>
            <a:ext cx="70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90889E1B-D17F-A1C9-4E99-618F5F4880B9}"/>
              </a:ext>
            </a:extLst>
          </p:cNvPr>
          <p:cNvSpPr txBox="1"/>
          <p:nvPr/>
        </p:nvSpPr>
        <p:spPr>
          <a:xfrm>
            <a:off x="6352979" y="4499140"/>
            <a:ext cx="7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5" name="TextBox 56">
            <a:extLst>
              <a:ext uri="{FF2B5EF4-FFF2-40B4-BE49-F238E27FC236}">
                <a16:creationId xmlns:a16="http://schemas.microsoft.com/office/drawing/2014/main" id="{3F254D2D-9710-6787-2284-4AC152EFC4BF}"/>
              </a:ext>
            </a:extLst>
          </p:cNvPr>
          <p:cNvSpPr txBox="1"/>
          <p:nvPr/>
        </p:nvSpPr>
        <p:spPr>
          <a:xfrm>
            <a:off x="2596823" y="2467418"/>
            <a:ext cx="77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1972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634C57E9-ED03-CADE-7A2F-0377BA7651A8}"/>
              </a:ext>
            </a:extLst>
          </p:cNvPr>
          <p:cNvSpPr txBox="1"/>
          <p:nvPr/>
        </p:nvSpPr>
        <p:spPr>
          <a:xfrm>
            <a:off x="3815931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C581A760-5FD9-7192-DE59-A8EFEAE69186}"/>
              </a:ext>
            </a:extLst>
          </p:cNvPr>
          <p:cNvSpPr txBox="1"/>
          <p:nvPr/>
        </p:nvSpPr>
        <p:spPr>
          <a:xfrm>
            <a:off x="5189840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8" name="TextBox 59">
            <a:extLst>
              <a:ext uri="{FF2B5EF4-FFF2-40B4-BE49-F238E27FC236}">
                <a16:creationId xmlns:a16="http://schemas.microsoft.com/office/drawing/2014/main" id="{81F8E4A0-46E5-07D7-FAE0-517303BA3499}"/>
              </a:ext>
            </a:extLst>
          </p:cNvPr>
          <p:cNvSpPr txBox="1"/>
          <p:nvPr/>
        </p:nvSpPr>
        <p:spPr>
          <a:xfrm>
            <a:off x="6717626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793C0E88-1E56-2A06-42E0-494014A4F198}"/>
              </a:ext>
            </a:extLst>
          </p:cNvPr>
          <p:cNvSpPr txBox="1"/>
          <p:nvPr/>
        </p:nvSpPr>
        <p:spPr>
          <a:xfrm>
            <a:off x="8290487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2011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97236F7F-2E84-E612-E3EF-6183BF252550}"/>
              </a:ext>
            </a:extLst>
          </p:cNvPr>
          <p:cNvSpPr txBox="1"/>
          <p:nvPr/>
        </p:nvSpPr>
        <p:spPr>
          <a:xfrm>
            <a:off x="9965313" y="2467418"/>
            <a:ext cx="71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FB320E23-7B09-09F3-82F5-2AB2277B3B76}"/>
              </a:ext>
            </a:extLst>
          </p:cNvPr>
          <p:cNvSpPr txBox="1"/>
          <p:nvPr/>
        </p:nvSpPr>
        <p:spPr>
          <a:xfrm>
            <a:off x="3165994" y="1535731"/>
            <a:ext cx="6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2" name="TextBox 63">
            <a:extLst>
              <a:ext uri="{FF2B5EF4-FFF2-40B4-BE49-F238E27FC236}">
                <a16:creationId xmlns:a16="http://schemas.microsoft.com/office/drawing/2014/main" id="{FE26C049-6D20-F4CC-D156-A1DAA4530E49}"/>
              </a:ext>
            </a:extLst>
          </p:cNvPr>
          <p:cNvSpPr txBox="1"/>
          <p:nvPr/>
        </p:nvSpPr>
        <p:spPr>
          <a:xfrm>
            <a:off x="4393603" y="1542312"/>
            <a:ext cx="11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1999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B6B41103-CCAB-64EC-FE87-9429834237B3}"/>
              </a:ext>
            </a:extLst>
          </p:cNvPr>
          <p:cNvSpPr txBox="1"/>
          <p:nvPr/>
        </p:nvSpPr>
        <p:spPr>
          <a:xfrm>
            <a:off x="5843524" y="1535731"/>
            <a:ext cx="80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4" name="TextBox 65">
            <a:extLst>
              <a:ext uri="{FF2B5EF4-FFF2-40B4-BE49-F238E27FC236}">
                <a16:creationId xmlns:a16="http://schemas.microsoft.com/office/drawing/2014/main" id="{B5489496-761B-327B-CF1C-B6A6C4A275A7}"/>
              </a:ext>
            </a:extLst>
          </p:cNvPr>
          <p:cNvSpPr txBox="1"/>
          <p:nvPr/>
        </p:nvSpPr>
        <p:spPr>
          <a:xfrm>
            <a:off x="7580936" y="1535731"/>
            <a:ext cx="72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5" name="TextBox 66">
            <a:extLst>
              <a:ext uri="{FF2B5EF4-FFF2-40B4-BE49-F238E27FC236}">
                <a16:creationId xmlns:a16="http://schemas.microsoft.com/office/drawing/2014/main" id="{A552068C-EFED-7041-F26C-1EE5BA76466A}"/>
              </a:ext>
            </a:extLst>
          </p:cNvPr>
          <p:cNvSpPr txBox="1"/>
          <p:nvPr/>
        </p:nvSpPr>
        <p:spPr>
          <a:xfrm>
            <a:off x="9561016" y="1535731"/>
            <a:ext cx="85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690BE91-37E8-96A6-AAF9-CC1E4762F8BE}"/>
              </a:ext>
            </a:extLst>
          </p:cNvPr>
          <p:cNvCxnSpPr>
            <a:cxnSpLocks/>
          </p:cNvCxnSpPr>
          <p:nvPr/>
        </p:nvCxnSpPr>
        <p:spPr>
          <a:xfrm>
            <a:off x="3466935" y="1811684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4D5A648-2DDF-4385-D2B6-7C5AF4FF8DF6}"/>
              </a:ext>
            </a:extLst>
          </p:cNvPr>
          <p:cNvCxnSpPr>
            <a:cxnSpLocks/>
          </p:cNvCxnSpPr>
          <p:nvPr/>
        </p:nvCxnSpPr>
        <p:spPr>
          <a:xfrm>
            <a:off x="4714429" y="1811684"/>
            <a:ext cx="0" cy="327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5752E16-0506-D480-0273-0A84EAF85593}"/>
              </a:ext>
            </a:extLst>
          </p:cNvPr>
          <p:cNvCxnSpPr>
            <a:cxnSpLocks/>
          </p:cNvCxnSpPr>
          <p:nvPr/>
        </p:nvCxnSpPr>
        <p:spPr>
          <a:xfrm>
            <a:off x="6127124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609CE4B-1673-79F4-0AFE-F130E8827FC6}"/>
              </a:ext>
            </a:extLst>
          </p:cNvPr>
          <p:cNvCxnSpPr>
            <a:cxnSpLocks/>
          </p:cNvCxnSpPr>
          <p:nvPr/>
        </p:nvCxnSpPr>
        <p:spPr>
          <a:xfrm>
            <a:off x="9874371" y="1811684"/>
            <a:ext cx="0" cy="290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C7FC374-A4F2-8AF7-95FB-00389E583028}"/>
              </a:ext>
            </a:extLst>
          </p:cNvPr>
          <p:cNvCxnSpPr>
            <a:cxnSpLocks/>
          </p:cNvCxnSpPr>
          <p:nvPr/>
        </p:nvCxnSpPr>
        <p:spPr>
          <a:xfrm>
            <a:off x="7894012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B9800B82-DBE0-FCE3-3D9F-A30B8CBCEA3E}"/>
              </a:ext>
            </a:extLst>
          </p:cNvPr>
          <p:cNvSpPr/>
          <p:nvPr/>
        </p:nvSpPr>
        <p:spPr>
          <a:xfrm>
            <a:off x="2160605" y="2088025"/>
            <a:ext cx="141591" cy="14159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C2DE1B0-2C45-A43B-E010-8103C090AE0D}"/>
              </a:ext>
            </a:extLst>
          </p:cNvPr>
          <p:cNvCxnSpPr>
            <a:cxnSpLocks/>
          </p:cNvCxnSpPr>
          <p:nvPr/>
        </p:nvCxnSpPr>
        <p:spPr>
          <a:xfrm>
            <a:off x="2870584" y="2158820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7FE0CB9-B3FC-D7FC-19CF-1C78DB18F325}"/>
              </a:ext>
            </a:extLst>
          </p:cNvPr>
          <p:cNvCxnSpPr>
            <a:cxnSpLocks/>
          </p:cNvCxnSpPr>
          <p:nvPr/>
        </p:nvCxnSpPr>
        <p:spPr>
          <a:xfrm>
            <a:off x="10265020" y="2102670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057F8A1-42DA-9792-657F-4E7154C71A1C}"/>
              </a:ext>
            </a:extLst>
          </p:cNvPr>
          <p:cNvCxnSpPr>
            <a:cxnSpLocks/>
          </p:cNvCxnSpPr>
          <p:nvPr/>
        </p:nvCxnSpPr>
        <p:spPr>
          <a:xfrm>
            <a:off x="3042507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741342-7A86-EBC4-9604-7F60787AD903}"/>
              </a:ext>
            </a:extLst>
          </p:cNvPr>
          <p:cNvCxnSpPr>
            <a:cxnSpLocks/>
          </p:cNvCxnSpPr>
          <p:nvPr/>
        </p:nvCxnSpPr>
        <p:spPr>
          <a:xfrm>
            <a:off x="4280929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E8BE0-F2C0-FAAF-7E8F-17089D652990}"/>
              </a:ext>
            </a:extLst>
          </p:cNvPr>
          <p:cNvCxnSpPr>
            <a:cxnSpLocks/>
          </p:cNvCxnSpPr>
          <p:nvPr/>
        </p:nvCxnSpPr>
        <p:spPr>
          <a:xfrm>
            <a:off x="5438505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43C83E8-319B-B1CD-5114-4EBA15E26DB2}"/>
              </a:ext>
            </a:extLst>
          </p:cNvPr>
          <p:cNvCxnSpPr>
            <a:cxnSpLocks/>
          </p:cNvCxnSpPr>
          <p:nvPr/>
        </p:nvCxnSpPr>
        <p:spPr>
          <a:xfrm>
            <a:off x="664787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805A9AE-D7F9-EC1B-131C-7F9DBCBFFC99}"/>
              </a:ext>
            </a:extLst>
          </p:cNvPr>
          <p:cNvCxnSpPr>
            <a:cxnSpLocks/>
          </p:cNvCxnSpPr>
          <p:nvPr/>
        </p:nvCxnSpPr>
        <p:spPr>
          <a:xfrm>
            <a:off x="7919711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609C68-9D8C-DABF-8E7F-DB026C335657}"/>
              </a:ext>
            </a:extLst>
          </p:cNvPr>
          <p:cNvCxnSpPr>
            <a:cxnSpLocks/>
          </p:cNvCxnSpPr>
          <p:nvPr/>
        </p:nvCxnSpPr>
        <p:spPr>
          <a:xfrm>
            <a:off x="923049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C4A5E2C-5E64-03EC-5823-C5C5E6DAD522}"/>
              </a:ext>
            </a:extLst>
          </p:cNvPr>
          <p:cNvCxnSpPr>
            <a:cxnSpLocks/>
          </p:cNvCxnSpPr>
          <p:nvPr/>
        </p:nvCxnSpPr>
        <p:spPr>
          <a:xfrm>
            <a:off x="10704346" y="4104576"/>
            <a:ext cx="0" cy="4237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119">
            <a:extLst>
              <a:ext uri="{FF2B5EF4-FFF2-40B4-BE49-F238E27FC236}">
                <a16:creationId xmlns:a16="http://schemas.microsoft.com/office/drawing/2014/main" id="{520F16CE-3B69-D0EB-7771-52B229B70B1C}"/>
              </a:ext>
            </a:extLst>
          </p:cNvPr>
          <p:cNvSpPr txBox="1"/>
          <p:nvPr/>
        </p:nvSpPr>
        <p:spPr>
          <a:xfrm>
            <a:off x="889930" y="1392317"/>
            <a:ext cx="103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</a:rPr>
              <a:t>1964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CC8AAA3-63B7-12D1-0AFA-19AC8DA251A8}"/>
              </a:ext>
            </a:extLst>
          </p:cNvPr>
          <p:cNvCxnSpPr>
            <a:cxnSpLocks/>
          </p:cNvCxnSpPr>
          <p:nvPr/>
        </p:nvCxnSpPr>
        <p:spPr>
          <a:xfrm>
            <a:off x="4130390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C41776F-16BE-05F6-2E57-94AFF03FD475}"/>
              </a:ext>
            </a:extLst>
          </p:cNvPr>
          <p:cNvCxnSpPr>
            <a:cxnSpLocks/>
          </p:cNvCxnSpPr>
          <p:nvPr/>
        </p:nvCxnSpPr>
        <p:spPr>
          <a:xfrm>
            <a:off x="550816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0850215-79B7-49D4-3653-95327608A835}"/>
              </a:ext>
            </a:extLst>
          </p:cNvPr>
          <p:cNvCxnSpPr>
            <a:cxnSpLocks/>
          </p:cNvCxnSpPr>
          <p:nvPr/>
        </p:nvCxnSpPr>
        <p:spPr>
          <a:xfrm>
            <a:off x="702581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C7FC6B5-959B-CC4D-E5DA-E0EB20FC9A62}"/>
              </a:ext>
            </a:extLst>
          </p:cNvPr>
          <p:cNvCxnSpPr>
            <a:cxnSpLocks/>
          </p:cNvCxnSpPr>
          <p:nvPr/>
        </p:nvCxnSpPr>
        <p:spPr>
          <a:xfrm>
            <a:off x="8549815" y="2130614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6">
            <a:extLst>
              <a:ext uri="{FF2B5EF4-FFF2-40B4-BE49-F238E27FC236}">
                <a16:creationId xmlns:a16="http://schemas.microsoft.com/office/drawing/2014/main" id="{FB984505-AC4F-E20A-C7E7-AC038E821B3E}"/>
              </a:ext>
            </a:extLst>
          </p:cNvPr>
          <p:cNvSpPr txBox="1"/>
          <p:nvPr/>
        </p:nvSpPr>
        <p:spPr>
          <a:xfrm>
            <a:off x="969041" y="4763880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Easl, Plowman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Craven’s proprietary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 management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platform launched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79466347-693F-788D-9348-2F334E42405C}"/>
              </a:ext>
            </a:extLst>
          </p:cNvPr>
          <p:cNvSpPr txBox="1"/>
          <p:nvPr/>
        </p:nvSpPr>
        <p:spPr>
          <a:xfrm>
            <a:off x="1453816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7335E01-486C-8693-D764-E4683C8A2B0C}"/>
              </a:ext>
            </a:extLst>
          </p:cNvPr>
          <p:cNvCxnSpPr>
            <a:cxnSpLocks/>
          </p:cNvCxnSpPr>
          <p:nvPr/>
        </p:nvCxnSpPr>
        <p:spPr>
          <a:xfrm>
            <a:off x="1754756" y="4197583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7B64BA82-7006-15AA-7966-28FDDE1C038B}"/>
              </a:ext>
            </a:extLst>
          </p:cNvPr>
          <p:cNvSpPr/>
          <p:nvPr/>
        </p:nvSpPr>
        <p:spPr>
          <a:xfrm>
            <a:off x="-4749290" y="-8314929"/>
            <a:ext cx="18927438" cy="18940659"/>
          </a:xfrm>
          <a:prstGeom prst="donut">
            <a:avLst>
              <a:gd name="adj" fmla="val 4590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7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C72F2D-DF55-835B-DA45-3BEE2E1B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51" y="138335"/>
            <a:ext cx="10604097" cy="61395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C2C17-9FAD-3AE1-83C7-3141B036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7FBAA4A-7AAA-9CCF-D8FD-765B64D263C8}"/>
              </a:ext>
            </a:extLst>
          </p:cNvPr>
          <p:cNvSpPr txBox="1">
            <a:spLocks/>
          </p:cNvSpPr>
          <p:nvPr/>
        </p:nvSpPr>
        <p:spPr>
          <a:xfrm>
            <a:off x="5454660" y="4617130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S5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B0BB38B-55C2-B515-1910-8DC037628C69}"/>
              </a:ext>
            </a:extLst>
          </p:cNvPr>
          <p:cNvSpPr txBox="1">
            <a:spLocks/>
          </p:cNvSpPr>
          <p:nvPr/>
        </p:nvSpPr>
        <p:spPr>
          <a:xfrm>
            <a:off x="4898936" y="3202968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S6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606CED0-0F45-C3CE-E468-FEA6DB80DD4A}"/>
              </a:ext>
            </a:extLst>
          </p:cNvPr>
          <p:cNvSpPr txBox="1">
            <a:spLocks/>
          </p:cNvSpPr>
          <p:nvPr/>
        </p:nvSpPr>
        <p:spPr>
          <a:xfrm>
            <a:off x="4184423" y="1613896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S7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E9DCD59-4A90-4105-F2C2-0014911B8002}"/>
              </a:ext>
            </a:extLst>
          </p:cNvPr>
          <p:cNvSpPr txBox="1">
            <a:spLocks/>
          </p:cNvSpPr>
          <p:nvPr/>
        </p:nvSpPr>
        <p:spPr>
          <a:xfrm>
            <a:off x="6024081" y="5498995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S4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BDFF981-9588-783A-DD3D-5D6624CE145C}"/>
              </a:ext>
            </a:extLst>
          </p:cNvPr>
          <p:cNvSpPr txBox="1">
            <a:spLocks/>
          </p:cNvSpPr>
          <p:nvPr/>
        </p:nvSpPr>
        <p:spPr>
          <a:xfrm>
            <a:off x="4184423" y="533893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7CC718-7A72-22F7-E311-F4261BF326A2}"/>
              </a:ext>
            </a:extLst>
          </p:cNvPr>
          <p:cNvSpPr/>
          <p:nvPr/>
        </p:nvSpPr>
        <p:spPr>
          <a:xfrm rot="190824">
            <a:off x="3349375" y="1871114"/>
            <a:ext cx="2105285" cy="3800221"/>
          </a:xfrm>
          <a:prstGeom prst="rect">
            <a:avLst/>
          </a:prstGeom>
          <a:noFill/>
          <a:ln w="57150">
            <a:solidFill>
              <a:srgbClr val="C299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1598C-A550-A177-2D32-709491946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D07677-0082-217A-08B7-1D994D8E4E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7" r="42281"/>
          <a:stretch>
            <a:fillRect/>
          </a:stretch>
        </p:blipFill>
        <p:spPr>
          <a:xfrm>
            <a:off x="793951" y="154111"/>
            <a:ext cx="6120557" cy="61237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C94E4-6845-9A76-8E7E-4C7097A7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866AD3-224B-C250-221C-90EAEBD3E38C}"/>
              </a:ext>
            </a:extLst>
          </p:cNvPr>
          <p:cNvSpPr txBox="1">
            <a:spLocks/>
          </p:cNvSpPr>
          <p:nvPr/>
        </p:nvSpPr>
        <p:spPr>
          <a:xfrm>
            <a:off x="5454660" y="4617130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S5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E987B043-B0EF-A2A5-BE69-1B3ED5EFC02E}"/>
              </a:ext>
            </a:extLst>
          </p:cNvPr>
          <p:cNvSpPr txBox="1">
            <a:spLocks/>
          </p:cNvSpPr>
          <p:nvPr/>
        </p:nvSpPr>
        <p:spPr>
          <a:xfrm>
            <a:off x="4898936" y="3202968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S6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CAF16B21-2936-0C9A-9FC3-D1306C8A828C}"/>
              </a:ext>
            </a:extLst>
          </p:cNvPr>
          <p:cNvSpPr txBox="1">
            <a:spLocks/>
          </p:cNvSpPr>
          <p:nvPr/>
        </p:nvSpPr>
        <p:spPr>
          <a:xfrm>
            <a:off x="4184423" y="1613896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S7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C9B4546-3A9D-BC10-1B9E-50702B4436FC}"/>
              </a:ext>
            </a:extLst>
          </p:cNvPr>
          <p:cNvSpPr txBox="1">
            <a:spLocks/>
          </p:cNvSpPr>
          <p:nvPr/>
        </p:nvSpPr>
        <p:spPr>
          <a:xfrm>
            <a:off x="6024081" y="5498995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S4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0A2A63A-1E3C-C875-B4E3-440214C43D81}"/>
              </a:ext>
            </a:extLst>
          </p:cNvPr>
          <p:cNvSpPr txBox="1">
            <a:spLocks/>
          </p:cNvSpPr>
          <p:nvPr/>
        </p:nvSpPr>
        <p:spPr>
          <a:xfrm>
            <a:off x="4184423" y="533893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S8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DE1A713-3513-B506-04A0-1CAB1A303F43}"/>
              </a:ext>
            </a:extLst>
          </p:cNvPr>
          <p:cNvSpPr txBox="1">
            <a:spLocks/>
          </p:cNvSpPr>
          <p:nvPr/>
        </p:nvSpPr>
        <p:spPr>
          <a:xfrm>
            <a:off x="713026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Step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DFDC7F-CB9F-AFA2-657F-A04FABEC4463}"/>
              </a:ext>
            </a:extLst>
          </p:cNvPr>
          <p:cNvSpPr/>
          <p:nvPr/>
        </p:nvSpPr>
        <p:spPr>
          <a:xfrm>
            <a:off x="7015337" y="1215843"/>
            <a:ext cx="4554029" cy="655272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Find the nails  S6, S5, S7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F56422-9204-4B05-A7E1-E169EF29A127}"/>
              </a:ext>
            </a:extLst>
          </p:cNvPr>
          <p:cNvSpPr/>
          <p:nvPr/>
        </p:nvSpPr>
        <p:spPr>
          <a:xfrm rot="190824">
            <a:off x="3349375" y="1871114"/>
            <a:ext cx="2105285" cy="3800221"/>
          </a:xfrm>
          <a:prstGeom prst="rect">
            <a:avLst/>
          </a:prstGeom>
          <a:noFill/>
          <a:ln w="57150">
            <a:solidFill>
              <a:srgbClr val="C299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55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90EF1-826A-8844-02E8-82A4BDF5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34FA5C-1848-1FDA-0496-A93F6719FA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7" r="42281"/>
          <a:stretch>
            <a:fillRect/>
          </a:stretch>
        </p:blipFill>
        <p:spPr>
          <a:xfrm>
            <a:off x="793951" y="154111"/>
            <a:ext cx="6120557" cy="61237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9C9A1-05AD-C0B5-47BC-8F655289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FD8299-A900-2E5A-69A7-BB8121C77A9D}"/>
              </a:ext>
            </a:extLst>
          </p:cNvPr>
          <p:cNvSpPr txBox="1">
            <a:spLocks/>
          </p:cNvSpPr>
          <p:nvPr/>
        </p:nvSpPr>
        <p:spPr>
          <a:xfrm>
            <a:off x="5454660" y="4617130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S5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6AA8B81-8639-CAF0-9093-7056E8DC5806}"/>
              </a:ext>
            </a:extLst>
          </p:cNvPr>
          <p:cNvSpPr txBox="1">
            <a:spLocks/>
          </p:cNvSpPr>
          <p:nvPr/>
        </p:nvSpPr>
        <p:spPr>
          <a:xfrm>
            <a:off x="4898936" y="3202968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S6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7A8B438-BA51-F95E-7DE7-5248E97C6BAF}"/>
              </a:ext>
            </a:extLst>
          </p:cNvPr>
          <p:cNvSpPr txBox="1">
            <a:spLocks/>
          </p:cNvSpPr>
          <p:nvPr/>
        </p:nvSpPr>
        <p:spPr>
          <a:xfrm>
            <a:off x="4184423" y="1613896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S7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203145CA-1655-3EBC-C167-9C7CD4AC0614}"/>
              </a:ext>
            </a:extLst>
          </p:cNvPr>
          <p:cNvSpPr txBox="1">
            <a:spLocks/>
          </p:cNvSpPr>
          <p:nvPr/>
        </p:nvSpPr>
        <p:spPr>
          <a:xfrm>
            <a:off x="6024081" y="5498995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S4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84674CEB-C5C3-8999-31AF-0F3BCEE13EB1}"/>
              </a:ext>
            </a:extLst>
          </p:cNvPr>
          <p:cNvSpPr txBox="1">
            <a:spLocks/>
          </p:cNvSpPr>
          <p:nvPr/>
        </p:nvSpPr>
        <p:spPr>
          <a:xfrm>
            <a:off x="4184423" y="533893"/>
            <a:ext cx="325933" cy="25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4"/>
                </a:solidFill>
              </a:rPr>
              <a:t>S8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108EEBF8-1B1D-53A2-9B92-EA3409AF26A2}"/>
              </a:ext>
            </a:extLst>
          </p:cNvPr>
          <p:cNvSpPr txBox="1">
            <a:spLocks/>
          </p:cNvSpPr>
          <p:nvPr/>
        </p:nvSpPr>
        <p:spPr>
          <a:xfrm>
            <a:off x="713026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Step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4A0D5F-488E-ED9F-3E84-B4B8AA4BDE8E}"/>
              </a:ext>
            </a:extLst>
          </p:cNvPr>
          <p:cNvSpPr/>
          <p:nvPr/>
        </p:nvSpPr>
        <p:spPr>
          <a:xfrm>
            <a:off x="7015337" y="1238780"/>
            <a:ext cx="4810218" cy="576860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Set up the TS and the reference point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8AAA7-5847-3EAC-89BE-F16E751474E3}"/>
              </a:ext>
            </a:extLst>
          </p:cNvPr>
          <p:cNvSpPr/>
          <p:nvPr/>
        </p:nvSpPr>
        <p:spPr>
          <a:xfrm rot="190824">
            <a:off x="3349375" y="1871114"/>
            <a:ext cx="2105285" cy="3800221"/>
          </a:xfrm>
          <a:prstGeom prst="rect">
            <a:avLst/>
          </a:prstGeom>
          <a:noFill/>
          <a:ln w="57150">
            <a:solidFill>
              <a:srgbClr val="C299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650DF6-123B-B48D-7FFB-3F61B1B7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602" y="865006"/>
            <a:ext cx="1089754" cy="163844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388564-096B-6878-589F-F7C3D301CBE8}"/>
              </a:ext>
            </a:extLst>
          </p:cNvPr>
          <p:cNvCxnSpPr/>
          <p:nvPr/>
        </p:nvCxnSpPr>
        <p:spPr>
          <a:xfrm flipH="1" flipV="1">
            <a:off x="3955551" y="1238780"/>
            <a:ext cx="770561" cy="1545517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AA017-5659-19CC-ACBC-991244A9A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151" l="9969" r="89720">
                        <a14:foregroundMark x1="52960" y1="91321" x2="52960" y2="93019"/>
                        <a14:foregroundMark x1="80374" y1="92453" x2="80997" y2="94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72" y="2511977"/>
            <a:ext cx="837012" cy="138198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55B883A-362B-8599-414E-9E053FD320D6}"/>
              </a:ext>
            </a:extLst>
          </p:cNvPr>
          <p:cNvGrpSpPr/>
          <p:nvPr/>
        </p:nvGrpSpPr>
        <p:grpSpPr>
          <a:xfrm>
            <a:off x="7015337" y="1935116"/>
            <a:ext cx="4810218" cy="2133449"/>
            <a:chOff x="7015337" y="1935116"/>
            <a:chExt cx="4810218" cy="213344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AAA9096-6563-E175-9C74-46288180C322}"/>
                </a:ext>
              </a:extLst>
            </p:cNvPr>
            <p:cNvSpPr/>
            <p:nvPr/>
          </p:nvSpPr>
          <p:spPr>
            <a:xfrm>
              <a:off x="7015337" y="1935116"/>
              <a:ext cx="4810218" cy="2133449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The total station is set-up over a point and is using a back sight prism set over another point to confirm its orientation. </a:t>
              </a: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Both points coordinates x, y, z are known.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1A030671-1E9C-A014-15E2-5B222A1FC8CE}"/>
                </a:ext>
              </a:extLst>
            </p:cNvPr>
            <p:cNvSpPr txBox="1">
              <a:spLocks/>
            </p:cNvSpPr>
            <p:nvPr/>
          </p:nvSpPr>
          <p:spPr>
            <a:xfrm>
              <a:off x="7176147" y="2020875"/>
              <a:ext cx="1926756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In a nutshell	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EB9E49-7AEC-1368-5210-23B67096790E}"/>
              </a:ext>
            </a:extLst>
          </p:cNvPr>
          <p:cNvGrpSpPr/>
          <p:nvPr/>
        </p:nvGrpSpPr>
        <p:grpSpPr>
          <a:xfrm>
            <a:off x="7015337" y="4188041"/>
            <a:ext cx="4810218" cy="1945631"/>
            <a:chOff x="7015337" y="4188041"/>
            <a:chExt cx="4810218" cy="19456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ECF3ABE-6474-6E53-C6EC-DF0454138232}"/>
                </a:ext>
              </a:extLst>
            </p:cNvPr>
            <p:cNvSpPr/>
            <p:nvPr/>
          </p:nvSpPr>
          <p:spPr>
            <a:xfrm>
              <a:off x="7015337" y="4188041"/>
              <a:ext cx="4810218" cy="1945631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Have coordinates on your usb and import them prior starting the job. </a:t>
              </a: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Ensure to set up over the correct points.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Content Placeholder 8">
              <a:extLst>
                <a:ext uri="{FF2B5EF4-FFF2-40B4-BE49-F238E27FC236}">
                  <a16:creationId xmlns:a16="http://schemas.microsoft.com/office/drawing/2014/main" id="{D5750911-9056-2E25-0A13-A8599E712C21}"/>
                </a:ext>
              </a:extLst>
            </p:cNvPr>
            <p:cNvSpPr txBox="1">
              <a:spLocks/>
            </p:cNvSpPr>
            <p:nvPr/>
          </p:nvSpPr>
          <p:spPr>
            <a:xfrm>
              <a:off x="7176147" y="4273800"/>
              <a:ext cx="1926756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accent2"/>
                  </a:solidFill>
                </a:rPr>
                <a:t>Best Practice</a:t>
              </a:r>
              <a:r>
                <a:rPr lang="en-GB" dirty="0"/>
                <a:t>	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E3D3C03-CC73-5533-9A2A-B6FBEE175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151" l="9969" r="89720">
                        <a14:foregroundMark x1="52960" y1="91321" x2="52960" y2="93019"/>
                        <a14:foregroundMark x1="80374" y1="92453" x2="80997" y2="94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6363" y="4024202"/>
            <a:ext cx="837012" cy="1381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BC4150-A203-1868-E97C-15E3894DB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7755" y="4290111"/>
            <a:ext cx="1089754" cy="163844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D13DC0-0886-580F-64D0-78C76B65D608}"/>
              </a:ext>
            </a:extLst>
          </p:cNvPr>
          <p:cNvCxnSpPr>
            <a:cxnSpLocks/>
          </p:cNvCxnSpPr>
          <p:nvPr/>
        </p:nvCxnSpPr>
        <p:spPr>
          <a:xfrm flipH="1" flipV="1">
            <a:off x="5273945" y="4311536"/>
            <a:ext cx="658687" cy="305594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AE016-7389-D9FD-6E1E-1EAF5EC7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F56E6-E6D9-606C-A82A-DF60402C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1FB547C-1881-CCA7-D481-B6B6588CED7D}"/>
              </a:ext>
            </a:extLst>
          </p:cNvPr>
          <p:cNvSpPr txBox="1">
            <a:spLocks/>
          </p:cNvSpPr>
          <p:nvPr/>
        </p:nvSpPr>
        <p:spPr>
          <a:xfrm>
            <a:off x="713026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Step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2E1F09-910E-C72F-BECD-D432B554AF82}"/>
              </a:ext>
            </a:extLst>
          </p:cNvPr>
          <p:cNvSpPr/>
          <p:nvPr/>
        </p:nvSpPr>
        <p:spPr>
          <a:xfrm>
            <a:off x="7015337" y="1238780"/>
            <a:ext cx="4810218" cy="576860"/>
          </a:xfrm>
          <a:prstGeom prst="roundRect">
            <a:avLst>
              <a:gd name="adj" fmla="val 37053"/>
            </a:avLst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 Measuring 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7F9265-898D-F980-DDA9-5B0EE0C564FF}"/>
              </a:ext>
            </a:extLst>
          </p:cNvPr>
          <p:cNvGrpSpPr/>
          <p:nvPr/>
        </p:nvGrpSpPr>
        <p:grpSpPr>
          <a:xfrm>
            <a:off x="7015337" y="1935116"/>
            <a:ext cx="4810218" cy="2133449"/>
            <a:chOff x="7015337" y="1935116"/>
            <a:chExt cx="4810218" cy="213344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366ADBE-B3B2-C9F4-0BCE-5A971C85422D}"/>
                </a:ext>
              </a:extLst>
            </p:cNvPr>
            <p:cNvSpPr/>
            <p:nvPr/>
          </p:nvSpPr>
          <p:spPr>
            <a:xfrm>
              <a:off x="7015337" y="1935116"/>
              <a:ext cx="4810218" cy="2133449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Critical: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target height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target level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prism constant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2AAB7229-AE6A-5945-F725-52413C2E7C3C}"/>
                </a:ext>
              </a:extLst>
            </p:cNvPr>
            <p:cNvSpPr txBox="1">
              <a:spLocks/>
            </p:cNvSpPr>
            <p:nvPr/>
          </p:nvSpPr>
          <p:spPr>
            <a:xfrm>
              <a:off x="7176147" y="2020875"/>
              <a:ext cx="1926756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With Prism	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ED7B9D-1741-3E61-96B3-F8A0CA457633}"/>
              </a:ext>
            </a:extLst>
          </p:cNvPr>
          <p:cNvGrpSpPr/>
          <p:nvPr/>
        </p:nvGrpSpPr>
        <p:grpSpPr>
          <a:xfrm>
            <a:off x="7028318" y="4144423"/>
            <a:ext cx="4810218" cy="1968701"/>
            <a:chOff x="7015337" y="4188041"/>
            <a:chExt cx="4810218" cy="213344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6D334FD-7FC3-5BA9-D4C9-85679F999D87}"/>
                </a:ext>
              </a:extLst>
            </p:cNvPr>
            <p:cNvSpPr/>
            <p:nvPr/>
          </p:nvSpPr>
          <p:spPr>
            <a:xfrm>
              <a:off x="7015337" y="4188041"/>
              <a:ext cx="4810218" cy="2133449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Critical: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point of observation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Content Placeholder 8">
              <a:extLst>
                <a:ext uri="{FF2B5EF4-FFF2-40B4-BE49-F238E27FC236}">
                  <a16:creationId xmlns:a16="http://schemas.microsoft.com/office/drawing/2014/main" id="{8BBA7128-18FB-D06D-DA6F-27AAA5020A7A}"/>
                </a:ext>
              </a:extLst>
            </p:cNvPr>
            <p:cNvSpPr txBox="1">
              <a:spLocks/>
            </p:cNvSpPr>
            <p:nvPr/>
          </p:nvSpPr>
          <p:spPr>
            <a:xfrm>
              <a:off x="7176147" y="4273800"/>
              <a:ext cx="1926756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err="1">
                  <a:solidFill>
                    <a:schemeClr val="accent2"/>
                  </a:solidFill>
                </a:rPr>
                <a:t>Reflectoreless</a:t>
              </a:r>
              <a:r>
                <a:rPr lang="en-GB" dirty="0"/>
                <a:t>	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CDE8723-4F99-9A89-CCC4-AD520039C761}"/>
              </a:ext>
            </a:extLst>
          </p:cNvPr>
          <p:cNvGrpSpPr/>
          <p:nvPr/>
        </p:nvGrpSpPr>
        <p:grpSpPr>
          <a:xfrm>
            <a:off x="793951" y="154111"/>
            <a:ext cx="6120557" cy="6123761"/>
            <a:chOff x="793951" y="154111"/>
            <a:chExt cx="6120557" cy="61237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6A35C4-8374-5B46-6C72-EFDACDF1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257" r="42281"/>
            <a:stretch>
              <a:fillRect/>
            </a:stretch>
          </p:blipFill>
          <p:spPr>
            <a:xfrm>
              <a:off x="793951" y="154111"/>
              <a:ext cx="6120557" cy="6123761"/>
            </a:xfrm>
            <a:prstGeom prst="rect">
              <a:avLst/>
            </a:prstGeom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4E3B96C0-57EC-53CD-DFDC-6EC503AFF6BD}"/>
                </a:ext>
              </a:extLst>
            </p:cNvPr>
            <p:cNvSpPr txBox="1">
              <a:spLocks/>
            </p:cNvSpPr>
            <p:nvPr/>
          </p:nvSpPr>
          <p:spPr>
            <a:xfrm>
              <a:off x="5454660" y="4617130"/>
              <a:ext cx="325933" cy="25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400" b="0" i="0" spc="0" baseline="0">
                  <a:latin typeface="Arial Nova" panose="020B0504020202020204" pitchFamily="34" charset="0"/>
                  <a:ea typeface="Inter" panose="02000503000000020004" pitchFamily="2" charset="0"/>
                  <a:cs typeface="+mj-cs"/>
                </a:defRPr>
              </a:lvl1pPr>
            </a:lstStyle>
            <a:p>
              <a:r>
                <a:rPr lang="en-GB" sz="1800" dirty="0">
                  <a:solidFill>
                    <a:schemeClr val="accent4"/>
                  </a:solidFill>
                </a:rPr>
                <a:t>S5</a:t>
              </a:r>
            </a:p>
          </p:txBody>
        </p:sp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95659361-57F6-B97E-666D-4D89CEAEEBA6}"/>
                </a:ext>
              </a:extLst>
            </p:cNvPr>
            <p:cNvSpPr txBox="1">
              <a:spLocks/>
            </p:cNvSpPr>
            <p:nvPr/>
          </p:nvSpPr>
          <p:spPr>
            <a:xfrm>
              <a:off x="4898936" y="3202968"/>
              <a:ext cx="325933" cy="25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400" b="0" i="0" spc="0" baseline="0">
                  <a:latin typeface="Arial Nova" panose="020B0504020202020204" pitchFamily="34" charset="0"/>
                  <a:ea typeface="Inter" panose="02000503000000020004" pitchFamily="2" charset="0"/>
                  <a:cs typeface="+mj-cs"/>
                </a:defRPr>
              </a:lvl1pPr>
            </a:lstStyle>
            <a:p>
              <a:r>
                <a:rPr lang="en-GB" sz="1800" dirty="0">
                  <a:solidFill>
                    <a:schemeClr val="accent4"/>
                  </a:solidFill>
                </a:rPr>
                <a:t>S6</a:t>
              </a:r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109D28F0-CAC5-A0F9-7230-04FCC49921EE}"/>
                </a:ext>
              </a:extLst>
            </p:cNvPr>
            <p:cNvSpPr txBox="1">
              <a:spLocks/>
            </p:cNvSpPr>
            <p:nvPr/>
          </p:nvSpPr>
          <p:spPr>
            <a:xfrm>
              <a:off x="4184423" y="1613896"/>
              <a:ext cx="325933" cy="25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400" b="0" i="0" spc="0" baseline="0">
                  <a:latin typeface="Arial Nova" panose="020B0504020202020204" pitchFamily="34" charset="0"/>
                  <a:ea typeface="Inter" panose="02000503000000020004" pitchFamily="2" charset="0"/>
                  <a:cs typeface="+mj-cs"/>
                </a:defRPr>
              </a:lvl1pPr>
            </a:lstStyle>
            <a:p>
              <a:r>
                <a:rPr lang="en-GB" sz="1800" dirty="0">
                  <a:solidFill>
                    <a:schemeClr val="accent4"/>
                  </a:solidFill>
                </a:rPr>
                <a:t>S7</a:t>
              </a: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CF273D32-1A0A-D654-280A-CFBB40B3ABA7}"/>
                </a:ext>
              </a:extLst>
            </p:cNvPr>
            <p:cNvSpPr txBox="1">
              <a:spLocks/>
            </p:cNvSpPr>
            <p:nvPr/>
          </p:nvSpPr>
          <p:spPr>
            <a:xfrm>
              <a:off x="6024081" y="5498995"/>
              <a:ext cx="325933" cy="25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400" b="0" i="0" spc="0" baseline="0">
                  <a:latin typeface="Arial Nova" panose="020B0504020202020204" pitchFamily="34" charset="0"/>
                  <a:ea typeface="Inter" panose="02000503000000020004" pitchFamily="2" charset="0"/>
                  <a:cs typeface="+mj-cs"/>
                </a:defRPr>
              </a:lvl1pPr>
            </a:lstStyle>
            <a:p>
              <a:r>
                <a:rPr lang="en-GB" sz="1800" dirty="0">
                  <a:solidFill>
                    <a:schemeClr val="accent4"/>
                  </a:solidFill>
                </a:rPr>
                <a:t>S4</a:t>
              </a:r>
            </a:p>
          </p:txBody>
        </p:sp>
        <p:sp>
          <p:nvSpPr>
            <p:cNvPr id="14" name="Title 5">
              <a:extLst>
                <a:ext uri="{FF2B5EF4-FFF2-40B4-BE49-F238E27FC236}">
                  <a16:creationId xmlns:a16="http://schemas.microsoft.com/office/drawing/2014/main" id="{D4E2EEF1-FD68-EE4C-D8D8-E58211590481}"/>
                </a:ext>
              </a:extLst>
            </p:cNvPr>
            <p:cNvSpPr txBox="1">
              <a:spLocks/>
            </p:cNvSpPr>
            <p:nvPr/>
          </p:nvSpPr>
          <p:spPr>
            <a:xfrm>
              <a:off x="4184423" y="533893"/>
              <a:ext cx="325933" cy="25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400" b="0" i="0" spc="0" baseline="0">
                  <a:latin typeface="Arial Nova" panose="020B0504020202020204" pitchFamily="34" charset="0"/>
                  <a:ea typeface="Inter" panose="02000503000000020004" pitchFamily="2" charset="0"/>
                  <a:cs typeface="+mj-cs"/>
                </a:defRPr>
              </a:lvl1pPr>
            </a:lstStyle>
            <a:p>
              <a:r>
                <a:rPr lang="en-GB" sz="1800" dirty="0">
                  <a:solidFill>
                    <a:schemeClr val="accent4"/>
                  </a:solidFill>
                </a:rPr>
                <a:t>S8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1EEFD3-00F0-2870-4375-425BD911CDE4}"/>
                </a:ext>
              </a:extLst>
            </p:cNvPr>
            <p:cNvSpPr/>
            <p:nvPr/>
          </p:nvSpPr>
          <p:spPr>
            <a:xfrm rot="190824">
              <a:off x="3349375" y="1871114"/>
              <a:ext cx="2105285" cy="3800221"/>
            </a:xfrm>
            <a:prstGeom prst="rect">
              <a:avLst/>
            </a:prstGeom>
            <a:noFill/>
            <a:ln w="57150">
              <a:solidFill>
                <a:srgbClr val="C299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EC4484-9DAC-A5C5-515B-BA878ABD8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0602" y="865006"/>
              <a:ext cx="1089754" cy="163844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8F00E4-924D-0678-CBBD-35108FCF438F}"/>
                </a:ext>
              </a:extLst>
            </p:cNvPr>
            <p:cNvCxnSpPr/>
            <p:nvPr/>
          </p:nvCxnSpPr>
          <p:spPr>
            <a:xfrm flipH="1" flipV="1">
              <a:off x="3955551" y="1238780"/>
              <a:ext cx="770561" cy="1545517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8412DB-E4B8-FF47-BFD7-98C62A1FF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151" l="9969" r="89720">
                          <a14:foregroundMark x1="52960" y1="91321" x2="52960" y2="93019"/>
                          <a14:foregroundMark x1="80374" y1="92453" x2="80997" y2="94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94972" y="2511977"/>
              <a:ext cx="837012" cy="138198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52B89D-3EDD-D479-BAA2-44DC50172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151" l="9969" r="89720">
                          <a14:foregroundMark x1="52960" y1="91321" x2="52960" y2="93019"/>
                          <a14:foregroundMark x1="80374" y1="92453" x2="80997" y2="94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06363" y="4024202"/>
              <a:ext cx="837012" cy="138198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60084C-CAE5-CDD7-8D0B-C64D6CCB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7755" y="4290111"/>
              <a:ext cx="1089754" cy="1638442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B452AE-8F69-43C1-0369-4322E4CA7D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3945" y="4311536"/>
              <a:ext cx="658687" cy="305594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AA7D911-DE79-FD59-5CB4-157AC30288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304"/>
          <a:stretch>
            <a:fillRect/>
          </a:stretch>
        </p:blipFill>
        <p:spPr>
          <a:xfrm>
            <a:off x="745299" y="735434"/>
            <a:ext cx="6186688" cy="54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046A6-0689-C6AB-300F-D838FE83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955F23-1B53-26EB-B33A-B4D18C17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E580034-96C2-70DC-881C-AA0A92A051EB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01843D-4B76-39C2-B8BB-1403BEB90108}"/>
              </a:ext>
            </a:extLst>
          </p:cNvPr>
          <p:cNvGrpSpPr/>
          <p:nvPr/>
        </p:nvGrpSpPr>
        <p:grpSpPr>
          <a:xfrm>
            <a:off x="878863" y="1125727"/>
            <a:ext cx="3148607" cy="4874380"/>
            <a:chOff x="878863" y="1125727"/>
            <a:chExt cx="3148607" cy="487438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D11D14E-F6E1-8501-95A3-4A85E327305C}"/>
                </a:ext>
              </a:extLst>
            </p:cNvPr>
            <p:cNvSpPr/>
            <p:nvPr/>
          </p:nvSpPr>
          <p:spPr>
            <a:xfrm>
              <a:off x="878863" y="1805116"/>
              <a:ext cx="3148607" cy="4194991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Singular points recorded for: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Levels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Construction points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QA checks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540C76BC-1D5E-743B-AB03-8057A193720B}"/>
                </a:ext>
              </a:extLst>
            </p:cNvPr>
            <p:cNvSpPr txBox="1">
              <a:spLocks/>
            </p:cNvSpPr>
            <p:nvPr/>
          </p:nvSpPr>
          <p:spPr>
            <a:xfrm>
              <a:off x="1941369" y="1125727"/>
              <a:ext cx="1261190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Points	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E86F3C-1A31-003A-A5E6-02673EA79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6667" y1="22222" x2="46667" y2="22222"/>
                          <a14:foregroundMark x1="48485" y1="59524" x2="48485" y2="59524"/>
                          <a14:foregroundMark x1="65455" y1="58730" x2="65455" y2="58730"/>
                          <a14:foregroundMark x1="73333" y1="61111" x2="73333" y2="61111"/>
                          <a14:foregroundMark x1="83030" y1="59524" x2="83030" y2="59524"/>
                          <a14:foregroundMark x1="57576" y1="66667" x2="57576" y2="66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24461" y="4192071"/>
              <a:ext cx="1257409" cy="96020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151D30-0ADE-0BC5-592C-7498B94E1132}"/>
              </a:ext>
            </a:extLst>
          </p:cNvPr>
          <p:cNvGrpSpPr/>
          <p:nvPr/>
        </p:nvGrpSpPr>
        <p:grpSpPr>
          <a:xfrm>
            <a:off x="4402899" y="1125727"/>
            <a:ext cx="3148607" cy="4874380"/>
            <a:chOff x="4402899" y="1125727"/>
            <a:chExt cx="3148607" cy="48743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2ECEA9-D764-3346-F5AC-3489910B297E}"/>
                </a:ext>
              </a:extLst>
            </p:cNvPr>
            <p:cNvSpPr/>
            <p:nvPr/>
          </p:nvSpPr>
          <p:spPr>
            <a:xfrm>
              <a:off x="4402899" y="1805116"/>
              <a:ext cx="3148607" cy="4194991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sequence of points that join in a line recorded for: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any break feature in the terrain(</a:t>
              </a:r>
              <a:r>
                <a:rPr lang="en-US" dirty="0" err="1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Kerbs</a:t>
              </a: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Walls, banks)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any feature that can be represented by lines (Fence, wall, building service routes)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Content Placeholder 8">
              <a:extLst>
                <a:ext uri="{FF2B5EF4-FFF2-40B4-BE49-F238E27FC236}">
                  <a16:creationId xmlns:a16="http://schemas.microsoft.com/office/drawing/2014/main" id="{D42233E6-8F0F-92AB-37E0-14416009195D}"/>
                </a:ext>
              </a:extLst>
            </p:cNvPr>
            <p:cNvSpPr txBox="1">
              <a:spLocks/>
            </p:cNvSpPr>
            <p:nvPr/>
          </p:nvSpPr>
          <p:spPr>
            <a:xfrm>
              <a:off x="5465405" y="1125727"/>
              <a:ext cx="1261190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Strings	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6C1E49F-9A96-F647-889C-6D1D763CA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122" r="94362">
                          <a14:foregroundMark x1="7418" y1="28824" x2="7418" y2="28824"/>
                          <a14:foregroundMark x1="12166" y1="17647" x2="12166" y2="17647"/>
                          <a14:foregroundMark x1="58160" y1="38235" x2="58160" y2="38235"/>
                          <a14:foregroundMark x1="94362" y1="65294" x2="94362" y2="652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93120" y="4436761"/>
              <a:ext cx="2568163" cy="129551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E379E5-5524-DB73-070B-E6F602746C1B}"/>
              </a:ext>
            </a:extLst>
          </p:cNvPr>
          <p:cNvGrpSpPr/>
          <p:nvPr/>
        </p:nvGrpSpPr>
        <p:grpSpPr>
          <a:xfrm>
            <a:off x="7979706" y="1125727"/>
            <a:ext cx="3148607" cy="4874380"/>
            <a:chOff x="7979706" y="1125727"/>
            <a:chExt cx="3148607" cy="487438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EC65B4F-A210-1BA3-29A2-BC8E2C4D2613}"/>
                </a:ext>
              </a:extLst>
            </p:cNvPr>
            <p:cNvSpPr/>
            <p:nvPr/>
          </p:nvSpPr>
          <p:spPr>
            <a:xfrm>
              <a:off x="7979706" y="1805116"/>
              <a:ext cx="3148607" cy="4194991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Sequence of points that create a geometrical shape recorded for: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Inspections and manhole covers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Street furniture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Trees</a:t>
              </a:r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Content Placeholder 8">
              <a:extLst>
                <a:ext uri="{FF2B5EF4-FFF2-40B4-BE49-F238E27FC236}">
                  <a16:creationId xmlns:a16="http://schemas.microsoft.com/office/drawing/2014/main" id="{6B21388F-0B09-8A5F-1A01-6A6305BBE1EB}"/>
                </a:ext>
              </a:extLst>
            </p:cNvPr>
            <p:cNvSpPr txBox="1">
              <a:spLocks/>
            </p:cNvSpPr>
            <p:nvPr/>
          </p:nvSpPr>
          <p:spPr>
            <a:xfrm>
              <a:off x="9042212" y="1125727"/>
              <a:ext cx="1261190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Shapes	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854E354-8390-8A11-5C5B-27949D51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40" b="92447" l="9524" r="94048">
                          <a14:foregroundMark x1="22917" y1="71601" x2="32143" y2="74622"/>
                          <a14:foregroundMark x1="38988" y1="85498" x2="38988" y2="85498"/>
                          <a14:foregroundMark x1="9821" y1="58610" x2="9821" y2="58610"/>
                          <a14:foregroundMark x1="17857" y1="93353" x2="17857" y2="93353"/>
                          <a14:foregroundMark x1="86905" y1="69184" x2="86905" y2="69184"/>
                          <a14:foregroundMark x1="71429" y1="71299" x2="71429" y2="71299"/>
                          <a14:foregroundMark x1="80060" y1="69184" x2="84821" y2="74018"/>
                          <a14:foregroundMark x1="94048" y1="69184" x2="94048" y2="72205"/>
                          <a14:foregroundMark x1="49405" y1="8459" x2="41369" y2="8459"/>
                          <a14:foregroundMark x1="30060" y1="5740" x2="30060" y2="57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750" y="4078840"/>
              <a:ext cx="1580114" cy="1556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2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738B6-1A93-E8EF-31AB-9B51EB0A5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4C73E9-5D91-A45A-1199-DD5F42F5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524410B-DC5B-F9DB-525F-5E3846E2660D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71893C3-F78A-D906-7F1C-323628E855CB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Without a direct line of sight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BAA4CE-4A47-DB61-C92D-D2FF160EF9BF}"/>
              </a:ext>
            </a:extLst>
          </p:cNvPr>
          <p:cNvGrpSpPr/>
          <p:nvPr/>
        </p:nvGrpSpPr>
        <p:grpSpPr>
          <a:xfrm>
            <a:off x="1077137" y="1125727"/>
            <a:ext cx="2733824" cy="5127853"/>
            <a:chOff x="1077137" y="1125727"/>
            <a:chExt cx="2733824" cy="5127853"/>
          </a:xfrm>
        </p:grpSpPr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D234D33E-3035-FAEE-1624-371BB1D8C45A}"/>
                </a:ext>
              </a:extLst>
            </p:cNvPr>
            <p:cNvSpPr txBox="1">
              <a:spLocks/>
            </p:cNvSpPr>
            <p:nvPr/>
          </p:nvSpPr>
          <p:spPr>
            <a:xfrm>
              <a:off x="1345915" y="1125727"/>
              <a:ext cx="2219218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Offset Left and Right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FFDCB6-48C0-C555-F2BE-2CC6B346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9489"/>
            <a:stretch>
              <a:fillRect/>
            </a:stretch>
          </p:blipFill>
          <p:spPr>
            <a:xfrm>
              <a:off x="1077137" y="2659469"/>
              <a:ext cx="2733824" cy="359411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0D9172-CB5C-C990-2685-B14D32F4CF59}"/>
              </a:ext>
            </a:extLst>
          </p:cNvPr>
          <p:cNvGrpSpPr/>
          <p:nvPr/>
        </p:nvGrpSpPr>
        <p:grpSpPr>
          <a:xfrm>
            <a:off x="4653369" y="1125727"/>
            <a:ext cx="2733824" cy="5127853"/>
            <a:chOff x="4653369" y="1125727"/>
            <a:chExt cx="2733824" cy="5127853"/>
          </a:xfrm>
        </p:grpSpPr>
        <p:sp>
          <p:nvSpPr>
            <p:cNvPr id="28" name="Content Placeholder 8">
              <a:extLst>
                <a:ext uri="{FF2B5EF4-FFF2-40B4-BE49-F238E27FC236}">
                  <a16:creationId xmlns:a16="http://schemas.microsoft.com/office/drawing/2014/main" id="{A9A59D3C-DB24-5D40-12FB-0240064107C4}"/>
                </a:ext>
              </a:extLst>
            </p:cNvPr>
            <p:cNvSpPr txBox="1">
              <a:spLocks/>
            </p:cNvSpPr>
            <p:nvPr/>
          </p:nvSpPr>
          <p:spPr>
            <a:xfrm>
              <a:off x="4855608" y="1125727"/>
              <a:ext cx="2188967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Offset In and Out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69AC1A-A9EF-44F9-C41C-458FA4448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3369" y="1606078"/>
              <a:ext cx="2733824" cy="464750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ECE865-0718-B0A6-DF10-D2030A29650D}"/>
              </a:ext>
            </a:extLst>
          </p:cNvPr>
          <p:cNvGrpSpPr/>
          <p:nvPr/>
        </p:nvGrpSpPr>
        <p:grpSpPr>
          <a:xfrm>
            <a:off x="8340556" y="1162592"/>
            <a:ext cx="3272108" cy="5142214"/>
            <a:chOff x="8340556" y="1162592"/>
            <a:chExt cx="3272108" cy="5142214"/>
          </a:xfrm>
        </p:grpSpPr>
        <p:sp>
          <p:nvSpPr>
            <p:cNvPr id="31" name="Content Placeholder 8">
              <a:extLst>
                <a:ext uri="{FF2B5EF4-FFF2-40B4-BE49-F238E27FC236}">
                  <a16:creationId xmlns:a16="http://schemas.microsoft.com/office/drawing/2014/main" id="{97D904D2-8B92-6E31-1D75-EC3B8335EC6B}"/>
                </a:ext>
              </a:extLst>
            </p:cNvPr>
            <p:cNvSpPr txBox="1">
              <a:spLocks/>
            </p:cNvSpPr>
            <p:nvPr/>
          </p:nvSpPr>
          <p:spPr>
            <a:xfrm>
              <a:off x="8548099" y="1162592"/>
              <a:ext cx="2616484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Offset In, Out, Left and Right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0CA58E-8774-C215-E0DB-630BB12DB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33"/>
            <a:stretch>
              <a:fillRect/>
            </a:stretch>
          </p:blipFill>
          <p:spPr>
            <a:xfrm>
              <a:off x="8340556" y="2198670"/>
              <a:ext cx="3272108" cy="4106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0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36E61-B194-83B1-5BB0-AE9EDFEDF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A6745-D4A7-8E68-B96B-91FD8613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C2A26F6-B375-5156-B972-A22C45377FCD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FD00E4D1-B711-E219-DAB4-9768DA926B39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The centre of a tree?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8DBC03-BADA-674C-66B6-2769DEC8A4B9}"/>
              </a:ext>
            </a:extLst>
          </p:cNvPr>
          <p:cNvGrpSpPr/>
          <p:nvPr/>
        </p:nvGrpSpPr>
        <p:grpSpPr>
          <a:xfrm>
            <a:off x="984124" y="1125727"/>
            <a:ext cx="2930330" cy="5014651"/>
            <a:chOff x="984124" y="1125727"/>
            <a:chExt cx="2930330" cy="5014651"/>
          </a:xfrm>
        </p:grpSpPr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7509BF65-99F7-7E99-C697-E51B94658E0A}"/>
                </a:ext>
              </a:extLst>
            </p:cNvPr>
            <p:cNvSpPr txBox="1">
              <a:spLocks/>
            </p:cNvSpPr>
            <p:nvPr/>
          </p:nvSpPr>
          <p:spPr>
            <a:xfrm>
              <a:off x="1345915" y="1125727"/>
              <a:ext cx="2219218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Measure Distance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EC0232-C569-C750-F4A0-5C3F682E8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287"/>
            <a:stretch>
              <a:fillRect/>
            </a:stretch>
          </p:blipFill>
          <p:spPr>
            <a:xfrm>
              <a:off x="984124" y="1762807"/>
              <a:ext cx="2930330" cy="437757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520858-0C54-E466-38B2-53A1F7F7D8B4}"/>
              </a:ext>
            </a:extLst>
          </p:cNvPr>
          <p:cNvGrpSpPr/>
          <p:nvPr/>
        </p:nvGrpSpPr>
        <p:grpSpPr>
          <a:xfrm>
            <a:off x="4697881" y="1125727"/>
            <a:ext cx="2796237" cy="5014651"/>
            <a:chOff x="4697881" y="1125727"/>
            <a:chExt cx="2796237" cy="5014651"/>
          </a:xfrm>
        </p:grpSpPr>
        <p:sp>
          <p:nvSpPr>
            <p:cNvPr id="28" name="Content Placeholder 8">
              <a:extLst>
                <a:ext uri="{FF2B5EF4-FFF2-40B4-BE49-F238E27FC236}">
                  <a16:creationId xmlns:a16="http://schemas.microsoft.com/office/drawing/2014/main" id="{447B9BA6-967E-1EC3-F557-278CA5A11FD9}"/>
                </a:ext>
              </a:extLst>
            </p:cNvPr>
            <p:cNvSpPr txBox="1">
              <a:spLocks/>
            </p:cNvSpPr>
            <p:nvPr/>
          </p:nvSpPr>
          <p:spPr>
            <a:xfrm>
              <a:off x="4855608" y="1125727"/>
              <a:ext cx="2188967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Measure Angle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FE129D-D58F-9258-3E62-DA783E3DF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7881" y="1932790"/>
              <a:ext cx="2796237" cy="4207588"/>
            </a:xfrm>
            <a:prstGeom prst="rect">
              <a:avLst/>
            </a:prstGeom>
          </p:spPr>
        </p:pic>
      </p:grp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31A57131-ED46-199D-FDC0-037D32737CF9}"/>
              </a:ext>
            </a:extLst>
          </p:cNvPr>
          <p:cNvSpPr txBox="1">
            <a:spLocks/>
          </p:cNvSpPr>
          <p:nvPr/>
        </p:nvSpPr>
        <p:spPr>
          <a:xfrm>
            <a:off x="8293719" y="2084728"/>
            <a:ext cx="1407728" cy="547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	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14353E-4A0D-E12F-4DD3-096B740C4B60}"/>
              </a:ext>
            </a:extLst>
          </p:cNvPr>
          <p:cNvGrpSpPr/>
          <p:nvPr/>
        </p:nvGrpSpPr>
        <p:grpSpPr>
          <a:xfrm>
            <a:off x="8132909" y="1939704"/>
            <a:ext cx="3514445" cy="3607791"/>
            <a:chOff x="8132909" y="1939704"/>
            <a:chExt cx="3514445" cy="360779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0B1BDE-A2A4-5592-5A53-0B6BC362F20E}"/>
                </a:ext>
              </a:extLst>
            </p:cNvPr>
            <p:cNvSpPr/>
            <p:nvPr/>
          </p:nvSpPr>
          <p:spPr>
            <a:xfrm>
              <a:off x="8132909" y="1939704"/>
              <a:ext cx="3514445" cy="3607791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05C572-2BCB-8142-6CFB-D774F8C16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328" t="10834" r="12375" b="7793"/>
            <a:stretch>
              <a:fillRect/>
            </a:stretch>
          </p:blipFill>
          <p:spPr>
            <a:xfrm>
              <a:off x="8651031" y="2819096"/>
              <a:ext cx="2478200" cy="2434975"/>
            </a:xfrm>
            <a:prstGeom prst="ellipse">
              <a:avLst/>
            </a:prstGeom>
          </p:spPr>
        </p:pic>
        <p:sp>
          <p:nvSpPr>
            <p:cNvPr id="21" name="Content Placeholder 8">
              <a:extLst>
                <a:ext uri="{FF2B5EF4-FFF2-40B4-BE49-F238E27FC236}">
                  <a16:creationId xmlns:a16="http://schemas.microsoft.com/office/drawing/2014/main" id="{8EF305AA-8AB7-B109-DC89-141FE9ADD861}"/>
                </a:ext>
              </a:extLst>
            </p:cNvPr>
            <p:cNvSpPr txBox="1">
              <a:spLocks/>
            </p:cNvSpPr>
            <p:nvPr/>
          </p:nvSpPr>
          <p:spPr>
            <a:xfrm>
              <a:off x="8717023" y="2126168"/>
              <a:ext cx="2188967" cy="63708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Perspective is key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0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77214-7AED-3945-30DA-49175AF0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35D03-C089-0B3A-FCE8-E4DB9041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5AB6139-3970-89A0-7CDB-02861B3328C7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929155BB-84A6-11D0-F475-99AAB634EE0F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Different Strings 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A91434-E134-2C00-6B97-72F1D381C4A3}"/>
              </a:ext>
            </a:extLst>
          </p:cNvPr>
          <p:cNvGrpSpPr/>
          <p:nvPr/>
        </p:nvGrpSpPr>
        <p:grpSpPr>
          <a:xfrm>
            <a:off x="856029" y="1390950"/>
            <a:ext cx="4126937" cy="2246102"/>
            <a:chOff x="856029" y="1740271"/>
            <a:chExt cx="4126937" cy="224610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19A2D3E-F44C-5702-67A7-9A205B1E4BD5}"/>
                </a:ext>
              </a:extLst>
            </p:cNvPr>
            <p:cNvSpPr/>
            <p:nvPr/>
          </p:nvSpPr>
          <p:spPr>
            <a:xfrm>
              <a:off x="856029" y="1740271"/>
              <a:ext cx="4126937" cy="2246102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The colour will often be linked to the correspondent AutoCAD layer</a:t>
              </a:r>
            </a:p>
            <a:p>
              <a:r>
                <a:rPr lang="en-US" b="1" dirty="0">
                  <a:solidFill>
                    <a:srgbClr val="FF33C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Fence</a:t>
              </a:r>
            </a:p>
            <a:p>
              <a:r>
                <a:rPr lang="en-US" b="1" dirty="0">
                  <a:solidFill>
                    <a:srgbClr val="FFC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Wall</a:t>
              </a:r>
              <a:endParaRPr lang="en-GB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Content Placeholder 8">
              <a:extLst>
                <a:ext uri="{FF2B5EF4-FFF2-40B4-BE49-F238E27FC236}">
                  <a16:creationId xmlns:a16="http://schemas.microsoft.com/office/drawing/2014/main" id="{66E7E6CD-8F7C-CFB0-E1BE-58C5988FF949}"/>
                </a:ext>
              </a:extLst>
            </p:cNvPr>
            <p:cNvSpPr txBox="1">
              <a:spLocks/>
            </p:cNvSpPr>
            <p:nvPr/>
          </p:nvSpPr>
          <p:spPr>
            <a:xfrm>
              <a:off x="974673" y="1816968"/>
              <a:ext cx="1653065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Colour	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00B4599-F88E-8DA9-01C8-AADFC883D797}"/>
                </a:ext>
              </a:extLst>
            </p:cNvPr>
            <p:cNvCxnSpPr/>
            <p:nvPr/>
          </p:nvCxnSpPr>
          <p:spPr>
            <a:xfrm>
              <a:off x="1876502" y="3133617"/>
              <a:ext cx="945222" cy="0"/>
            </a:xfrm>
            <a:prstGeom prst="line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5481B5-2F94-45C6-4BF2-CB42DB56B9FD}"/>
                </a:ext>
              </a:extLst>
            </p:cNvPr>
            <p:cNvCxnSpPr/>
            <p:nvPr/>
          </p:nvCxnSpPr>
          <p:spPr>
            <a:xfrm>
              <a:off x="1876502" y="3408451"/>
              <a:ext cx="94522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C2817D-8E50-D1EA-2D54-35B3427949D8}"/>
              </a:ext>
            </a:extLst>
          </p:cNvPr>
          <p:cNvGrpSpPr/>
          <p:nvPr/>
        </p:nvGrpSpPr>
        <p:grpSpPr>
          <a:xfrm>
            <a:off x="856029" y="3759838"/>
            <a:ext cx="4126937" cy="2353286"/>
            <a:chOff x="7015337" y="4188041"/>
            <a:chExt cx="4810218" cy="21334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A89475-03B6-3BB2-16D5-56678E9EEE02}"/>
                </a:ext>
              </a:extLst>
            </p:cNvPr>
            <p:cNvSpPr/>
            <p:nvPr/>
          </p:nvSpPr>
          <p:spPr>
            <a:xfrm>
              <a:off x="7015337" y="4188041"/>
              <a:ext cx="4810218" cy="2133449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The </a:t>
              </a:r>
              <a:r>
                <a:rPr lang="en-US" dirty="0" err="1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linetype</a:t>
              </a:r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will often be linked to the correspondent AutoCAD layer</a:t>
              </a:r>
            </a:p>
            <a:p>
              <a:r>
                <a:rPr lang="en-US" b="1" dirty="0">
                  <a:solidFill>
                    <a:schemeClr val="accent4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Building</a:t>
              </a:r>
            </a:p>
            <a:p>
              <a:r>
                <a:rPr lang="en-US" b="1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Building Overhead</a:t>
              </a:r>
              <a:endParaRPr lang="en-GB" b="1" dirty="0">
                <a:solidFill>
                  <a:schemeClr val="accent4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Content Placeholder 8">
              <a:extLst>
                <a:ext uri="{FF2B5EF4-FFF2-40B4-BE49-F238E27FC236}">
                  <a16:creationId xmlns:a16="http://schemas.microsoft.com/office/drawing/2014/main" id="{935B6EBD-9F99-EAFC-A4D2-4CAED9FF12E8}"/>
                </a:ext>
              </a:extLst>
            </p:cNvPr>
            <p:cNvSpPr txBox="1">
              <a:spLocks/>
            </p:cNvSpPr>
            <p:nvPr/>
          </p:nvSpPr>
          <p:spPr>
            <a:xfrm>
              <a:off x="7153624" y="4260891"/>
              <a:ext cx="1926756" cy="324000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err="1">
                  <a:solidFill>
                    <a:schemeClr val="tx1"/>
                  </a:solidFill>
                </a:rPr>
                <a:t>Linetype</a:t>
              </a:r>
              <a:r>
                <a:rPr lang="en-GB" dirty="0">
                  <a:solidFill>
                    <a:schemeClr val="tx1"/>
                  </a:solidFill>
                </a:rPr>
                <a:t>	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52743C-C16D-8E0E-7C55-FBBB17A31CFC}"/>
              </a:ext>
            </a:extLst>
          </p:cNvPr>
          <p:cNvCxnSpPr/>
          <p:nvPr/>
        </p:nvCxnSpPr>
        <p:spPr>
          <a:xfrm>
            <a:off x="2955289" y="5154664"/>
            <a:ext cx="945222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2067FC-54B4-4A8E-8CCD-D439BCB3D4B3}"/>
              </a:ext>
            </a:extLst>
          </p:cNvPr>
          <p:cNvCxnSpPr/>
          <p:nvPr/>
        </p:nvCxnSpPr>
        <p:spPr>
          <a:xfrm>
            <a:off x="2955289" y="5429498"/>
            <a:ext cx="945222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C2C1B03-F7EA-44AB-FA13-45B07E9EA675}"/>
              </a:ext>
            </a:extLst>
          </p:cNvPr>
          <p:cNvGrpSpPr/>
          <p:nvPr/>
        </p:nvGrpSpPr>
        <p:grpSpPr>
          <a:xfrm>
            <a:off x="5201997" y="1390950"/>
            <a:ext cx="5873545" cy="2788174"/>
            <a:chOff x="5201997" y="1390950"/>
            <a:chExt cx="5873545" cy="27881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B09BE7-9A51-7508-47BA-FA48D5E6335D}"/>
                </a:ext>
              </a:extLst>
            </p:cNvPr>
            <p:cNvSpPr/>
            <p:nvPr/>
          </p:nvSpPr>
          <p:spPr>
            <a:xfrm>
              <a:off x="5201997" y="1390950"/>
              <a:ext cx="5873545" cy="2788174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The attributes will enable the string to produce some extra information which will be either directly used, or used to complete the drafting</a:t>
              </a:r>
            </a:p>
            <a:p>
              <a:r>
                <a:rPr lang="en-US" b="1" dirty="0" err="1">
                  <a:solidFill>
                    <a:srgbClr val="00B0F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Kerb</a:t>
              </a:r>
              <a:r>
                <a:rPr lang="en-US" b="1" dirty="0">
                  <a:solidFill>
                    <a:srgbClr val="00B0F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Solid</a:t>
              </a:r>
            </a:p>
            <a:p>
              <a:endParaRPr lang="en-US" b="1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US" b="1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P= Distance for automatic parallel offset </a:t>
              </a:r>
            </a:p>
            <a:p>
              <a:r>
                <a:rPr lang="en-US" b="1" dirty="0">
                  <a:solidFill>
                    <a:srgbClr val="00B0F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		</a:t>
              </a:r>
              <a:endParaRPr lang="en-GB" b="1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Content Placeholder 8">
              <a:extLst>
                <a:ext uri="{FF2B5EF4-FFF2-40B4-BE49-F238E27FC236}">
                  <a16:creationId xmlns:a16="http://schemas.microsoft.com/office/drawing/2014/main" id="{0FA83214-3F3E-6AFA-AC8B-C7930A4EADBB}"/>
                </a:ext>
              </a:extLst>
            </p:cNvPr>
            <p:cNvSpPr txBox="1">
              <a:spLocks/>
            </p:cNvSpPr>
            <p:nvPr/>
          </p:nvSpPr>
          <p:spPr>
            <a:xfrm>
              <a:off x="5538153" y="1456634"/>
              <a:ext cx="1653065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Attributes	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EBB51F-3BD2-3560-32F4-68831C778F1D}"/>
                </a:ext>
              </a:extLst>
            </p:cNvPr>
            <p:cNvCxnSpPr/>
            <p:nvPr/>
          </p:nvCxnSpPr>
          <p:spPr>
            <a:xfrm>
              <a:off x="6600903" y="3116146"/>
              <a:ext cx="94522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AAEA50-7544-8FB0-7FAE-686FCECAD9D0}"/>
                </a:ext>
              </a:extLst>
            </p:cNvPr>
            <p:cNvCxnSpPr/>
            <p:nvPr/>
          </p:nvCxnSpPr>
          <p:spPr>
            <a:xfrm>
              <a:off x="6600903" y="3547816"/>
              <a:ext cx="945222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4E07FD2-54FA-2964-E63E-0C46D9264B78}"/>
                </a:ext>
              </a:extLst>
            </p:cNvPr>
            <p:cNvCxnSpPr>
              <a:cxnSpLocks/>
            </p:cNvCxnSpPr>
            <p:nvPr/>
          </p:nvCxnSpPr>
          <p:spPr>
            <a:xfrm>
              <a:off x="7736631" y="3116146"/>
              <a:ext cx="0" cy="431670"/>
            </a:xfrm>
            <a:prstGeom prst="straightConnector1">
              <a:avLst/>
            </a:prstGeom>
            <a:ln w="3175"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ontent Placeholder 8">
              <a:extLst>
                <a:ext uri="{FF2B5EF4-FFF2-40B4-BE49-F238E27FC236}">
                  <a16:creationId xmlns:a16="http://schemas.microsoft.com/office/drawing/2014/main" id="{D2A0EEFF-EA55-E22B-7F8C-8ED195AAB4A0}"/>
                </a:ext>
              </a:extLst>
            </p:cNvPr>
            <p:cNvSpPr txBox="1">
              <a:spLocks/>
            </p:cNvSpPr>
            <p:nvPr/>
          </p:nvSpPr>
          <p:spPr>
            <a:xfrm>
              <a:off x="7866375" y="3116146"/>
              <a:ext cx="1653065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P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6F33F3-F92A-099A-D047-BD1780310911}"/>
              </a:ext>
            </a:extLst>
          </p:cNvPr>
          <p:cNvGrpSpPr/>
          <p:nvPr/>
        </p:nvGrpSpPr>
        <p:grpSpPr>
          <a:xfrm>
            <a:off x="5201997" y="4278315"/>
            <a:ext cx="5945464" cy="1834809"/>
            <a:chOff x="5201997" y="4278315"/>
            <a:chExt cx="5945464" cy="183480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D0B98B0-69BC-6996-E510-557B5CAEEDCD}"/>
                </a:ext>
              </a:extLst>
            </p:cNvPr>
            <p:cNvSpPr/>
            <p:nvPr/>
          </p:nvSpPr>
          <p:spPr>
            <a:xfrm>
              <a:off x="5201997" y="4278315"/>
              <a:ext cx="5945464" cy="1834809"/>
            </a:xfrm>
            <a:prstGeom prst="roundRect">
              <a:avLst>
                <a:gd name="adj" fmla="val 1538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Remarks are used to annotate extra information such as height or notes that will be needed for processing or editing data</a:t>
              </a:r>
            </a:p>
            <a:p>
              <a:r>
                <a:rPr lang="en-US" b="1" dirty="0">
                  <a:solidFill>
                    <a:srgbClr val="FF33C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Fence</a:t>
              </a:r>
            </a:p>
          </p:txBody>
        </p:sp>
        <p:sp>
          <p:nvSpPr>
            <p:cNvPr id="41" name="Content Placeholder 8">
              <a:extLst>
                <a:ext uri="{FF2B5EF4-FFF2-40B4-BE49-F238E27FC236}">
                  <a16:creationId xmlns:a16="http://schemas.microsoft.com/office/drawing/2014/main" id="{7A919982-0005-9BBA-4241-0F743CA01E70}"/>
                </a:ext>
              </a:extLst>
            </p:cNvPr>
            <p:cNvSpPr txBox="1">
              <a:spLocks/>
            </p:cNvSpPr>
            <p:nvPr/>
          </p:nvSpPr>
          <p:spPr>
            <a:xfrm>
              <a:off x="5538153" y="4440239"/>
              <a:ext cx="1653065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Remarks	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218DB5-9D71-F0B8-B8AB-B8F97C031919}"/>
                </a:ext>
              </a:extLst>
            </p:cNvPr>
            <p:cNvCxnSpPr/>
            <p:nvPr/>
          </p:nvCxnSpPr>
          <p:spPr>
            <a:xfrm>
              <a:off x="6600903" y="5929552"/>
              <a:ext cx="945222" cy="0"/>
            </a:xfrm>
            <a:prstGeom prst="line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ontent Placeholder 8">
              <a:extLst>
                <a:ext uri="{FF2B5EF4-FFF2-40B4-BE49-F238E27FC236}">
                  <a16:creationId xmlns:a16="http://schemas.microsoft.com/office/drawing/2014/main" id="{C7F4C5F0-6EB2-550D-040F-478C99585C8F}"/>
                </a:ext>
              </a:extLst>
            </p:cNvPr>
            <p:cNvSpPr txBox="1">
              <a:spLocks/>
            </p:cNvSpPr>
            <p:nvPr/>
          </p:nvSpPr>
          <p:spPr>
            <a:xfrm>
              <a:off x="6719592" y="5563212"/>
              <a:ext cx="1653065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1.5h SF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75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815C9-F09C-4842-2F01-E08AD0F7C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B3DE86-9DC7-9460-9DAB-B5C96A39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AFE4A42-13D1-4C78-37BE-AA0D8188A35C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1483422-186F-1568-1E17-58A85C41A386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Different Strings 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09D181-2358-716C-A326-6B031304671A}"/>
              </a:ext>
            </a:extLst>
          </p:cNvPr>
          <p:cNvGrpSpPr/>
          <p:nvPr/>
        </p:nvGrpSpPr>
        <p:grpSpPr>
          <a:xfrm>
            <a:off x="825206" y="1390950"/>
            <a:ext cx="4712947" cy="4701625"/>
            <a:chOff x="825206" y="1390950"/>
            <a:chExt cx="4712947" cy="47016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1D507E-D087-6FBA-1FDF-9B050207DA6B}"/>
                </a:ext>
              </a:extLst>
            </p:cNvPr>
            <p:cNvSpPr/>
            <p:nvPr/>
          </p:nvSpPr>
          <p:spPr>
            <a:xfrm>
              <a:off x="825206" y="1390950"/>
              <a:ext cx="4712947" cy="4701625"/>
            </a:xfrm>
            <a:prstGeom prst="roundRect">
              <a:avLst>
                <a:gd name="adj" fmla="val 775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When observing string features, the string must be broken by increasing the string number to avoid messy drawings.</a:t>
              </a:r>
            </a:p>
          </p:txBody>
        </p:sp>
        <p:sp>
          <p:nvSpPr>
            <p:cNvPr id="10" name="Content Placeholder 8">
              <a:extLst>
                <a:ext uri="{FF2B5EF4-FFF2-40B4-BE49-F238E27FC236}">
                  <a16:creationId xmlns:a16="http://schemas.microsoft.com/office/drawing/2014/main" id="{27428D81-FDF8-C5EC-132A-D2FEC28558E6}"/>
                </a:ext>
              </a:extLst>
            </p:cNvPr>
            <p:cNvSpPr txBox="1">
              <a:spLocks/>
            </p:cNvSpPr>
            <p:nvPr/>
          </p:nvSpPr>
          <p:spPr>
            <a:xfrm>
              <a:off x="1047964" y="1399667"/>
              <a:ext cx="1902091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Breaking the Strings	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D6A561-F61D-9650-4435-9591C3821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96" t="2796" r="2751" b="3299"/>
            <a:stretch>
              <a:fillRect/>
            </a:stretch>
          </p:blipFill>
          <p:spPr>
            <a:xfrm>
              <a:off x="1047964" y="2987211"/>
              <a:ext cx="1828800" cy="2876764"/>
            </a:xfrm>
            <a:prstGeom prst="round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3EB1B0-1D47-CDA0-BFCF-A3A2616B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30" t="2456" r="5147" b="3730"/>
            <a:stretch>
              <a:fillRect/>
            </a:stretch>
          </p:blipFill>
          <p:spPr>
            <a:xfrm>
              <a:off x="3243133" y="2987211"/>
              <a:ext cx="1789652" cy="2838237"/>
            </a:xfrm>
            <a:prstGeom prst="round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ABF3FD-5E80-0E24-C403-E264E77D2661}"/>
              </a:ext>
            </a:extLst>
          </p:cNvPr>
          <p:cNvGrpSpPr/>
          <p:nvPr/>
        </p:nvGrpSpPr>
        <p:grpSpPr>
          <a:xfrm>
            <a:off x="6294557" y="1390950"/>
            <a:ext cx="4712947" cy="4701625"/>
            <a:chOff x="6294557" y="1390950"/>
            <a:chExt cx="4712947" cy="47016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7075EEF-2B62-02D8-44C2-7279DB922315}"/>
                </a:ext>
              </a:extLst>
            </p:cNvPr>
            <p:cNvSpPr/>
            <p:nvPr/>
          </p:nvSpPr>
          <p:spPr>
            <a:xfrm>
              <a:off x="6294557" y="1390950"/>
              <a:ext cx="4712947" cy="4701625"/>
            </a:xfrm>
            <a:prstGeom prst="roundRect">
              <a:avLst>
                <a:gd name="adj" fmla="val 775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When observing curved features comma codes must be added to the string number.</a:t>
              </a: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0B0891A6-B5B2-0396-295D-DEAA528CF581}"/>
                </a:ext>
              </a:extLst>
            </p:cNvPr>
            <p:cNvSpPr txBox="1">
              <a:spLocks/>
            </p:cNvSpPr>
            <p:nvPr/>
          </p:nvSpPr>
          <p:spPr>
            <a:xfrm>
              <a:off x="6503541" y="1399667"/>
              <a:ext cx="1902091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Curving the Strings	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A141DA-8E72-95ED-EA2F-D6D460D6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81" t="3161" r="52175" b="1257"/>
            <a:stretch>
              <a:fillRect/>
            </a:stretch>
          </p:blipFill>
          <p:spPr>
            <a:xfrm>
              <a:off x="6722608" y="2987211"/>
              <a:ext cx="1683024" cy="2838237"/>
            </a:xfrm>
            <a:prstGeom prst="round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6ADBEB-2534-024B-08B0-84ABEF65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756" t="2209" r="1400" b="2209"/>
            <a:stretch>
              <a:fillRect/>
            </a:stretch>
          </p:blipFill>
          <p:spPr>
            <a:xfrm>
              <a:off x="8942969" y="2987211"/>
              <a:ext cx="1683024" cy="283823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18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82ED5-92B8-239C-4E8A-25946D158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15C481-9491-0E11-978B-EA9EEC15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7AC5806-C66D-F14F-3CCE-CA1C0034EB4F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91767D5C-DB43-35B3-4266-1F3C45B2515D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Different Shapes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468DB8-6DCB-5871-66FA-023F8038031C}"/>
              </a:ext>
            </a:extLst>
          </p:cNvPr>
          <p:cNvGrpSpPr/>
          <p:nvPr/>
        </p:nvGrpSpPr>
        <p:grpSpPr>
          <a:xfrm>
            <a:off x="825206" y="1390950"/>
            <a:ext cx="4712947" cy="4701625"/>
            <a:chOff x="825206" y="1390950"/>
            <a:chExt cx="4712947" cy="47016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9D08BD-65AD-46BA-4D4F-2C14DAA2E4D3}"/>
                </a:ext>
              </a:extLst>
            </p:cNvPr>
            <p:cNvSpPr/>
            <p:nvPr/>
          </p:nvSpPr>
          <p:spPr>
            <a:xfrm>
              <a:off x="825206" y="1390950"/>
              <a:ext cx="4712947" cy="4701625"/>
            </a:xfrm>
            <a:prstGeom prst="roundRect">
              <a:avLst>
                <a:gd name="adj" fmla="val 775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When observing circular elements different codes can be used depending on the occasion.</a:t>
              </a:r>
            </a:p>
          </p:txBody>
        </p:sp>
        <p:sp>
          <p:nvSpPr>
            <p:cNvPr id="10" name="Content Placeholder 8">
              <a:extLst>
                <a:ext uri="{FF2B5EF4-FFF2-40B4-BE49-F238E27FC236}">
                  <a16:creationId xmlns:a16="http://schemas.microsoft.com/office/drawing/2014/main" id="{E20A9480-809A-5818-8E08-A166D54F811C}"/>
                </a:ext>
              </a:extLst>
            </p:cNvPr>
            <p:cNvSpPr txBox="1">
              <a:spLocks/>
            </p:cNvSpPr>
            <p:nvPr/>
          </p:nvSpPr>
          <p:spPr>
            <a:xfrm>
              <a:off x="1047964" y="1399667"/>
              <a:ext cx="1902091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Circles	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30BA6-F6F1-165C-71F3-E2A70D89C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21" t="2675" b="518"/>
            <a:stretch>
              <a:fillRect/>
            </a:stretch>
          </p:blipFill>
          <p:spPr>
            <a:xfrm>
              <a:off x="1184496" y="2712378"/>
              <a:ext cx="4082836" cy="3287730"/>
            </a:xfrm>
            <a:prstGeom prst="roundRect">
              <a:avLst>
                <a:gd name="adj" fmla="val 11355"/>
              </a:avLst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6A125-9997-DAB8-0ED0-FB697937B8AB}"/>
              </a:ext>
            </a:extLst>
          </p:cNvPr>
          <p:cNvGrpSpPr/>
          <p:nvPr/>
        </p:nvGrpSpPr>
        <p:grpSpPr>
          <a:xfrm>
            <a:off x="6294557" y="1390950"/>
            <a:ext cx="4712947" cy="4701625"/>
            <a:chOff x="6294557" y="1390950"/>
            <a:chExt cx="4712947" cy="47016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DC356-EC2C-EA45-6838-D4EEE35F218F}"/>
                </a:ext>
              </a:extLst>
            </p:cNvPr>
            <p:cNvSpPr/>
            <p:nvPr/>
          </p:nvSpPr>
          <p:spPr>
            <a:xfrm>
              <a:off x="6294557" y="1390950"/>
              <a:ext cx="4712947" cy="4701625"/>
            </a:xfrm>
            <a:prstGeom prst="roundRect">
              <a:avLst>
                <a:gd name="adj" fmla="val 7752"/>
              </a:avLst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When observing squared or rectangular elements different codes can be used depending on the occasion.</a:t>
              </a: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9537668D-FEEB-24FB-05EC-54C40D240568}"/>
                </a:ext>
              </a:extLst>
            </p:cNvPr>
            <p:cNvSpPr txBox="1">
              <a:spLocks/>
            </p:cNvSpPr>
            <p:nvPr/>
          </p:nvSpPr>
          <p:spPr>
            <a:xfrm>
              <a:off x="6503541" y="1399667"/>
              <a:ext cx="1902091" cy="34110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None/>
                <a:defRPr sz="1400" b="0" i="0" kern="1200">
                  <a:solidFill>
                    <a:schemeClr val="accent4"/>
                  </a:solidFill>
                  <a:latin typeface="Arial Nova" panose="020B0504020202020204" pitchFamily="34" charset="0"/>
                  <a:ea typeface="Inter" panose="02000503000000020004" pitchFamily="2" charset="0"/>
                  <a:cs typeface="Archivo Light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chemeClr val="tx2"/>
                  </a:solidFill>
                  <a:latin typeface="Segoe UI Semilight" panose="020B0402040204020203" pitchFamily="34" charset="0"/>
                  <a:ea typeface="Inter" panose="02000503000000020004" pitchFamily="2" charset="0"/>
                  <a:cs typeface="Segoe UI Semilight" panose="020B04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</a:rPr>
                <a:t>Rectangles	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C5F7D9-180E-7F41-7550-DC51E2B28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8" t="2162" r="1271" b="1190"/>
            <a:stretch>
              <a:fillRect/>
            </a:stretch>
          </p:blipFill>
          <p:spPr>
            <a:xfrm>
              <a:off x="6643615" y="2784296"/>
              <a:ext cx="3955550" cy="3215812"/>
            </a:xfrm>
            <a:prstGeom prst="roundRect">
              <a:avLst>
                <a:gd name="adj" fmla="val 11355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1234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E1FE4-82C1-A239-80E7-24F380FCC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E58DDCF3-2F94-CDC2-E18D-D4C835F6CF23}"/>
              </a:ext>
            </a:extLst>
          </p:cNvPr>
          <p:cNvSpPr/>
          <p:nvPr/>
        </p:nvSpPr>
        <p:spPr>
          <a:xfrm flipH="1">
            <a:off x="9484928" y="2112455"/>
            <a:ext cx="2039631" cy="201717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EBE48A4-3516-9769-6A91-FF6BD96168EE}"/>
              </a:ext>
            </a:extLst>
          </p:cNvPr>
          <p:cNvSpPr/>
          <p:nvPr/>
        </p:nvSpPr>
        <p:spPr>
          <a:xfrm flipH="1">
            <a:off x="9381866" y="2135046"/>
            <a:ext cx="1958963" cy="19945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23909FDE-B3E1-1CE6-D4A1-ABC4721E2A9D}"/>
              </a:ext>
            </a:extLst>
          </p:cNvPr>
          <p:cNvSpPr>
            <a:spLocks noGrp="1"/>
          </p:cNvSpPr>
          <p:nvPr/>
        </p:nvSpPr>
        <p:spPr>
          <a:xfrm>
            <a:off x="751337" y="6507976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9EF84-6726-354A-89C4-477D3877F3E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5" name="Subtitle 3">
            <a:extLst>
              <a:ext uri="{FF2B5EF4-FFF2-40B4-BE49-F238E27FC236}">
                <a16:creationId xmlns:a16="http://schemas.microsoft.com/office/drawing/2014/main" id="{B05DC83E-1C05-F296-1F09-B75471F08C32}"/>
              </a:ext>
            </a:extLst>
          </p:cNvPr>
          <p:cNvSpPr txBox="1">
            <a:spLocks/>
          </p:cNvSpPr>
          <p:nvPr/>
        </p:nvSpPr>
        <p:spPr>
          <a:xfrm>
            <a:off x="681730" y="196136"/>
            <a:ext cx="6993091" cy="619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60 Years of Innovation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763BE4-11F4-461A-D9EF-92DD2DEE5ECB}"/>
              </a:ext>
            </a:extLst>
          </p:cNvPr>
          <p:cNvCxnSpPr>
            <a:cxnSpLocks/>
          </p:cNvCxnSpPr>
          <p:nvPr/>
        </p:nvCxnSpPr>
        <p:spPr>
          <a:xfrm flipV="1">
            <a:off x="1820436" y="4126732"/>
            <a:ext cx="8722905" cy="6484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95B924-20BE-DA87-084D-352DFCCC1864}"/>
              </a:ext>
            </a:extLst>
          </p:cNvPr>
          <p:cNvCxnSpPr>
            <a:cxnSpLocks/>
          </p:cNvCxnSpPr>
          <p:nvPr/>
        </p:nvCxnSpPr>
        <p:spPr>
          <a:xfrm flipV="1">
            <a:off x="2246867" y="2110290"/>
            <a:ext cx="8175824" cy="59768"/>
          </a:xfrm>
          <a:prstGeom prst="line">
            <a:avLst/>
          </a:prstGeom>
          <a:ln w="22225">
            <a:solidFill>
              <a:srgbClr val="0B4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3EBA142A-194E-7E5B-33E6-B49EAEB2C3EA}"/>
              </a:ext>
            </a:extLst>
          </p:cNvPr>
          <p:cNvSpPr txBox="1"/>
          <p:nvPr/>
        </p:nvSpPr>
        <p:spPr>
          <a:xfrm>
            <a:off x="2870584" y="80514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mainframe CAD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workstation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GDS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CD8955D3-C6C4-BBCF-A0E2-A9D711138769}"/>
              </a:ext>
            </a:extLst>
          </p:cNvPr>
          <p:cNvSpPr txBox="1"/>
          <p:nvPr/>
        </p:nvSpPr>
        <p:spPr>
          <a:xfrm>
            <a:off x="4179668" y="635865"/>
            <a:ext cx="10246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terrestrial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laser scanner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in Europe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Cyrax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2500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704D75CF-9CA1-B22F-197C-B62997BD2722}"/>
              </a:ext>
            </a:extLst>
          </p:cNvPr>
          <p:cNvSpPr txBox="1"/>
          <p:nvPr/>
        </p:nvSpPr>
        <p:spPr>
          <a:xfrm>
            <a:off x="5349828" y="635865"/>
            <a:ext cx="15408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CCTV footage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laser scan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data for crime scene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reconstruction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2A0EB8E3-1223-694C-EEDE-8A6FD0D0F10B}"/>
              </a:ext>
            </a:extLst>
          </p:cNvPr>
          <p:cNvSpPr txBox="1"/>
          <p:nvPr/>
        </p:nvSpPr>
        <p:spPr>
          <a:xfrm>
            <a:off x="7116694" y="635865"/>
            <a:ext cx="153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laser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&amp;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photogrammetry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National Injuries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Database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B1FF3AC3-237E-7A67-D73A-99A93A6A4B18}"/>
              </a:ext>
            </a:extLst>
          </p:cNvPr>
          <p:cNvSpPr txBox="1"/>
          <p:nvPr/>
        </p:nvSpPr>
        <p:spPr>
          <a:xfrm>
            <a:off x="8718894" y="466588"/>
            <a:ext cx="230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photogrammetry-based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system – Mephisto EX.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3D Project Mapping used at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BBC TV Centre &amp; Microsoft Xbox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launch. Early adopter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Augmented Reality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16034651-67D7-B25F-FCF4-C85ACC54285A}"/>
              </a:ext>
            </a:extLst>
          </p:cNvPr>
          <p:cNvSpPr txBox="1"/>
          <p:nvPr/>
        </p:nvSpPr>
        <p:spPr>
          <a:xfrm>
            <a:off x="9407522" y="2727203"/>
            <a:ext cx="18197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adoption of fully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immersive virtual reality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–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Occulus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Rift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Condition Survey Builder.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Direct involvement with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Leica in development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P40 and RTC360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C0660A17-203A-710B-0690-D2F9163A5EDC}"/>
              </a:ext>
            </a:extLst>
          </p:cNvPr>
          <p:cNvSpPr txBox="1"/>
          <p:nvPr/>
        </p:nvSpPr>
        <p:spPr>
          <a:xfrm>
            <a:off x="7833388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&amp; Scan-to-BIM.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Industry leading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BIM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Specification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9C7069CD-2E25-E5A4-9DD8-A8C914B53C5F}"/>
              </a:ext>
            </a:extLst>
          </p:cNvPr>
          <p:cNvSpPr txBox="1"/>
          <p:nvPr/>
        </p:nvSpPr>
        <p:spPr>
          <a:xfrm>
            <a:off x="6276081" y="2727203"/>
            <a:ext cx="15007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kinematic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railway. Plowman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 Limited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established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42023600-B7B0-EB47-CAAD-FC3E1B42C1E3}"/>
              </a:ext>
            </a:extLst>
          </p:cNvPr>
          <p:cNvSpPr txBox="1"/>
          <p:nvPr/>
        </p:nvSpPr>
        <p:spPr>
          <a:xfrm>
            <a:off x="3525171" y="2727203"/>
            <a:ext cx="126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develop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underwater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photogrammetric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solutions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off-shore oil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platforms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1A048201-F9EC-E843-6D5C-A9CDFC8A517B}"/>
              </a:ext>
            </a:extLst>
          </p:cNvPr>
          <p:cNvSpPr txBox="1"/>
          <p:nvPr/>
        </p:nvSpPr>
        <p:spPr>
          <a:xfrm>
            <a:off x="2317261" y="2727203"/>
            <a:ext cx="1149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electronic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tacheometer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Zeiss Reg Elta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CB8C50CC-6587-6F24-AF2B-3EEAE2F6C75E}"/>
              </a:ext>
            </a:extLst>
          </p:cNvPr>
          <p:cNvSpPr txBox="1"/>
          <p:nvPr/>
        </p:nvSpPr>
        <p:spPr>
          <a:xfrm>
            <a:off x="4762056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cyber-scanning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in Europe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Cyberware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WBX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Head and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scanners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B4A42A0E-6775-264A-BB9A-BECF17D70C5D}"/>
              </a:ext>
            </a:extLst>
          </p:cNvPr>
          <p:cNvSpPr txBox="1"/>
          <p:nvPr/>
        </p:nvSpPr>
        <p:spPr>
          <a:xfrm>
            <a:off x="3633891" y="4763880"/>
            <a:ext cx="1263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“100%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removal of boots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ballast”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 for UAS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Rail Surveying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Freedom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FFC5FCD7-E10A-4834-B87A-7E7A17B3ED9C}"/>
              </a:ext>
            </a:extLst>
          </p:cNvPr>
          <p:cNvSpPr txBox="1"/>
          <p:nvPr/>
        </p:nvSpPr>
        <p:spPr>
          <a:xfrm>
            <a:off x="4870882" y="4763880"/>
            <a:ext cx="1135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achieve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ultra-flat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floor analysis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for Amazon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Robotics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C34DC5A7-ED15-3F5F-3618-BE2417AA9599}"/>
              </a:ext>
            </a:extLst>
          </p:cNvPr>
          <p:cNvSpPr txBox="1"/>
          <p:nvPr/>
        </p:nvSpPr>
        <p:spPr>
          <a:xfrm>
            <a:off x="5998747" y="4763880"/>
            <a:ext cx="133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company to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achieve ISO19650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Level 2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Accreditation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BCDCDDAE-04E4-496F-A507-4F763F418E20}"/>
              </a:ext>
            </a:extLst>
          </p:cNvPr>
          <p:cNvSpPr txBox="1"/>
          <p:nvPr/>
        </p:nvSpPr>
        <p:spPr>
          <a:xfrm>
            <a:off x="7388735" y="4763879"/>
            <a:ext cx="12202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adopt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kinematic indoor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SLAM-based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area referencing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18D69218-0216-4846-48BA-0722DBF7B2DC}"/>
              </a:ext>
            </a:extLst>
          </p:cNvPr>
          <p:cNvSpPr txBox="1"/>
          <p:nvPr/>
        </p:nvSpPr>
        <p:spPr>
          <a:xfrm>
            <a:off x="8467948" y="4771649"/>
            <a:ext cx="1616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Creator of world’s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most accurate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UAS system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R3D.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Delivery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Europe’s largest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scan-to-BIM project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Palace of Westminster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B3603B5D-3E73-ABFC-B5E3-84C04276A876}"/>
              </a:ext>
            </a:extLst>
          </p:cNvPr>
          <p:cNvSpPr txBox="1"/>
          <p:nvPr/>
        </p:nvSpPr>
        <p:spPr>
          <a:xfrm>
            <a:off x="9876762" y="4759464"/>
            <a:ext cx="1854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body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for fitness market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3dYu/4D Reality.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Involved in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developing software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Construction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Verification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Clear Edge Verity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1">
            <a:extLst>
              <a:ext uri="{FF2B5EF4-FFF2-40B4-BE49-F238E27FC236}">
                <a16:creationId xmlns:a16="http://schemas.microsoft.com/office/drawing/2014/main" id="{10A18D81-DE0F-109B-9CBD-4D1F0EE9B142}"/>
              </a:ext>
            </a:extLst>
          </p:cNvPr>
          <p:cNvSpPr txBox="1"/>
          <p:nvPr/>
        </p:nvSpPr>
        <p:spPr>
          <a:xfrm>
            <a:off x="460242" y="1703117"/>
            <a:ext cx="1638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Plowman Craven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Associates established,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working predominately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the DoE and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Property Services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Agency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EFBE7E-B0FC-70C3-21DD-544CD60E468B}"/>
              </a:ext>
            </a:extLst>
          </p:cNvPr>
          <p:cNvGrpSpPr/>
          <p:nvPr/>
        </p:nvGrpSpPr>
        <p:grpSpPr>
          <a:xfrm>
            <a:off x="836980" y="4197871"/>
            <a:ext cx="2066299" cy="1980804"/>
            <a:chOff x="870173" y="3948177"/>
            <a:chExt cx="2066299" cy="198080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803F23D-A6D4-F866-078D-AB2210565E76}"/>
                </a:ext>
              </a:extLst>
            </p:cNvPr>
            <p:cNvSpPr/>
            <p:nvPr/>
          </p:nvSpPr>
          <p:spPr>
            <a:xfrm>
              <a:off x="870173" y="3948177"/>
              <a:ext cx="1966912" cy="196691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81F3453-D90E-43DD-1642-63A3494F9BF5}"/>
                </a:ext>
              </a:extLst>
            </p:cNvPr>
            <p:cNvSpPr/>
            <p:nvPr/>
          </p:nvSpPr>
          <p:spPr>
            <a:xfrm>
              <a:off x="1047352" y="3970204"/>
              <a:ext cx="1889120" cy="195877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7" name="TextBox 31">
            <a:extLst>
              <a:ext uri="{FF2B5EF4-FFF2-40B4-BE49-F238E27FC236}">
                <a16:creationId xmlns:a16="http://schemas.microsoft.com/office/drawing/2014/main" id="{1565F0DA-68A9-BA8F-F228-A98F95F0A32C}"/>
              </a:ext>
            </a:extLst>
          </p:cNvPr>
          <p:cNvSpPr txBox="1"/>
          <p:nvPr/>
        </p:nvSpPr>
        <p:spPr>
          <a:xfrm>
            <a:off x="2348157" y="4763880"/>
            <a:ext cx="12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Investment by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Agathos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enables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GeoTech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global growth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F941C206-CE04-6F74-A388-D60B3729221E}"/>
              </a:ext>
            </a:extLst>
          </p:cNvPr>
          <p:cNvSpPr txBox="1"/>
          <p:nvPr/>
        </p:nvSpPr>
        <p:spPr>
          <a:xfrm>
            <a:off x="2741567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FCA60A7B-296B-F5BE-C68C-1DF35ADF55AA}"/>
              </a:ext>
            </a:extLst>
          </p:cNvPr>
          <p:cNvSpPr txBox="1"/>
          <p:nvPr/>
        </p:nvSpPr>
        <p:spPr>
          <a:xfrm>
            <a:off x="3979989" y="4499140"/>
            <a:ext cx="74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2023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9A1564AA-B525-8164-8153-F10D30EB1CEB}"/>
              </a:ext>
            </a:extLst>
          </p:cNvPr>
          <p:cNvSpPr txBox="1"/>
          <p:nvPr/>
        </p:nvSpPr>
        <p:spPr>
          <a:xfrm>
            <a:off x="5137565" y="4499140"/>
            <a:ext cx="80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80EED38-AFFA-2FAC-6FCA-3DEF5C90FDD7}"/>
              </a:ext>
            </a:extLst>
          </p:cNvPr>
          <p:cNvSpPr txBox="1"/>
          <p:nvPr/>
        </p:nvSpPr>
        <p:spPr>
          <a:xfrm>
            <a:off x="7623050" y="4499140"/>
            <a:ext cx="65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52D3AA8-F317-1BC1-22C3-3DA9765005C4}"/>
              </a:ext>
            </a:extLst>
          </p:cNvPr>
          <p:cNvSpPr txBox="1"/>
          <p:nvPr/>
        </p:nvSpPr>
        <p:spPr>
          <a:xfrm>
            <a:off x="8939408" y="4499140"/>
            <a:ext cx="70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2016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371105C1-059C-7DF6-5A3F-6F7D0B329FD3}"/>
              </a:ext>
            </a:extLst>
          </p:cNvPr>
          <p:cNvSpPr txBox="1"/>
          <p:nvPr/>
        </p:nvSpPr>
        <p:spPr>
          <a:xfrm>
            <a:off x="10446162" y="4499140"/>
            <a:ext cx="70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50A1D9A4-C7A5-141A-E7EA-E16B4EB04002}"/>
              </a:ext>
            </a:extLst>
          </p:cNvPr>
          <p:cNvSpPr txBox="1"/>
          <p:nvPr/>
        </p:nvSpPr>
        <p:spPr>
          <a:xfrm>
            <a:off x="6352979" y="4499140"/>
            <a:ext cx="7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5" name="TextBox 56">
            <a:extLst>
              <a:ext uri="{FF2B5EF4-FFF2-40B4-BE49-F238E27FC236}">
                <a16:creationId xmlns:a16="http://schemas.microsoft.com/office/drawing/2014/main" id="{D6EDC3D5-1195-E41C-263E-05A8F6709374}"/>
              </a:ext>
            </a:extLst>
          </p:cNvPr>
          <p:cNvSpPr txBox="1"/>
          <p:nvPr/>
        </p:nvSpPr>
        <p:spPr>
          <a:xfrm>
            <a:off x="2596823" y="2467418"/>
            <a:ext cx="77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1972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56CED152-981C-221F-2252-8BD7E0F33ABD}"/>
              </a:ext>
            </a:extLst>
          </p:cNvPr>
          <p:cNvSpPr txBox="1"/>
          <p:nvPr/>
        </p:nvSpPr>
        <p:spPr>
          <a:xfrm>
            <a:off x="3815931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84BBFCE5-EE7D-90E6-4880-9A9027AFD889}"/>
              </a:ext>
            </a:extLst>
          </p:cNvPr>
          <p:cNvSpPr txBox="1"/>
          <p:nvPr/>
        </p:nvSpPr>
        <p:spPr>
          <a:xfrm>
            <a:off x="5189840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8" name="TextBox 59">
            <a:extLst>
              <a:ext uri="{FF2B5EF4-FFF2-40B4-BE49-F238E27FC236}">
                <a16:creationId xmlns:a16="http://schemas.microsoft.com/office/drawing/2014/main" id="{8AD201D8-0A19-6ABB-84EF-4511D9187C12}"/>
              </a:ext>
            </a:extLst>
          </p:cNvPr>
          <p:cNvSpPr txBox="1"/>
          <p:nvPr/>
        </p:nvSpPr>
        <p:spPr>
          <a:xfrm>
            <a:off x="6717626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07ADFA9E-8D64-13DD-A566-CF2568A30B6A}"/>
              </a:ext>
            </a:extLst>
          </p:cNvPr>
          <p:cNvSpPr txBox="1"/>
          <p:nvPr/>
        </p:nvSpPr>
        <p:spPr>
          <a:xfrm>
            <a:off x="8290487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2011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1E415B13-201E-DB9B-346D-35118B9B38CC}"/>
              </a:ext>
            </a:extLst>
          </p:cNvPr>
          <p:cNvSpPr txBox="1"/>
          <p:nvPr/>
        </p:nvSpPr>
        <p:spPr>
          <a:xfrm>
            <a:off x="9965313" y="2467418"/>
            <a:ext cx="71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FAFECF1A-FFF8-FE80-62DF-34D1ABC779FC}"/>
              </a:ext>
            </a:extLst>
          </p:cNvPr>
          <p:cNvSpPr txBox="1"/>
          <p:nvPr/>
        </p:nvSpPr>
        <p:spPr>
          <a:xfrm>
            <a:off x="3165994" y="1535731"/>
            <a:ext cx="6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2" name="TextBox 63">
            <a:extLst>
              <a:ext uri="{FF2B5EF4-FFF2-40B4-BE49-F238E27FC236}">
                <a16:creationId xmlns:a16="http://schemas.microsoft.com/office/drawing/2014/main" id="{656DCFDE-EB86-F9CC-FFAB-BAE93E8F2D3E}"/>
              </a:ext>
            </a:extLst>
          </p:cNvPr>
          <p:cNvSpPr txBox="1"/>
          <p:nvPr/>
        </p:nvSpPr>
        <p:spPr>
          <a:xfrm>
            <a:off x="4393603" y="1542312"/>
            <a:ext cx="11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1999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CBB651CD-ECDE-E60F-DD03-99EE7C1BBE1B}"/>
              </a:ext>
            </a:extLst>
          </p:cNvPr>
          <p:cNvSpPr txBox="1"/>
          <p:nvPr/>
        </p:nvSpPr>
        <p:spPr>
          <a:xfrm>
            <a:off x="5843524" y="1535731"/>
            <a:ext cx="80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4" name="TextBox 65">
            <a:extLst>
              <a:ext uri="{FF2B5EF4-FFF2-40B4-BE49-F238E27FC236}">
                <a16:creationId xmlns:a16="http://schemas.microsoft.com/office/drawing/2014/main" id="{BA3E38A3-9D19-DE7D-99DA-1A9581175EC7}"/>
              </a:ext>
            </a:extLst>
          </p:cNvPr>
          <p:cNvSpPr txBox="1"/>
          <p:nvPr/>
        </p:nvSpPr>
        <p:spPr>
          <a:xfrm>
            <a:off x="7580936" y="1535731"/>
            <a:ext cx="72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5" name="TextBox 66">
            <a:extLst>
              <a:ext uri="{FF2B5EF4-FFF2-40B4-BE49-F238E27FC236}">
                <a16:creationId xmlns:a16="http://schemas.microsoft.com/office/drawing/2014/main" id="{09F9B257-D98C-6099-6523-98436754861D}"/>
              </a:ext>
            </a:extLst>
          </p:cNvPr>
          <p:cNvSpPr txBox="1"/>
          <p:nvPr/>
        </p:nvSpPr>
        <p:spPr>
          <a:xfrm>
            <a:off x="9561016" y="1535731"/>
            <a:ext cx="85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0A98BF7-99FE-F9BE-A46B-BD1BF814F6E1}"/>
              </a:ext>
            </a:extLst>
          </p:cNvPr>
          <p:cNvCxnSpPr>
            <a:cxnSpLocks/>
          </p:cNvCxnSpPr>
          <p:nvPr/>
        </p:nvCxnSpPr>
        <p:spPr>
          <a:xfrm>
            <a:off x="3466935" y="1811684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28A51CC-2F43-BE88-046E-11C47408A98D}"/>
              </a:ext>
            </a:extLst>
          </p:cNvPr>
          <p:cNvCxnSpPr>
            <a:cxnSpLocks/>
          </p:cNvCxnSpPr>
          <p:nvPr/>
        </p:nvCxnSpPr>
        <p:spPr>
          <a:xfrm>
            <a:off x="4714429" y="1811684"/>
            <a:ext cx="0" cy="327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91C5B3-5972-224A-90F3-EA6C233A9D3D}"/>
              </a:ext>
            </a:extLst>
          </p:cNvPr>
          <p:cNvCxnSpPr>
            <a:cxnSpLocks/>
          </p:cNvCxnSpPr>
          <p:nvPr/>
        </p:nvCxnSpPr>
        <p:spPr>
          <a:xfrm>
            <a:off x="6127124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DBCD9D6-56F7-DFF9-AAAC-49E7AC6CD7B4}"/>
              </a:ext>
            </a:extLst>
          </p:cNvPr>
          <p:cNvCxnSpPr>
            <a:cxnSpLocks/>
          </p:cNvCxnSpPr>
          <p:nvPr/>
        </p:nvCxnSpPr>
        <p:spPr>
          <a:xfrm>
            <a:off x="9874371" y="1811684"/>
            <a:ext cx="0" cy="290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47C7831-6C2F-952E-79DE-F7939E562ACD}"/>
              </a:ext>
            </a:extLst>
          </p:cNvPr>
          <p:cNvCxnSpPr>
            <a:cxnSpLocks/>
          </p:cNvCxnSpPr>
          <p:nvPr/>
        </p:nvCxnSpPr>
        <p:spPr>
          <a:xfrm>
            <a:off x="7894012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8C0F6591-9C08-BB3B-451F-508EA7185097}"/>
              </a:ext>
            </a:extLst>
          </p:cNvPr>
          <p:cNvSpPr/>
          <p:nvPr/>
        </p:nvSpPr>
        <p:spPr>
          <a:xfrm>
            <a:off x="2160605" y="2088025"/>
            <a:ext cx="141591" cy="14159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B378674-5649-7201-8C6D-5CF6B69799CE}"/>
              </a:ext>
            </a:extLst>
          </p:cNvPr>
          <p:cNvCxnSpPr>
            <a:cxnSpLocks/>
          </p:cNvCxnSpPr>
          <p:nvPr/>
        </p:nvCxnSpPr>
        <p:spPr>
          <a:xfrm>
            <a:off x="2870584" y="2158820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ADF206E-9D54-5C18-865B-26426AB70F2C}"/>
              </a:ext>
            </a:extLst>
          </p:cNvPr>
          <p:cNvCxnSpPr>
            <a:cxnSpLocks/>
          </p:cNvCxnSpPr>
          <p:nvPr/>
        </p:nvCxnSpPr>
        <p:spPr>
          <a:xfrm>
            <a:off x="10265020" y="2102670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73B57DB-9F2B-DCD5-0ED5-A62F155FFEEF}"/>
              </a:ext>
            </a:extLst>
          </p:cNvPr>
          <p:cNvCxnSpPr>
            <a:cxnSpLocks/>
          </p:cNvCxnSpPr>
          <p:nvPr/>
        </p:nvCxnSpPr>
        <p:spPr>
          <a:xfrm>
            <a:off x="3042507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FE15E59-2A59-9C65-8C62-65BDDF6E7286}"/>
              </a:ext>
            </a:extLst>
          </p:cNvPr>
          <p:cNvCxnSpPr>
            <a:cxnSpLocks/>
          </p:cNvCxnSpPr>
          <p:nvPr/>
        </p:nvCxnSpPr>
        <p:spPr>
          <a:xfrm>
            <a:off x="4280929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DD0A0AB-E674-69F3-1616-7F8F503A6387}"/>
              </a:ext>
            </a:extLst>
          </p:cNvPr>
          <p:cNvCxnSpPr>
            <a:cxnSpLocks/>
          </p:cNvCxnSpPr>
          <p:nvPr/>
        </p:nvCxnSpPr>
        <p:spPr>
          <a:xfrm>
            <a:off x="5438505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A992C2-59D6-C7B3-68D1-9774E0A9497E}"/>
              </a:ext>
            </a:extLst>
          </p:cNvPr>
          <p:cNvCxnSpPr>
            <a:cxnSpLocks/>
          </p:cNvCxnSpPr>
          <p:nvPr/>
        </p:nvCxnSpPr>
        <p:spPr>
          <a:xfrm>
            <a:off x="664787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ED0760-5FD7-FE11-9DB5-7FB243BB5979}"/>
              </a:ext>
            </a:extLst>
          </p:cNvPr>
          <p:cNvCxnSpPr>
            <a:cxnSpLocks/>
          </p:cNvCxnSpPr>
          <p:nvPr/>
        </p:nvCxnSpPr>
        <p:spPr>
          <a:xfrm>
            <a:off x="7919711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5EFC51-EBE0-6F89-8527-C8C95DC1C1EB}"/>
              </a:ext>
            </a:extLst>
          </p:cNvPr>
          <p:cNvCxnSpPr>
            <a:cxnSpLocks/>
          </p:cNvCxnSpPr>
          <p:nvPr/>
        </p:nvCxnSpPr>
        <p:spPr>
          <a:xfrm>
            <a:off x="923049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33D7DBC-8339-D0DA-0D49-C9FE3932A947}"/>
              </a:ext>
            </a:extLst>
          </p:cNvPr>
          <p:cNvCxnSpPr>
            <a:cxnSpLocks/>
          </p:cNvCxnSpPr>
          <p:nvPr/>
        </p:nvCxnSpPr>
        <p:spPr>
          <a:xfrm>
            <a:off x="10704346" y="4104576"/>
            <a:ext cx="0" cy="4237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119">
            <a:extLst>
              <a:ext uri="{FF2B5EF4-FFF2-40B4-BE49-F238E27FC236}">
                <a16:creationId xmlns:a16="http://schemas.microsoft.com/office/drawing/2014/main" id="{1243BBC0-947B-6C3E-57AE-E64752C18E8B}"/>
              </a:ext>
            </a:extLst>
          </p:cNvPr>
          <p:cNvSpPr txBox="1"/>
          <p:nvPr/>
        </p:nvSpPr>
        <p:spPr>
          <a:xfrm>
            <a:off x="889930" y="1392317"/>
            <a:ext cx="103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</a:rPr>
              <a:t>1964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A6B97F8-5F41-A2D3-BDB1-07A74EC939FA}"/>
              </a:ext>
            </a:extLst>
          </p:cNvPr>
          <p:cNvCxnSpPr>
            <a:cxnSpLocks/>
          </p:cNvCxnSpPr>
          <p:nvPr/>
        </p:nvCxnSpPr>
        <p:spPr>
          <a:xfrm>
            <a:off x="4130390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A8AE087-9174-7670-0C06-BED9D8D70FC3}"/>
              </a:ext>
            </a:extLst>
          </p:cNvPr>
          <p:cNvCxnSpPr>
            <a:cxnSpLocks/>
          </p:cNvCxnSpPr>
          <p:nvPr/>
        </p:nvCxnSpPr>
        <p:spPr>
          <a:xfrm>
            <a:off x="550816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FAF391D-9BB4-FFBC-071E-F01C5298CA96}"/>
              </a:ext>
            </a:extLst>
          </p:cNvPr>
          <p:cNvCxnSpPr>
            <a:cxnSpLocks/>
          </p:cNvCxnSpPr>
          <p:nvPr/>
        </p:nvCxnSpPr>
        <p:spPr>
          <a:xfrm>
            <a:off x="702581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480A496-E8D1-B913-2A2C-CED27A5FFE17}"/>
              </a:ext>
            </a:extLst>
          </p:cNvPr>
          <p:cNvCxnSpPr>
            <a:cxnSpLocks/>
          </p:cNvCxnSpPr>
          <p:nvPr/>
        </p:nvCxnSpPr>
        <p:spPr>
          <a:xfrm>
            <a:off x="8549815" y="2130614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6">
            <a:extLst>
              <a:ext uri="{FF2B5EF4-FFF2-40B4-BE49-F238E27FC236}">
                <a16:creationId xmlns:a16="http://schemas.microsoft.com/office/drawing/2014/main" id="{79C5ACD3-EEBB-A25B-8A72-BD446B93B4A0}"/>
              </a:ext>
            </a:extLst>
          </p:cNvPr>
          <p:cNvSpPr txBox="1"/>
          <p:nvPr/>
        </p:nvSpPr>
        <p:spPr>
          <a:xfrm>
            <a:off x="969041" y="4763880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Easl, Plowman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Craven’s proprietary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 management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platform launched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3D59128B-2175-B274-0FF2-C6004C7561F5}"/>
              </a:ext>
            </a:extLst>
          </p:cNvPr>
          <p:cNvSpPr txBox="1"/>
          <p:nvPr/>
        </p:nvSpPr>
        <p:spPr>
          <a:xfrm>
            <a:off x="1453816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23877B2-551A-94BC-C475-0F4AB8E670E9}"/>
              </a:ext>
            </a:extLst>
          </p:cNvPr>
          <p:cNvCxnSpPr>
            <a:cxnSpLocks/>
          </p:cNvCxnSpPr>
          <p:nvPr/>
        </p:nvCxnSpPr>
        <p:spPr>
          <a:xfrm>
            <a:off x="1754756" y="4197583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B090DC03-4927-AC3B-B5AC-A1A491D0EFC9}"/>
              </a:ext>
            </a:extLst>
          </p:cNvPr>
          <p:cNvSpPr/>
          <p:nvPr/>
        </p:nvSpPr>
        <p:spPr>
          <a:xfrm>
            <a:off x="-3336595" y="-8314929"/>
            <a:ext cx="18927438" cy="18940659"/>
          </a:xfrm>
          <a:prstGeom prst="donut">
            <a:avLst>
              <a:gd name="adj" fmla="val 4590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22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45211-4186-AB3B-A3BE-884FD2582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B00B15-CB8B-0934-C0CC-8FC9663D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B77A3AB-FEF9-E681-9B29-0E8B8D916A12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F9B3FD8-5D1F-DE6F-3797-8002A33CA475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Tips and tricks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CAC153-9F6D-A10A-6992-4DE1AD9D0307}"/>
              </a:ext>
            </a:extLst>
          </p:cNvPr>
          <p:cNvSpPr/>
          <p:nvPr/>
        </p:nvSpPr>
        <p:spPr>
          <a:xfrm>
            <a:off x="825206" y="1390950"/>
            <a:ext cx="4712947" cy="4701625"/>
          </a:xfrm>
          <a:prstGeom prst="roundRect">
            <a:avLst>
              <a:gd name="adj" fmla="val 7752"/>
            </a:avLst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 you measure it, we can make it work. </a:t>
            </a:r>
          </a:p>
          <a:p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Don’t know the code ? Just measure it !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3A7FE59-E0D8-D57B-403B-42DB43C46A4C}"/>
              </a:ext>
            </a:extLst>
          </p:cNvPr>
          <p:cNvSpPr txBox="1">
            <a:spLocks/>
          </p:cNvSpPr>
          <p:nvPr/>
        </p:nvSpPr>
        <p:spPr>
          <a:xfrm>
            <a:off x="1047964" y="1399667"/>
            <a:ext cx="1902091" cy="3411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Tip n. 1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4AAC1-059F-2980-9E82-F397EDF5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6" t="3271" b="3298"/>
          <a:stretch>
            <a:fillRect/>
          </a:stretch>
        </p:blipFill>
        <p:spPr>
          <a:xfrm>
            <a:off x="984123" y="2476072"/>
            <a:ext cx="4465703" cy="3493214"/>
          </a:xfrm>
          <a:prstGeom prst="roundRect">
            <a:avLst>
              <a:gd name="adj" fmla="val 15477"/>
            </a:avLst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9A56B8-A81C-A15C-85D0-30ADC1E81408}"/>
              </a:ext>
            </a:extLst>
          </p:cNvPr>
          <p:cNvSpPr/>
          <p:nvPr/>
        </p:nvSpPr>
        <p:spPr>
          <a:xfrm>
            <a:off x="6096000" y="1390950"/>
            <a:ext cx="4712947" cy="4701625"/>
          </a:xfrm>
          <a:prstGeom prst="roundRect">
            <a:avLst>
              <a:gd name="adj" fmla="val 7752"/>
            </a:avLst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Don’t trust your memory! Notes and remarks will be very precious to help you remember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86C64E97-B7D4-2593-E210-68E06D8B4F05}"/>
              </a:ext>
            </a:extLst>
          </p:cNvPr>
          <p:cNvSpPr txBox="1">
            <a:spLocks/>
          </p:cNvSpPr>
          <p:nvPr/>
        </p:nvSpPr>
        <p:spPr>
          <a:xfrm>
            <a:off x="6318758" y="1399667"/>
            <a:ext cx="1902091" cy="3411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Tip n. 2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2BDA4A-E8CC-D59C-5109-C899A84F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54" t="4003" r="2192" b="2580"/>
          <a:stretch>
            <a:fillRect/>
          </a:stretch>
        </p:blipFill>
        <p:spPr>
          <a:xfrm>
            <a:off x="6265790" y="2476072"/>
            <a:ext cx="4373366" cy="3495479"/>
          </a:xfrm>
          <a:prstGeom prst="roundRect">
            <a:avLst>
              <a:gd name="adj" fmla="val 15477"/>
            </a:avLst>
          </a:prstGeom>
        </p:spPr>
      </p:pic>
    </p:spTree>
    <p:extLst>
      <p:ext uri="{BB962C8B-B14F-4D97-AF65-F5344CB8AC3E}">
        <p14:creationId xmlns:p14="http://schemas.microsoft.com/office/powerpoint/2010/main" val="382374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9037-8545-8ED2-665A-AB006AB9C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BA1770-03B7-C329-59F3-7EF0E1AD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4ECC1169-4446-E8A3-B9B3-5835EE9D1324}"/>
              </a:ext>
            </a:extLst>
          </p:cNvPr>
          <p:cNvSpPr txBox="1">
            <a:spLocks/>
          </p:cNvSpPr>
          <p:nvPr/>
        </p:nvSpPr>
        <p:spPr>
          <a:xfrm>
            <a:off x="984124" y="424147"/>
            <a:ext cx="4554029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dirty="0"/>
              <a:t>How to measure 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A2FA954-FC75-DB10-2182-E59F45DA2BFF}"/>
              </a:ext>
            </a:extLst>
          </p:cNvPr>
          <p:cNvSpPr txBox="1">
            <a:spLocks/>
          </p:cNvSpPr>
          <p:nvPr/>
        </p:nvSpPr>
        <p:spPr>
          <a:xfrm>
            <a:off x="5538153" y="553194"/>
            <a:ext cx="6225757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 spc="0" baseline="0">
                <a:latin typeface="Arial Nova" panose="020B0504020202020204" pitchFamily="34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/>
                </a:solidFill>
              </a:rPr>
              <a:t>Tips and tricks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2BB359-C590-9F2C-4213-02C8FEC84058}"/>
              </a:ext>
            </a:extLst>
          </p:cNvPr>
          <p:cNvSpPr/>
          <p:nvPr/>
        </p:nvSpPr>
        <p:spPr>
          <a:xfrm>
            <a:off x="825206" y="1390950"/>
            <a:ext cx="4712947" cy="4701625"/>
          </a:xfrm>
          <a:prstGeom prst="roundRect">
            <a:avLst>
              <a:gd name="adj" fmla="val 7752"/>
            </a:avLst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Photos, Photos, PHOTOS !!!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63B2225B-F5F3-0FF6-DA85-D21923C6E7A0}"/>
              </a:ext>
            </a:extLst>
          </p:cNvPr>
          <p:cNvSpPr txBox="1">
            <a:spLocks/>
          </p:cNvSpPr>
          <p:nvPr/>
        </p:nvSpPr>
        <p:spPr>
          <a:xfrm>
            <a:off x="1047964" y="1399667"/>
            <a:ext cx="1902091" cy="3411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Tip n. 3	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707210-EB51-D818-FBC8-0F077FD0AC40}"/>
              </a:ext>
            </a:extLst>
          </p:cNvPr>
          <p:cNvSpPr/>
          <p:nvPr/>
        </p:nvSpPr>
        <p:spPr>
          <a:xfrm>
            <a:off x="6096000" y="1390950"/>
            <a:ext cx="4712947" cy="4701625"/>
          </a:xfrm>
          <a:prstGeom prst="roundRect">
            <a:avLst>
              <a:gd name="adj" fmla="val 7752"/>
            </a:avLst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Regular checkpoints to save your life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F82FB7B9-C4A3-02E4-A48F-E73EA33A61F6}"/>
              </a:ext>
            </a:extLst>
          </p:cNvPr>
          <p:cNvSpPr txBox="1">
            <a:spLocks/>
          </p:cNvSpPr>
          <p:nvPr/>
        </p:nvSpPr>
        <p:spPr>
          <a:xfrm>
            <a:off x="6318758" y="1399667"/>
            <a:ext cx="1902091" cy="3411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400" b="0" i="0" kern="1200">
                <a:solidFill>
                  <a:schemeClr val="accent4"/>
                </a:solidFill>
                <a:latin typeface="Arial Nova" panose="020B0504020202020204" pitchFamily="34" charset="0"/>
                <a:ea typeface="Inter" panose="02000503000000020004" pitchFamily="2" charset="0"/>
                <a:cs typeface="Archivo Light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Tip n. 4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54BC46-5D2F-A273-4BD1-786BEF96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40" t="3516" r="11801" b="4815"/>
          <a:stretch>
            <a:fillRect/>
          </a:stretch>
        </p:blipFill>
        <p:spPr>
          <a:xfrm>
            <a:off x="7527483" y="2306534"/>
            <a:ext cx="1792550" cy="3585696"/>
          </a:xfrm>
          <a:prstGeom prst="roundRect">
            <a:avLst>
              <a:gd name="adj" fmla="val 2491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A3E1F-FB97-73DB-303F-E2C90D3D27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27" b="4154"/>
          <a:stretch>
            <a:fillRect/>
          </a:stretch>
        </p:blipFill>
        <p:spPr>
          <a:xfrm>
            <a:off x="984124" y="2779160"/>
            <a:ext cx="4348784" cy="3113070"/>
          </a:xfrm>
          <a:prstGeom prst="roundRect">
            <a:avLst>
              <a:gd name="adj" fmla="val 15017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A7147C-2A95-4805-DF5D-DBE509965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" b="95231" l="3533" r="97418">
                        <a14:foregroundMark x1="7473" y1="44021" x2="14402" y2="48056"/>
                        <a14:foregroundMark x1="10734" y1="43140" x2="3804" y2="44021"/>
                        <a14:foregroundMark x1="56522" y1="5209" x2="60870" y2="23331"/>
                        <a14:foregroundMark x1="58696" y1="2568" x2="54348" y2="880"/>
                        <a14:foregroundMark x1="63451" y1="12986" x2="56522" y2="41159"/>
                        <a14:foregroundMark x1="56522" y1="16141" x2="56522" y2="27366"/>
                        <a14:foregroundMark x1="63451" y1="14674" x2="74185" y2="23918"/>
                        <a14:foregroundMark x1="97554" y1="18709" x2="87500" y2="19002"/>
                        <a14:foregroundMark x1="11821" y1="42847" x2="5978" y2="41453"/>
                        <a14:foregroundMark x1="75679" y1="59574" x2="64538" y2="58988"/>
                        <a14:foregroundMark x1="57065" y1="90389" x2="57065" y2="95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1031" y="2550560"/>
            <a:ext cx="1927893" cy="35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1BB50-3529-2998-0C55-E8B303E8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BB607-DEAF-8252-1644-B6101AE3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209D6E-A7A2-6764-7B59-487AA663E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6" b="93852" l="9867" r="89943">
                        <a14:foregroundMark x1="67552" y1="17828" x2="71157" y2="22131"/>
                        <a14:foregroundMark x1="77609" y1="71926" x2="75522" y2="72951"/>
                        <a14:foregroundMark x1="60531" y1="68852" x2="48577" y2="63525"/>
                        <a14:foregroundMark x1="48577" y1="63525" x2="41556" y2="76434"/>
                        <a14:foregroundMark x1="41556" y1="76434" x2="34345" y2="65369"/>
                        <a14:foregroundMark x1="34345" y1="65369" x2="29222" y2="79098"/>
                        <a14:foregroundMark x1="29222" y1="79098" x2="29032" y2="93852"/>
                        <a14:foregroundMark x1="29032" y1="93852" x2="39279" y2="85451"/>
                        <a14:foregroundMark x1="39279" y1="85451" x2="53890" y2="80328"/>
                        <a14:foregroundMark x1="53890" y1="80328" x2="61101" y2="69877"/>
                        <a14:foregroundMark x1="61101" y1="69877" x2="60342" y2="69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292" y="618893"/>
            <a:ext cx="5496575" cy="50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61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C75B-CE34-D359-818B-8E8225D5E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74" y="548640"/>
            <a:ext cx="6735190" cy="2473693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Your Career in Surveying Starts Here</a:t>
            </a:r>
            <a:br>
              <a:rPr lang="en-US" dirty="0">
                <a:latin typeface="Arial Nova Light" panose="020B0304020202020204" pitchFamily="34" charset="0"/>
              </a:rPr>
            </a:br>
            <a:endParaRPr lang="en-GB" dirty="0">
              <a:latin typeface="Arial Nova Light" panose="020B03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4AECF-D132-BA55-E71F-327D13C11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Whether you've got GCSEs, A-Levels, or a degree - there is a pathway into surveying made for you. </a:t>
            </a:r>
          </a:p>
          <a:p>
            <a:r>
              <a:rPr lang="en-US" dirty="0"/>
              <a:t>The built environment is going digital, and we're looking for the next generation of talent to help lead that change.</a:t>
            </a:r>
          </a:p>
          <a:p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1F92B1B-4E8F-0F45-8218-A29DBCB60D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575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8FDC20-B52A-0D39-4C56-553982095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6893" y="5187298"/>
            <a:ext cx="5864866" cy="423793"/>
          </a:xfrm>
        </p:spPr>
        <p:txBody>
          <a:bodyPr/>
          <a:lstStyle/>
          <a:p>
            <a:r>
              <a:rPr lang="en-GB" dirty="0"/>
              <a:t>📚 </a:t>
            </a:r>
            <a:r>
              <a:rPr lang="en-GB" sz="1800" b="1" dirty="0">
                <a:solidFill>
                  <a:schemeClr val="accent4"/>
                </a:solidFill>
              </a:rPr>
              <a:t>School Leavers</a:t>
            </a:r>
          </a:p>
          <a:p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F7A5BEB-A995-1CD7-4C9C-623B9D71D046}"/>
              </a:ext>
            </a:extLst>
          </p:cNvPr>
          <p:cNvSpPr txBox="1">
            <a:spLocks/>
          </p:cNvSpPr>
          <p:nvPr/>
        </p:nvSpPr>
        <p:spPr>
          <a:xfrm>
            <a:off x="5596893" y="1950068"/>
            <a:ext cx="5864866" cy="122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3DBE91-9643-7434-BC2A-29AB406726C9}"/>
              </a:ext>
            </a:extLst>
          </p:cNvPr>
          <p:cNvSpPr txBox="1">
            <a:spLocks/>
          </p:cNvSpPr>
          <p:nvPr/>
        </p:nvSpPr>
        <p:spPr>
          <a:xfrm>
            <a:off x="5596893" y="3886548"/>
            <a:ext cx="5864866" cy="122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C0F3CA-4307-EEFB-83F4-D8B876A40217}"/>
              </a:ext>
            </a:extLst>
          </p:cNvPr>
          <p:cNvSpPr txBox="1">
            <a:spLocks/>
          </p:cNvSpPr>
          <p:nvPr/>
        </p:nvSpPr>
        <p:spPr>
          <a:xfrm>
            <a:off x="5596893" y="3886548"/>
            <a:ext cx="5864866" cy="3321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🎓 </a:t>
            </a:r>
            <a:r>
              <a:rPr lang="en-GB" sz="1800" b="1" dirty="0">
                <a:solidFill>
                  <a:schemeClr val="accent4"/>
                </a:solidFill>
              </a:rPr>
              <a:t>A-Level / T-Level</a:t>
            </a:r>
          </a:p>
          <a:p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C5DD87-633C-051F-E4E3-2B97F0E87C75}"/>
              </a:ext>
            </a:extLst>
          </p:cNvPr>
          <p:cNvSpPr txBox="1">
            <a:spLocks/>
          </p:cNvSpPr>
          <p:nvPr/>
        </p:nvSpPr>
        <p:spPr>
          <a:xfrm>
            <a:off x="5596893" y="2666392"/>
            <a:ext cx="5864866" cy="4814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🏫 </a:t>
            </a:r>
            <a:r>
              <a:rPr lang="en-GB" sz="1800" b="1" dirty="0">
                <a:solidFill>
                  <a:schemeClr val="accent4"/>
                </a:solidFill>
              </a:rPr>
              <a:t>University Students</a:t>
            </a:r>
          </a:p>
          <a:p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0BC230-0450-B503-F0EE-A32BB4CBFBE8}"/>
              </a:ext>
            </a:extLst>
          </p:cNvPr>
          <p:cNvSpPr txBox="1">
            <a:spLocks/>
          </p:cNvSpPr>
          <p:nvPr/>
        </p:nvSpPr>
        <p:spPr>
          <a:xfrm>
            <a:off x="5596893" y="1519233"/>
            <a:ext cx="5864866" cy="5091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🔍</a:t>
            </a:r>
            <a:r>
              <a:rPr lang="en-GB" dirty="0"/>
              <a:t> </a:t>
            </a:r>
            <a:r>
              <a:rPr lang="en-GB" sz="1800" b="1" dirty="0">
                <a:solidFill>
                  <a:schemeClr val="accent4"/>
                </a:solidFill>
              </a:rPr>
              <a:t>Internships and Placements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CC018DA-7929-20F0-EE3A-14627568CF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>
          <a:xfrm>
            <a:off x="0" y="0"/>
            <a:ext cx="4567798" cy="6854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7995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A0881-B20C-E758-2042-B9C58AA9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DD11C-10C6-796F-3F6B-4C0790A21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74" y="548640"/>
            <a:ext cx="6735190" cy="247369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Inter Bold" pitchFamily="34" charset="-122"/>
                <a:cs typeface="Inter Bold" pitchFamily="34" charset="-120"/>
              </a:rPr>
              <a:t>Internships &amp; Placements: Explore Before You Commit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FB2402D-544B-EFA0-F23E-6207AE92034B}"/>
              </a:ext>
            </a:extLst>
          </p:cNvPr>
          <p:cNvSpPr txBox="1">
            <a:spLocks/>
          </p:cNvSpPr>
          <p:nvPr/>
        </p:nvSpPr>
        <p:spPr>
          <a:xfrm>
            <a:off x="735873" y="3835668"/>
            <a:ext cx="6298771" cy="122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  <a:r>
              <a:rPr lang="en-US" sz="1800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🔍</a:t>
            </a:r>
            <a:r>
              <a:rPr lang="en-US" sz="800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GB" sz="1800" b="1" dirty="0">
                <a:solidFill>
                  <a:schemeClr val="accent4"/>
                </a:solidFill>
              </a:rPr>
              <a:t>Discover</a:t>
            </a:r>
          </a:p>
          <a:p>
            <a:r>
              <a:rPr lang="en-US" dirty="0"/>
              <a:t>Explore whether BIM, geospatial science, or infrastructure surveying is the right fit for your career.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DE384EA-DFE1-8068-5ABC-E0AFA15A002C}"/>
              </a:ext>
            </a:extLst>
          </p:cNvPr>
          <p:cNvSpPr txBox="1">
            <a:spLocks/>
          </p:cNvSpPr>
          <p:nvPr/>
        </p:nvSpPr>
        <p:spPr>
          <a:xfrm>
            <a:off x="735873" y="5061948"/>
            <a:ext cx="6298771" cy="122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2"/>
                </a:solidFill>
                <a:ea typeface="Inter Bold" pitchFamily="34" charset="-122"/>
                <a:cs typeface="Inter Bold" pitchFamily="34" charset="-120"/>
              </a:rPr>
              <a:t>Work Experience Week</a:t>
            </a:r>
          </a:p>
          <a:p>
            <a:r>
              <a:rPr lang="en-GB" sz="1800" dirty="0">
                <a:solidFill>
                  <a:schemeClr val="accent2"/>
                </a:solidFill>
                <a:ea typeface="Inter Bold" pitchFamily="34" charset="-122"/>
              </a:rPr>
              <a:t>Summer Placements</a:t>
            </a:r>
          </a:p>
          <a:p>
            <a:r>
              <a:rPr lang="en-GB" sz="1800" dirty="0">
                <a:solidFill>
                  <a:schemeClr val="accent2"/>
                </a:solidFill>
                <a:ea typeface="Inter Bold" pitchFamily="34" charset="-122"/>
              </a:rPr>
              <a:t>Internships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F00C76E-CC99-249F-9085-7AA9C006FF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3920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571C1-7D87-2542-7C40-F4EC06846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38114-B990-AEA8-41AE-B93E1E466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74" y="1057796"/>
            <a:ext cx="6735190" cy="85413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Inter Bold" pitchFamily="34" charset="-122"/>
                <a:cs typeface="Inter Bold" pitchFamily="34" charset="-120"/>
              </a:rPr>
              <a:t>University Students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688999-E8DE-2D27-E22E-BBAC75E145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>
          <a:prstGeom prst="rect">
            <a:avLst/>
          </a:prstGeom>
          <a:noFill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9D0D05-7F6B-840B-B28E-C874B4F38C9F}"/>
              </a:ext>
            </a:extLst>
          </p:cNvPr>
          <p:cNvGraphicFramePr>
            <a:graphicFrameLocks noGrp="1"/>
          </p:cNvGraphicFramePr>
          <p:nvPr/>
        </p:nvGraphicFramePr>
        <p:xfrm>
          <a:off x="733402" y="2701637"/>
          <a:ext cx="6475417" cy="3505200"/>
        </p:xfrm>
        <a:graphic>
          <a:graphicData uri="http://schemas.openxmlformats.org/drawingml/2006/table">
            <a:tbl>
              <a:tblPr/>
              <a:tblGrid>
                <a:gridCol w="2158472">
                  <a:extLst>
                    <a:ext uri="{9D8B030D-6E8A-4147-A177-3AD203B41FA5}">
                      <a16:colId xmlns:a16="http://schemas.microsoft.com/office/drawing/2014/main" val="1781920074"/>
                    </a:ext>
                  </a:extLst>
                </a:gridCol>
                <a:gridCol w="1969263">
                  <a:extLst>
                    <a:ext uri="{9D8B030D-6E8A-4147-A177-3AD203B41FA5}">
                      <a16:colId xmlns:a16="http://schemas.microsoft.com/office/drawing/2014/main" val="22459010"/>
                    </a:ext>
                  </a:extLst>
                </a:gridCol>
                <a:gridCol w="2347682">
                  <a:extLst>
                    <a:ext uri="{9D8B030D-6E8A-4147-A177-3AD203B41FA5}">
                      <a16:colId xmlns:a16="http://schemas.microsoft.com/office/drawing/2014/main" val="3628628259"/>
                    </a:ext>
                  </a:extLst>
                </a:gridCol>
              </a:tblGrid>
              <a:tr h="300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University</a:t>
                      </a:r>
                      <a:endParaRPr lang="en-GB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Course Title</a:t>
                      </a:r>
                      <a:endParaRPr lang="en-GB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Key Focus Area</a:t>
                      </a:r>
                      <a:endParaRPr lang="en-GB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730393"/>
                  </a:ext>
                </a:extLst>
              </a:tr>
              <a:tr h="526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Newcastle University</a:t>
                      </a:r>
                      <a:endParaRPr lang="en-GB" sz="1600" dirty="0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BSc/BEng Geospatial Engineering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Satellite positioning, laser scanning, and geodesy.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967159"/>
                  </a:ext>
                </a:extLst>
              </a:tr>
              <a:tr h="526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  <a:effectLst/>
                          <a:latin typeface="Google Sans Text"/>
                        </a:rPr>
                        <a:t>University of East London (UEL)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  <a:latin typeface="Google Sans Text"/>
                        </a:rPr>
                        <a:t>BSc Surveying and Mapping Sciences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  <a:latin typeface="Google Sans Text"/>
                        </a:rPr>
                        <a:t>Mapping, land surveying, and computing.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067191"/>
                  </a:ext>
                </a:extLst>
              </a:tr>
              <a:tr h="526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UCL (London)</a:t>
                      </a:r>
                      <a:endParaRPr lang="en-GB" sz="1600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BSc Geomatics (within Civil Eng)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Digital mapping and spatial data management.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514666"/>
                  </a:ext>
                </a:extLst>
              </a:tr>
              <a:tr h="526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University of Glasgow</a:t>
                      </a:r>
                      <a:endParaRPr lang="en-GB" sz="1600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BSc/MSc Geospatial &amp; Mapping Sciences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Land, engineering, and hydrographic surveying.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44162"/>
                  </a:ext>
                </a:extLst>
              </a:tr>
              <a:tr h="526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University of Plymouth</a:t>
                      </a:r>
                      <a:endParaRPr lang="en-GB" sz="1600" dirty="0">
                        <a:solidFill>
                          <a:schemeClr val="accent3"/>
                        </a:solidFill>
                        <a:effectLst/>
                        <a:latin typeface="Google Sans Text"/>
                      </a:endParaRP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BSc Geography with GIS &amp; Data Science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  <a:effectLst/>
                          <a:latin typeface="Google Sans Text"/>
                        </a:rPr>
                        <a:t>Cartography, remote sensing, and digital planets.</a:t>
                      </a:r>
                    </a:p>
                  </a:txBody>
                  <a:tcPr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5517"/>
                  </a:ext>
                </a:extLst>
              </a:tr>
            </a:tbl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A0625D42-2545-E050-0094-2FDA5CBBB80F}"/>
              </a:ext>
            </a:extLst>
          </p:cNvPr>
          <p:cNvSpPr txBox="1">
            <a:spLocks/>
          </p:cNvSpPr>
          <p:nvPr/>
        </p:nvSpPr>
        <p:spPr>
          <a:xfrm>
            <a:off x="735874" y="2163379"/>
            <a:ext cx="6885857" cy="4551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4"/>
                </a:solidFill>
              </a:rPr>
              <a:t> </a:t>
            </a:r>
            <a:r>
              <a:rPr lang="en-GB" sz="1800" dirty="0"/>
              <a:t>🎓 </a:t>
            </a:r>
            <a:r>
              <a:rPr lang="en-GB" sz="1800" dirty="0">
                <a:solidFill>
                  <a:schemeClr val="accent4"/>
                </a:solidFill>
                <a:ea typeface="Inter Bold" pitchFamily="34" charset="-122"/>
                <a:cs typeface="Inter Bold" pitchFamily="34" charset="-120"/>
              </a:rPr>
              <a:t>Junior Roles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30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7AA94-BB78-6DFE-218A-38B7939C0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09A35-31D0-7998-9148-67CD669B6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73" y="1066763"/>
            <a:ext cx="6735190" cy="142563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j-lt"/>
                <a:ea typeface="Inter Bold" pitchFamily="34" charset="-122"/>
                <a:cs typeface="Inter Bold" pitchFamily="34" charset="-120"/>
              </a:rPr>
              <a:t>Apprenticeships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D7A80-52B0-6E21-EDF8-27DB82A59C8D}"/>
              </a:ext>
            </a:extLst>
          </p:cNvPr>
          <p:cNvSpPr txBox="1">
            <a:spLocks/>
          </p:cNvSpPr>
          <p:nvPr/>
        </p:nvSpPr>
        <p:spPr>
          <a:xfrm>
            <a:off x="585204" y="2646837"/>
            <a:ext cx="7036527" cy="25278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ea typeface="Inter Bold" pitchFamily="34" charset="-122"/>
                <a:cs typeface="Inter Bold" pitchFamily="34" charset="-120"/>
              </a:rPr>
              <a:t>💷</a:t>
            </a:r>
            <a:r>
              <a:rPr lang="en-US" sz="1800" b="1" dirty="0">
                <a:solidFill>
                  <a:srgbClr val="000000"/>
                </a:solidFill>
                <a:latin typeface="Abadi" panose="020B0604020104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800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GB" sz="1800" b="1" dirty="0">
                <a:solidFill>
                  <a:schemeClr val="accent4"/>
                </a:solidFill>
              </a:rPr>
              <a:t>Earn while you learn</a:t>
            </a:r>
          </a:p>
          <a:p>
            <a:r>
              <a:rPr lang="en-US" b="1" dirty="0"/>
              <a:t>Level 6: Geospatial Mapping &amp; Science Specialist</a:t>
            </a:r>
          </a:p>
          <a:p>
            <a:r>
              <a:rPr lang="en-US" b="1" dirty="0"/>
              <a:t>The Deal:</a:t>
            </a:r>
            <a:r>
              <a:rPr lang="en-US" dirty="0"/>
              <a:t> You work 4 days a week for a surveying firm and study 1 day a week for a BSc.</a:t>
            </a:r>
          </a:p>
          <a:p>
            <a:r>
              <a:rPr lang="en-US" b="1" dirty="0"/>
              <a:t>Duration:</a:t>
            </a:r>
            <a:r>
              <a:rPr lang="en-US" dirty="0"/>
              <a:t> 5 years.</a:t>
            </a:r>
          </a:p>
          <a:p>
            <a:r>
              <a:rPr lang="en-US" b="1" dirty="0"/>
              <a:t>Outcome:</a:t>
            </a:r>
            <a:r>
              <a:rPr lang="en-US" dirty="0"/>
              <a:t> BSc (Hons) in Surveying &amp; Mapping + Pathway to MRICS (Chartered Status).</a:t>
            </a:r>
          </a:p>
          <a:p>
            <a:r>
              <a:rPr lang="en-US" b="1" dirty="0"/>
              <a:t>Recent Providers/Employers: </a:t>
            </a:r>
            <a:r>
              <a:rPr lang="en-US" sz="1600" b="1" dirty="0">
                <a:solidFill>
                  <a:schemeClr val="accent3"/>
                </a:solidFill>
              </a:rPr>
              <a:t>Universities:</a:t>
            </a:r>
            <a:r>
              <a:rPr lang="en-US" sz="1600" dirty="0">
                <a:solidFill>
                  <a:schemeClr val="accent3"/>
                </a:solidFill>
              </a:rPr>
              <a:t> UEL, CU Apprenticeships (Coventry</a:t>
            </a:r>
            <a:r>
              <a:rPr lang="en-US" sz="1600" dirty="0"/>
              <a:t>).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65665A-CDD8-CA18-1C6D-90C8FCCD6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140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411D8-4521-55CF-F1FE-7259F8EF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8371-D4D4-BAC0-9272-C8BCEF0A4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73" y="1066763"/>
            <a:ext cx="6735190" cy="142563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Inter Bold" pitchFamily="34" charset="-122"/>
                <a:cs typeface="Inter Bold" pitchFamily="34" charset="-120"/>
              </a:rPr>
              <a:t>Survey Assistant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38D7F-8760-80F7-7114-3E53A2C1E1BC}"/>
              </a:ext>
            </a:extLst>
          </p:cNvPr>
          <p:cNvSpPr txBox="1">
            <a:spLocks/>
          </p:cNvSpPr>
          <p:nvPr/>
        </p:nvSpPr>
        <p:spPr>
          <a:xfrm>
            <a:off x="574813" y="3000127"/>
            <a:ext cx="6646869" cy="1718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accent3"/>
                </a:solidFill>
                <a:latin typeface="Segoe UI Semilight" panose="020B0402040204020203" pitchFamily="34" charset="0"/>
                <a:ea typeface="Inter SemiBold" panose="02000503000000020004" pitchFamily="2" charset="0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2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8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None/>
              <a:defRPr sz="16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  <a:r>
              <a:rPr lang="en-US" sz="1400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🏗️</a:t>
            </a:r>
            <a:r>
              <a:rPr lang="en-US" sz="800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800" b="1" dirty="0">
                <a:solidFill>
                  <a:schemeClr val="accent4"/>
                </a:solidFill>
              </a:rPr>
              <a:t>Your First Step in the Field</a:t>
            </a:r>
          </a:p>
          <a:p>
            <a:r>
              <a:rPr lang="en-US" sz="1800" dirty="0"/>
              <a:t>Support expert survey teams across both field and office environments, gaining broad early exposure.</a:t>
            </a:r>
          </a:p>
          <a:p>
            <a:r>
              <a:rPr lang="en-US" sz="1800" dirty="0"/>
              <a:t>Pipeline into Junior Surveyor roles.</a:t>
            </a:r>
          </a:p>
          <a:p>
            <a:endParaRPr lang="en-GB" sz="1800" b="1" dirty="0">
              <a:solidFill>
                <a:schemeClr val="accent4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F60C8A2-7A4B-915B-1498-2FAFC90C3F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D8EEE-0556-C34A-35A4-C27C15CF1627}"/>
              </a:ext>
            </a:extLst>
          </p:cNvPr>
          <p:cNvSpPr txBox="1"/>
          <p:nvPr/>
        </p:nvSpPr>
        <p:spPr>
          <a:xfrm>
            <a:off x="574813" y="4864989"/>
            <a:ext cx="6094268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✅</a:t>
            </a:r>
            <a:r>
              <a:rPr lang="en-US" sz="1800" b="1" dirty="0">
                <a:solidFill>
                  <a:srgbClr val="272525"/>
                </a:solidFill>
                <a:latin typeface="+mj-lt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+mj-lt"/>
                <a:ea typeface="Inter Bold" pitchFamily="34" charset="-122"/>
                <a:cs typeface="Inter Bold" pitchFamily="34" charset="-120"/>
              </a:rPr>
              <a:t>Who We're Looking For</a:t>
            </a:r>
          </a:p>
          <a:p>
            <a:pPr>
              <a:lnSpc>
                <a:spcPts val="2050"/>
              </a:lnSpc>
            </a:pPr>
            <a:br>
              <a:rPr lang="en-US" sz="1800" b="1" dirty="0">
                <a:solidFill>
                  <a:schemeClr val="accent2"/>
                </a:solidFill>
                <a:latin typeface="+mj-lt"/>
                <a:ea typeface="Inter Bold" pitchFamily="34" charset="-122"/>
                <a:cs typeface="Inter Bold" pitchFamily="34" charset="-120"/>
              </a:rPr>
            </a:br>
            <a:r>
              <a:rPr lang="en-US" dirty="0">
                <a:solidFill>
                  <a:schemeClr val="accent3"/>
                </a:solidFill>
                <a:ea typeface="Inter" pitchFamily="34" charset="-122"/>
                <a:cs typeface="Inter" pitchFamily="34" charset="-120"/>
              </a:rPr>
              <a:t>Hands-on individuals with a genuine interest in technology and the built environment</a:t>
            </a:r>
            <a:endParaRPr lang="en-US" sz="1800" b="1" dirty="0">
              <a:solidFill>
                <a:schemeClr val="accent3"/>
              </a:solidFill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050"/>
              </a:lnSpc>
              <a:buNone/>
            </a:pPr>
            <a:endParaRPr lang="en-US" sz="18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3747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A35D17-6F56-D407-245B-09936D70A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Thank you !</a:t>
            </a:r>
          </a:p>
          <a:p>
            <a:r>
              <a:rPr lang="en-GB" dirty="0">
                <a:solidFill>
                  <a:schemeClr val="accent3"/>
                </a:solidFill>
              </a:rPr>
              <a:t>.</a:t>
            </a:r>
          </a:p>
          <a:p>
            <a:r>
              <a:rPr lang="en-GB" dirty="0">
                <a:solidFill>
                  <a:schemeClr val="accent3"/>
                </a:solidFill>
              </a:rPr>
              <a:t>.</a:t>
            </a:r>
          </a:p>
          <a:p>
            <a:r>
              <a:rPr lang="en-GB" dirty="0">
                <a:solidFill>
                  <a:schemeClr val="accent3"/>
                </a:solidFill>
              </a:rPr>
              <a:t>.</a:t>
            </a:r>
          </a:p>
          <a:p>
            <a:r>
              <a:rPr lang="en-GB" dirty="0">
                <a:solidFill>
                  <a:schemeClr val="accent3"/>
                </a:solidFill>
              </a:rPr>
              <a:t>Any question ?</a:t>
            </a:r>
          </a:p>
        </p:txBody>
      </p:sp>
    </p:spTree>
    <p:extLst>
      <p:ext uri="{BB962C8B-B14F-4D97-AF65-F5344CB8AC3E}">
        <p14:creationId xmlns:p14="http://schemas.microsoft.com/office/powerpoint/2010/main" val="204107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FA23-A06E-D1C3-FB9D-1D8BF1F3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8033125-C68D-39BC-1C09-2DADDBFA975E}"/>
              </a:ext>
            </a:extLst>
          </p:cNvPr>
          <p:cNvSpPr/>
          <p:nvPr/>
        </p:nvSpPr>
        <p:spPr>
          <a:xfrm flipH="1">
            <a:off x="9484928" y="2112455"/>
            <a:ext cx="2039631" cy="201717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AF2BC0-2A88-ED96-7361-670C8BF6A6FC}"/>
              </a:ext>
            </a:extLst>
          </p:cNvPr>
          <p:cNvSpPr/>
          <p:nvPr/>
        </p:nvSpPr>
        <p:spPr>
          <a:xfrm flipH="1">
            <a:off x="9381866" y="2135046"/>
            <a:ext cx="1958963" cy="19945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53D078CA-AEEC-DE7E-272D-BF1541FEDA8A}"/>
              </a:ext>
            </a:extLst>
          </p:cNvPr>
          <p:cNvSpPr>
            <a:spLocks noGrp="1"/>
          </p:cNvSpPr>
          <p:nvPr/>
        </p:nvSpPr>
        <p:spPr>
          <a:xfrm>
            <a:off x="751337" y="6507976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9EF84-6726-354A-89C4-477D3877F3E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5" name="Subtitle 3">
            <a:extLst>
              <a:ext uri="{FF2B5EF4-FFF2-40B4-BE49-F238E27FC236}">
                <a16:creationId xmlns:a16="http://schemas.microsoft.com/office/drawing/2014/main" id="{C7084E9C-C770-F0B0-0C54-306D32EE9C89}"/>
              </a:ext>
            </a:extLst>
          </p:cNvPr>
          <p:cNvSpPr txBox="1">
            <a:spLocks/>
          </p:cNvSpPr>
          <p:nvPr/>
        </p:nvSpPr>
        <p:spPr>
          <a:xfrm>
            <a:off x="681730" y="196136"/>
            <a:ext cx="6993091" cy="619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60 Years of Innovation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65A00E-AC00-1431-61EE-EDB378C64A3E}"/>
              </a:ext>
            </a:extLst>
          </p:cNvPr>
          <p:cNvCxnSpPr>
            <a:cxnSpLocks/>
          </p:cNvCxnSpPr>
          <p:nvPr/>
        </p:nvCxnSpPr>
        <p:spPr>
          <a:xfrm flipV="1">
            <a:off x="1820436" y="4126732"/>
            <a:ext cx="8722905" cy="6484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EFC7E6-E8BE-A912-1699-3AE40748ACEE}"/>
              </a:ext>
            </a:extLst>
          </p:cNvPr>
          <p:cNvCxnSpPr>
            <a:cxnSpLocks/>
          </p:cNvCxnSpPr>
          <p:nvPr/>
        </p:nvCxnSpPr>
        <p:spPr>
          <a:xfrm flipV="1">
            <a:off x="2246867" y="2110290"/>
            <a:ext cx="8175824" cy="59768"/>
          </a:xfrm>
          <a:prstGeom prst="line">
            <a:avLst/>
          </a:prstGeom>
          <a:ln w="22225">
            <a:solidFill>
              <a:srgbClr val="0B4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77C098B3-DC82-ABD9-F9B0-8D6C572B9FCA}"/>
              </a:ext>
            </a:extLst>
          </p:cNvPr>
          <p:cNvSpPr txBox="1"/>
          <p:nvPr/>
        </p:nvSpPr>
        <p:spPr>
          <a:xfrm>
            <a:off x="2870584" y="80514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mainframe CAD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workstation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GDS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47843135-E007-7575-314A-0E1F340D1227}"/>
              </a:ext>
            </a:extLst>
          </p:cNvPr>
          <p:cNvSpPr txBox="1"/>
          <p:nvPr/>
        </p:nvSpPr>
        <p:spPr>
          <a:xfrm>
            <a:off x="4179668" y="635865"/>
            <a:ext cx="10246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terrestrial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laser scanner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in Europe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Cyrax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2500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D0ECCEB6-7B9B-5091-871B-1787D8E9C73E}"/>
              </a:ext>
            </a:extLst>
          </p:cNvPr>
          <p:cNvSpPr txBox="1"/>
          <p:nvPr/>
        </p:nvSpPr>
        <p:spPr>
          <a:xfrm>
            <a:off x="5349828" y="635865"/>
            <a:ext cx="15408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CCTV footage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laser scan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data for crime scene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reconstruction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EC33CF16-31F3-C400-E9EF-0D0D655CAA8A}"/>
              </a:ext>
            </a:extLst>
          </p:cNvPr>
          <p:cNvSpPr txBox="1"/>
          <p:nvPr/>
        </p:nvSpPr>
        <p:spPr>
          <a:xfrm>
            <a:off x="7116694" y="635865"/>
            <a:ext cx="153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laser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&amp;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photogrammetry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National Injuries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Database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92DD23B1-4194-4BFA-E6A0-506EAD89E864}"/>
              </a:ext>
            </a:extLst>
          </p:cNvPr>
          <p:cNvSpPr txBox="1"/>
          <p:nvPr/>
        </p:nvSpPr>
        <p:spPr>
          <a:xfrm>
            <a:off x="8718894" y="466588"/>
            <a:ext cx="230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photogrammetry-based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system – Mephisto EX.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3D Project Mapping used at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BBC TV Centre &amp; Microsoft Xbox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launch. Early adopter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Augmented Reality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BE470ED3-8D91-4384-3547-1FE72ADC146F}"/>
              </a:ext>
            </a:extLst>
          </p:cNvPr>
          <p:cNvSpPr txBox="1"/>
          <p:nvPr/>
        </p:nvSpPr>
        <p:spPr>
          <a:xfrm>
            <a:off x="9407522" y="2727203"/>
            <a:ext cx="18197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adoption of fully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immersive virtual reality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–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Occulus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Rift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Condition Survey Builder.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Direct involvement with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Leica in development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P40 and RTC360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0C43A1DF-7769-B2D7-423A-D8F1B7589D3A}"/>
              </a:ext>
            </a:extLst>
          </p:cNvPr>
          <p:cNvSpPr txBox="1"/>
          <p:nvPr/>
        </p:nvSpPr>
        <p:spPr>
          <a:xfrm>
            <a:off x="7833388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&amp; Scan-to-BIM.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Industry leading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BIM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Specification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228F6F2A-413C-A064-326E-95F937F6633C}"/>
              </a:ext>
            </a:extLst>
          </p:cNvPr>
          <p:cNvSpPr txBox="1"/>
          <p:nvPr/>
        </p:nvSpPr>
        <p:spPr>
          <a:xfrm>
            <a:off x="6276081" y="2727203"/>
            <a:ext cx="15007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kinematic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railway. Plowman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 Limited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established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2C4CFABA-94AC-6525-1B01-B3B081F6A69D}"/>
              </a:ext>
            </a:extLst>
          </p:cNvPr>
          <p:cNvSpPr txBox="1"/>
          <p:nvPr/>
        </p:nvSpPr>
        <p:spPr>
          <a:xfrm>
            <a:off x="3525171" y="2727203"/>
            <a:ext cx="126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develop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underwater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photogrammetric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solutions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off-shore oil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platforms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4A16BA07-8EE6-5CDD-0AAD-8DD27671C5F6}"/>
              </a:ext>
            </a:extLst>
          </p:cNvPr>
          <p:cNvSpPr txBox="1"/>
          <p:nvPr/>
        </p:nvSpPr>
        <p:spPr>
          <a:xfrm>
            <a:off x="2317261" y="2727203"/>
            <a:ext cx="1149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electronic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tacheometer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Zeiss Reg Elta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EC49DF5B-2C4E-CF7A-C52C-FB6555661693}"/>
              </a:ext>
            </a:extLst>
          </p:cNvPr>
          <p:cNvSpPr txBox="1"/>
          <p:nvPr/>
        </p:nvSpPr>
        <p:spPr>
          <a:xfrm>
            <a:off x="4762056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cyber-scanning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in Europe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Cyberware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WBX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Head and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scanners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BDCC198A-06F3-9141-986F-A24EC0869619}"/>
              </a:ext>
            </a:extLst>
          </p:cNvPr>
          <p:cNvSpPr txBox="1"/>
          <p:nvPr/>
        </p:nvSpPr>
        <p:spPr>
          <a:xfrm>
            <a:off x="3633891" y="4763880"/>
            <a:ext cx="1263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“100%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removal of boots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ballast”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 for UAS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Rail Surveying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Freedom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BF1099A1-887F-3807-3891-6147824D5349}"/>
              </a:ext>
            </a:extLst>
          </p:cNvPr>
          <p:cNvSpPr txBox="1"/>
          <p:nvPr/>
        </p:nvSpPr>
        <p:spPr>
          <a:xfrm>
            <a:off x="4870882" y="4763880"/>
            <a:ext cx="1135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achieve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ultra-flat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floor analysis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for Amazon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Robotics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EE99FC4C-DE66-F774-6273-7E77D2EFF587}"/>
              </a:ext>
            </a:extLst>
          </p:cNvPr>
          <p:cNvSpPr txBox="1"/>
          <p:nvPr/>
        </p:nvSpPr>
        <p:spPr>
          <a:xfrm>
            <a:off x="5998747" y="4763880"/>
            <a:ext cx="133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company to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achieve ISO19650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Level 2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Accreditation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2F0DCDBE-AA91-84EB-B8B8-C9E1FF316E43}"/>
              </a:ext>
            </a:extLst>
          </p:cNvPr>
          <p:cNvSpPr txBox="1"/>
          <p:nvPr/>
        </p:nvSpPr>
        <p:spPr>
          <a:xfrm>
            <a:off x="7388735" y="4763879"/>
            <a:ext cx="12202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adopt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kinematic indoor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SLAM-based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area referencing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FEA6727B-A3AD-F72D-926F-92EFB3733D3C}"/>
              </a:ext>
            </a:extLst>
          </p:cNvPr>
          <p:cNvSpPr txBox="1"/>
          <p:nvPr/>
        </p:nvSpPr>
        <p:spPr>
          <a:xfrm>
            <a:off x="8467948" y="4771649"/>
            <a:ext cx="1616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Creator of world’s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most accurate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UAS system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R3D.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Delivery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Europe’s largest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scan-to-BIM project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Palace of Westminster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061E804B-C2DD-7D91-95FD-78F1A7505BEC}"/>
              </a:ext>
            </a:extLst>
          </p:cNvPr>
          <p:cNvSpPr txBox="1"/>
          <p:nvPr/>
        </p:nvSpPr>
        <p:spPr>
          <a:xfrm>
            <a:off x="9876762" y="4759464"/>
            <a:ext cx="1854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body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for fitness market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3dYu/4D Reality.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Involved in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developing software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Construction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Verification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Clear Edge Verity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1">
            <a:extLst>
              <a:ext uri="{FF2B5EF4-FFF2-40B4-BE49-F238E27FC236}">
                <a16:creationId xmlns:a16="http://schemas.microsoft.com/office/drawing/2014/main" id="{8DF2EC5A-D41F-3C82-742F-B09E7F21DA37}"/>
              </a:ext>
            </a:extLst>
          </p:cNvPr>
          <p:cNvSpPr txBox="1"/>
          <p:nvPr/>
        </p:nvSpPr>
        <p:spPr>
          <a:xfrm>
            <a:off x="460242" y="1703117"/>
            <a:ext cx="1638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Plowman Craven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Associates established,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working predominately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the DoE and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Property Services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Agency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5A0770-6DDC-96D8-FD2F-A2527C95CB51}"/>
              </a:ext>
            </a:extLst>
          </p:cNvPr>
          <p:cNvGrpSpPr/>
          <p:nvPr/>
        </p:nvGrpSpPr>
        <p:grpSpPr>
          <a:xfrm>
            <a:off x="836980" y="4197871"/>
            <a:ext cx="2066299" cy="1980804"/>
            <a:chOff x="870173" y="3948177"/>
            <a:chExt cx="2066299" cy="198080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812ED84-6AAD-38E8-100A-AD31864A5D37}"/>
                </a:ext>
              </a:extLst>
            </p:cNvPr>
            <p:cNvSpPr/>
            <p:nvPr/>
          </p:nvSpPr>
          <p:spPr>
            <a:xfrm>
              <a:off x="870173" y="3948177"/>
              <a:ext cx="1966912" cy="196691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2873A61-1458-B02E-7DD6-E5F366522E6A}"/>
                </a:ext>
              </a:extLst>
            </p:cNvPr>
            <p:cNvSpPr/>
            <p:nvPr/>
          </p:nvSpPr>
          <p:spPr>
            <a:xfrm>
              <a:off x="1047352" y="3970204"/>
              <a:ext cx="1889120" cy="195877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7" name="TextBox 31">
            <a:extLst>
              <a:ext uri="{FF2B5EF4-FFF2-40B4-BE49-F238E27FC236}">
                <a16:creationId xmlns:a16="http://schemas.microsoft.com/office/drawing/2014/main" id="{7C1C4452-9C49-1464-0C64-1E7684AA42FB}"/>
              </a:ext>
            </a:extLst>
          </p:cNvPr>
          <p:cNvSpPr txBox="1"/>
          <p:nvPr/>
        </p:nvSpPr>
        <p:spPr>
          <a:xfrm>
            <a:off x="2348157" y="4763880"/>
            <a:ext cx="12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Investment by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Agathos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enables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GeoTech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global growth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4A383997-5FB7-6E43-F6F5-E62DD69901E2}"/>
              </a:ext>
            </a:extLst>
          </p:cNvPr>
          <p:cNvSpPr txBox="1"/>
          <p:nvPr/>
        </p:nvSpPr>
        <p:spPr>
          <a:xfrm>
            <a:off x="2741567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E9F3817C-62ED-276A-BD2B-F2F97F300E59}"/>
              </a:ext>
            </a:extLst>
          </p:cNvPr>
          <p:cNvSpPr txBox="1"/>
          <p:nvPr/>
        </p:nvSpPr>
        <p:spPr>
          <a:xfrm>
            <a:off x="3979989" y="4499140"/>
            <a:ext cx="74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2023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096D5F18-B2F4-6F78-AE67-0C0873369DEA}"/>
              </a:ext>
            </a:extLst>
          </p:cNvPr>
          <p:cNvSpPr txBox="1"/>
          <p:nvPr/>
        </p:nvSpPr>
        <p:spPr>
          <a:xfrm>
            <a:off x="5137565" y="4499140"/>
            <a:ext cx="80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AAFA79A8-F599-469D-7E1D-141BCD1F869D}"/>
              </a:ext>
            </a:extLst>
          </p:cNvPr>
          <p:cNvSpPr txBox="1"/>
          <p:nvPr/>
        </p:nvSpPr>
        <p:spPr>
          <a:xfrm>
            <a:off x="7623050" y="4499140"/>
            <a:ext cx="65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E2D5DAB-BCDA-6229-48EB-983243E0CBD5}"/>
              </a:ext>
            </a:extLst>
          </p:cNvPr>
          <p:cNvSpPr txBox="1"/>
          <p:nvPr/>
        </p:nvSpPr>
        <p:spPr>
          <a:xfrm>
            <a:off x="8939408" y="4499140"/>
            <a:ext cx="70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2016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3C77DAE-58B5-C2C7-BA9D-DD629AAE07C9}"/>
              </a:ext>
            </a:extLst>
          </p:cNvPr>
          <p:cNvSpPr txBox="1"/>
          <p:nvPr/>
        </p:nvSpPr>
        <p:spPr>
          <a:xfrm>
            <a:off x="10446162" y="4499140"/>
            <a:ext cx="70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19DDB927-D9C1-8C4E-1421-BC8EB2F7C39C}"/>
              </a:ext>
            </a:extLst>
          </p:cNvPr>
          <p:cNvSpPr txBox="1"/>
          <p:nvPr/>
        </p:nvSpPr>
        <p:spPr>
          <a:xfrm>
            <a:off x="6352979" y="4499140"/>
            <a:ext cx="7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5" name="TextBox 56">
            <a:extLst>
              <a:ext uri="{FF2B5EF4-FFF2-40B4-BE49-F238E27FC236}">
                <a16:creationId xmlns:a16="http://schemas.microsoft.com/office/drawing/2014/main" id="{477974BF-FAF1-91D0-1841-0BF2B8EE5EC1}"/>
              </a:ext>
            </a:extLst>
          </p:cNvPr>
          <p:cNvSpPr txBox="1"/>
          <p:nvPr/>
        </p:nvSpPr>
        <p:spPr>
          <a:xfrm>
            <a:off x="2596823" y="2467418"/>
            <a:ext cx="77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1972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44B1432C-D831-6F0C-77DF-CC00D3B2E04F}"/>
              </a:ext>
            </a:extLst>
          </p:cNvPr>
          <p:cNvSpPr txBox="1"/>
          <p:nvPr/>
        </p:nvSpPr>
        <p:spPr>
          <a:xfrm>
            <a:off x="3815931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D8C763AC-F001-D105-40F6-A9B76379563A}"/>
              </a:ext>
            </a:extLst>
          </p:cNvPr>
          <p:cNvSpPr txBox="1"/>
          <p:nvPr/>
        </p:nvSpPr>
        <p:spPr>
          <a:xfrm>
            <a:off x="5189840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8" name="TextBox 59">
            <a:extLst>
              <a:ext uri="{FF2B5EF4-FFF2-40B4-BE49-F238E27FC236}">
                <a16:creationId xmlns:a16="http://schemas.microsoft.com/office/drawing/2014/main" id="{8AF8DEAF-1F6A-91B7-4A70-0E16EF85C6E1}"/>
              </a:ext>
            </a:extLst>
          </p:cNvPr>
          <p:cNvSpPr txBox="1"/>
          <p:nvPr/>
        </p:nvSpPr>
        <p:spPr>
          <a:xfrm>
            <a:off x="6717626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841AEA3D-B8BC-00A5-73A4-0FFEBEF2E033}"/>
              </a:ext>
            </a:extLst>
          </p:cNvPr>
          <p:cNvSpPr txBox="1"/>
          <p:nvPr/>
        </p:nvSpPr>
        <p:spPr>
          <a:xfrm>
            <a:off x="8290487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2011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E799E097-C527-E1F8-3C98-47231567CB07}"/>
              </a:ext>
            </a:extLst>
          </p:cNvPr>
          <p:cNvSpPr txBox="1"/>
          <p:nvPr/>
        </p:nvSpPr>
        <p:spPr>
          <a:xfrm>
            <a:off x="9965313" y="2467418"/>
            <a:ext cx="71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23ACC32C-D8FD-E409-F093-93648033B5CE}"/>
              </a:ext>
            </a:extLst>
          </p:cNvPr>
          <p:cNvSpPr txBox="1"/>
          <p:nvPr/>
        </p:nvSpPr>
        <p:spPr>
          <a:xfrm>
            <a:off x="3165994" y="1535731"/>
            <a:ext cx="6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2" name="TextBox 63">
            <a:extLst>
              <a:ext uri="{FF2B5EF4-FFF2-40B4-BE49-F238E27FC236}">
                <a16:creationId xmlns:a16="http://schemas.microsoft.com/office/drawing/2014/main" id="{1802A068-239B-6A44-6251-C5311EEC3DFD}"/>
              </a:ext>
            </a:extLst>
          </p:cNvPr>
          <p:cNvSpPr txBox="1"/>
          <p:nvPr/>
        </p:nvSpPr>
        <p:spPr>
          <a:xfrm>
            <a:off x="4393603" y="1542312"/>
            <a:ext cx="11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1999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C422DF88-1E84-772E-4BF2-1C12C676E472}"/>
              </a:ext>
            </a:extLst>
          </p:cNvPr>
          <p:cNvSpPr txBox="1"/>
          <p:nvPr/>
        </p:nvSpPr>
        <p:spPr>
          <a:xfrm>
            <a:off x="5843524" y="1535731"/>
            <a:ext cx="80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4" name="TextBox 65">
            <a:extLst>
              <a:ext uri="{FF2B5EF4-FFF2-40B4-BE49-F238E27FC236}">
                <a16:creationId xmlns:a16="http://schemas.microsoft.com/office/drawing/2014/main" id="{4765204D-7167-D349-28B1-58ADBC3EA327}"/>
              </a:ext>
            </a:extLst>
          </p:cNvPr>
          <p:cNvSpPr txBox="1"/>
          <p:nvPr/>
        </p:nvSpPr>
        <p:spPr>
          <a:xfrm>
            <a:off x="7580936" y="1535731"/>
            <a:ext cx="72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5" name="TextBox 66">
            <a:extLst>
              <a:ext uri="{FF2B5EF4-FFF2-40B4-BE49-F238E27FC236}">
                <a16:creationId xmlns:a16="http://schemas.microsoft.com/office/drawing/2014/main" id="{DF810016-6C76-411A-151C-EDF31D798694}"/>
              </a:ext>
            </a:extLst>
          </p:cNvPr>
          <p:cNvSpPr txBox="1"/>
          <p:nvPr/>
        </p:nvSpPr>
        <p:spPr>
          <a:xfrm>
            <a:off x="9561016" y="1535731"/>
            <a:ext cx="85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B94CCCA-FB10-3983-B6B4-99EE98D51703}"/>
              </a:ext>
            </a:extLst>
          </p:cNvPr>
          <p:cNvCxnSpPr>
            <a:cxnSpLocks/>
          </p:cNvCxnSpPr>
          <p:nvPr/>
        </p:nvCxnSpPr>
        <p:spPr>
          <a:xfrm>
            <a:off x="3466935" y="1811684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0F1C11A-7D13-E068-5728-A9125B742F51}"/>
              </a:ext>
            </a:extLst>
          </p:cNvPr>
          <p:cNvCxnSpPr>
            <a:cxnSpLocks/>
          </p:cNvCxnSpPr>
          <p:nvPr/>
        </p:nvCxnSpPr>
        <p:spPr>
          <a:xfrm>
            <a:off x="4714429" y="1811684"/>
            <a:ext cx="0" cy="327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C1900CB-3FA0-5970-5921-F744C3C76ECC}"/>
              </a:ext>
            </a:extLst>
          </p:cNvPr>
          <p:cNvCxnSpPr>
            <a:cxnSpLocks/>
          </p:cNvCxnSpPr>
          <p:nvPr/>
        </p:nvCxnSpPr>
        <p:spPr>
          <a:xfrm>
            <a:off x="6127124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067C000-35B9-88FF-F2FB-41727AA08851}"/>
              </a:ext>
            </a:extLst>
          </p:cNvPr>
          <p:cNvCxnSpPr>
            <a:cxnSpLocks/>
          </p:cNvCxnSpPr>
          <p:nvPr/>
        </p:nvCxnSpPr>
        <p:spPr>
          <a:xfrm>
            <a:off x="9874371" y="1811684"/>
            <a:ext cx="0" cy="290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E7FF17C-0F40-A845-1917-1684BA1CA84C}"/>
              </a:ext>
            </a:extLst>
          </p:cNvPr>
          <p:cNvCxnSpPr>
            <a:cxnSpLocks/>
          </p:cNvCxnSpPr>
          <p:nvPr/>
        </p:nvCxnSpPr>
        <p:spPr>
          <a:xfrm>
            <a:off x="7894012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F5650CC2-7B31-26DA-4B54-FEF50A16C278}"/>
              </a:ext>
            </a:extLst>
          </p:cNvPr>
          <p:cNvSpPr/>
          <p:nvPr/>
        </p:nvSpPr>
        <p:spPr>
          <a:xfrm>
            <a:off x="2160605" y="2088025"/>
            <a:ext cx="141591" cy="14159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6B7A29A-57DF-BCF1-1C47-F08FDF13B04E}"/>
              </a:ext>
            </a:extLst>
          </p:cNvPr>
          <p:cNvCxnSpPr>
            <a:cxnSpLocks/>
          </p:cNvCxnSpPr>
          <p:nvPr/>
        </p:nvCxnSpPr>
        <p:spPr>
          <a:xfrm>
            <a:off x="2870584" y="2158820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42C8570-A632-5294-133F-32EC98CB472F}"/>
              </a:ext>
            </a:extLst>
          </p:cNvPr>
          <p:cNvCxnSpPr>
            <a:cxnSpLocks/>
          </p:cNvCxnSpPr>
          <p:nvPr/>
        </p:nvCxnSpPr>
        <p:spPr>
          <a:xfrm>
            <a:off x="10265020" y="2102670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7D0FB28-258B-A1B7-BF00-6356BC628D8D}"/>
              </a:ext>
            </a:extLst>
          </p:cNvPr>
          <p:cNvCxnSpPr>
            <a:cxnSpLocks/>
          </p:cNvCxnSpPr>
          <p:nvPr/>
        </p:nvCxnSpPr>
        <p:spPr>
          <a:xfrm>
            <a:off x="3042507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6FC97DD-6875-EF3D-B786-07DA09F80EDF}"/>
              </a:ext>
            </a:extLst>
          </p:cNvPr>
          <p:cNvCxnSpPr>
            <a:cxnSpLocks/>
          </p:cNvCxnSpPr>
          <p:nvPr/>
        </p:nvCxnSpPr>
        <p:spPr>
          <a:xfrm>
            <a:off x="4280929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712B708-6E80-A461-4675-D6E1B0306285}"/>
              </a:ext>
            </a:extLst>
          </p:cNvPr>
          <p:cNvCxnSpPr>
            <a:cxnSpLocks/>
          </p:cNvCxnSpPr>
          <p:nvPr/>
        </p:nvCxnSpPr>
        <p:spPr>
          <a:xfrm>
            <a:off x="5438505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F4469D6-8715-4FC1-EAC0-C45B5D45A061}"/>
              </a:ext>
            </a:extLst>
          </p:cNvPr>
          <p:cNvCxnSpPr>
            <a:cxnSpLocks/>
          </p:cNvCxnSpPr>
          <p:nvPr/>
        </p:nvCxnSpPr>
        <p:spPr>
          <a:xfrm>
            <a:off x="664787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F8312C2-6AE9-DDD5-949E-04DAB806E192}"/>
              </a:ext>
            </a:extLst>
          </p:cNvPr>
          <p:cNvCxnSpPr>
            <a:cxnSpLocks/>
          </p:cNvCxnSpPr>
          <p:nvPr/>
        </p:nvCxnSpPr>
        <p:spPr>
          <a:xfrm>
            <a:off x="7919711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00E465E-D656-42F8-870C-9E77D4B2BB66}"/>
              </a:ext>
            </a:extLst>
          </p:cNvPr>
          <p:cNvCxnSpPr>
            <a:cxnSpLocks/>
          </p:cNvCxnSpPr>
          <p:nvPr/>
        </p:nvCxnSpPr>
        <p:spPr>
          <a:xfrm>
            <a:off x="923049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0B33501-F7D8-52CF-6540-B61E6F506231}"/>
              </a:ext>
            </a:extLst>
          </p:cNvPr>
          <p:cNvCxnSpPr>
            <a:cxnSpLocks/>
          </p:cNvCxnSpPr>
          <p:nvPr/>
        </p:nvCxnSpPr>
        <p:spPr>
          <a:xfrm>
            <a:off x="10704346" y="4104576"/>
            <a:ext cx="0" cy="4237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119">
            <a:extLst>
              <a:ext uri="{FF2B5EF4-FFF2-40B4-BE49-F238E27FC236}">
                <a16:creationId xmlns:a16="http://schemas.microsoft.com/office/drawing/2014/main" id="{3163EFD2-A624-B446-A6D5-3461D4D36ABB}"/>
              </a:ext>
            </a:extLst>
          </p:cNvPr>
          <p:cNvSpPr txBox="1"/>
          <p:nvPr/>
        </p:nvSpPr>
        <p:spPr>
          <a:xfrm>
            <a:off x="889930" y="1392317"/>
            <a:ext cx="103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</a:rPr>
              <a:t>1964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E6F9794-F9AD-74FF-F2D0-13976BD5232F}"/>
              </a:ext>
            </a:extLst>
          </p:cNvPr>
          <p:cNvCxnSpPr>
            <a:cxnSpLocks/>
          </p:cNvCxnSpPr>
          <p:nvPr/>
        </p:nvCxnSpPr>
        <p:spPr>
          <a:xfrm>
            <a:off x="4130390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23EBE6-8F95-A621-2319-4DE5E749B34E}"/>
              </a:ext>
            </a:extLst>
          </p:cNvPr>
          <p:cNvCxnSpPr>
            <a:cxnSpLocks/>
          </p:cNvCxnSpPr>
          <p:nvPr/>
        </p:nvCxnSpPr>
        <p:spPr>
          <a:xfrm>
            <a:off x="550816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73BD23C-92F0-3EF2-0E6D-5D685B658EE1}"/>
              </a:ext>
            </a:extLst>
          </p:cNvPr>
          <p:cNvCxnSpPr>
            <a:cxnSpLocks/>
          </p:cNvCxnSpPr>
          <p:nvPr/>
        </p:nvCxnSpPr>
        <p:spPr>
          <a:xfrm>
            <a:off x="702581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7EE6367-E428-22FE-774F-634FB138149A}"/>
              </a:ext>
            </a:extLst>
          </p:cNvPr>
          <p:cNvCxnSpPr>
            <a:cxnSpLocks/>
          </p:cNvCxnSpPr>
          <p:nvPr/>
        </p:nvCxnSpPr>
        <p:spPr>
          <a:xfrm>
            <a:off x="8549815" y="2130614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6">
            <a:extLst>
              <a:ext uri="{FF2B5EF4-FFF2-40B4-BE49-F238E27FC236}">
                <a16:creationId xmlns:a16="http://schemas.microsoft.com/office/drawing/2014/main" id="{11CEDF95-90F9-3268-3FB3-2ED0B65411F6}"/>
              </a:ext>
            </a:extLst>
          </p:cNvPr>
          <p:cNvSpPr txBox="1"/>
          <p:nvPr/>
        </p:nvSpPr>
        <p:spPr>
          <a:xfrm>
            <a:off x="969041" y="4763880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Easl, Plowman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Craven’s proprietary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 management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platform launched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87D736F2-12FC-19A6-E099-53A0C6C5DD64}"/>
              </a:ext>
            </a:extLst>
          </p:cNvPr>
          <p:cNvSpPr txBox="1"/>
          <p:nvPr/>
        </p:nvSpPr>
        <p:spPr>
          <a:xfrm>
            <a:off x="1453816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923D910-6A67-F581-425C-E51B20007C04}"/>
              </a:ext>
            </a:extLst>
          </p:cNvPr>
          <p:cNvCxnSpPr>
            <a:cxnSpLocks/>
          </p:cNvCxnSpPr>
          <p:nvPr/>
        </p:nvCxnSpPr>
        <p:spPr>
          <a:xfrm>
            <a:off x="1754756" y="4197583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9D74A825-C323-2B19-BF23-3C9F62ACFAF1}"/>
              </a:ext>
            </a:extLst>
          </p:cNvPr>
          <p:cNvSpPr/>
          <p:nvPr/>
        </p:nvSpPr>
        <p:spPr>
          <a:xfrm>
            <a:off x="-854778" y="-6349288"/>
            <a:ext cx="18927438" cy="18940659"/>
          </a:xfrm>
          <a:prstGeom prst="donut">
            <a:avLst>
              <a:gd name="adj" fmla="val 4590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8097-AD66-6CDE-31FA-83A989AC0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F2C6E48-EDE1-1C37-6D63-01DD8CD20098}"/>
              </a:ext>
            </a:extLst>
          </p:cNvPr>
          <p:cNvSpPr/>
          <p:nvPr/>
        </p:nvSpPr>
        <p:spPr>
          <a:xfrm flipH="1">
            <a:off x="9484928" y="2112455"/>
            <a:ext cx="2039631" cy="201717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5770DF-31F1-D131-8DAB-C734CEDC2937}"/>
              </a:ext>
            </a:extLst>
          </p:cNvPr>
          <p:cNvSpPr/>
          <p:nvPr/>
        </p:nvSpPr>
        <p:spPr>
          <a:xfrm flipH="1">
            <a:off x="9381866" y="2135046"/>
            <a:ext cx="1958963" cy="19945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B5697586-74B5-DA2E-3944-BC2EC51DEED7}"/>
              </a:ext>
            </a:extLst>
          </p:cNvPr>
          <p:cNvSpPr>
            <a:spLocks noGrp="1"/>
          </p:cNvSpPr>
          <p:nvPr/>
        </p:nvSpPr>
        <p:spPr>
          <a:xfrm>
            <a:off x="751337" y="6507976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9EF84-6726-354A-89C4-477D3877F3E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5" name="Subtitle 3">
            <a:extLst>
              <a:ext uri="{FF2B5EF4-FFF2-40B4-BE49-F238E27FC236}">
                <a16:creationId xmlns:a16="http://schemas.microsoft.com/office/drawing/2014/main" id="{BE108224-E171-9D03-6153-0538AD85B5B8}"/>
              </a:ext>
            </a:extLst>
          </p:cNvPr>
          <p:cNvSpPr txBox="1">
            <a:spLocks/>
          </p:cNvSpPr>
          <p:nvPr/>
        </p:nvSpPr>
        <p:spPr>
          <a:xfrm>
            <a:off x="681730" y="196136"/>
            <a:ext cx="6993091" cy="619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60 Years of Innovation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8A4D15-9C64-4BFA-A05B-A46534642C97}"/>
              </a:ext>
            </a:extLst>
          </p:cNvPr>
          <p:cNvCxnSpPr>
            <a:cxnSpLocks/>
          </p:cNvCxnSpPr>
          <p:nvPr/>
        </p:nvCxnSpPr>
        <p:spPr>
          <a:xfrm flipV="1">
            <a:off x="1820436" y="4126732"/>
            <a:ext cx="8722905" cy="6484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55EBFA-9B17-56B3-C1D1-EE96B5298C50}"/>
              </a:ext>
            </a:extLst>
          </p:cNvPr>
          <p:cNvCxnSpPr>
            <a:cxnSpLocks/>
          </p:cNvCxnSpPr>
          <p:nvPr/>
        </p:nvCxnSpPr>
        <p:spPr>
          <a:xfrm flipV="1">
            <a:off x="2246867" y="2110290"/>
            <a:ext cx="8175824" cy="59768"/>
          </a:xfrm>
          <a:prstGeom prst="line">
            <a:avLst/>
          </a:prstGeom>
          <a:ln w="22225">
            <a:solidFill>
              <a:srgbClr val="0B4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61C084FF-F967-9C8D-57F8-1738CDAB3510}"/>
              </a:ext>
            </a:extLst>
          </p:cNvPr>
          <p:cNvSpPr txBox="1"/>
          <p:nvPr/>
        </p:nvSpPr>
        <p:spPr>
          <a:xfrm>
            <a:off x="2870584" y="80514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mainframe CAD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workstation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GDS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9C287CFD-363E-46CD-1CBE-2130BD62F383}"/>
              </a:ext>
            </a:extLst>
          </p:cNvPr>
          <p:cNvSpPr txBox="1"/>
          <p:nvPr/>
        </p:nvSpPr>
        <p:spPr>
          <a:xfrm>
            <a:off x="4179668" y="635865"/>
            <a:ext cx="10246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terrestrial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laser scanner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in Europe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Cyrax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2500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FD5062E3-55B8-A4D1-7927-3144D97F502D}"/>
              </a:ext>
            </a:extLst>
          </p:cNvPr>
          <p:cNvSpPr txBox="1"/>
          <p:nvPr/>
        </p:nvSpPr>
        <p:spPr>
          <a:xfrm>
            <a:off x="5349828" y="635865"/>
            <a:ext cx="15408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CCTV footage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laser scan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data for crime scene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reconstruction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FB4F9249-8A3A-3219-A214-2621AE6F60C7}"/>
              </a:ext>
            </a:extLst>
          </p:cNvPr>
          <p:cNvSpPr txBox="1"/>
          <p:nvPr/>
        </p:nvSpPr>
        <p:spPr>
          <a:xfrm>
            <a:off x="7116694" y="635865"/>
            <a:ext cx="153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laser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&amp;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photogrammetry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National Injuries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Database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E05929D7-2343-1C06-4708-05F3BC955CDD}"/>
              </a:ext>
            </a:extLst>
          </p:cNvPr>
          <p:cNvSpPr txBox="1"/>
          <p:nvPr/>
        </p:nvSpPr>
        <p:spPr>
          <a:xfrm>
            <a:off x="8718894" y="466588"/>
            <a:ext cx="230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photogrammetry-based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system – Mephisto EX.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3D Project Mapping used at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BBC TV Centre &amp; Microsoft Xbox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launch. Early adopter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Augmented Reality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C8309E0D-8F5B-A9AE-668B-4E8735A2ADA1}"/>
              </a:ext>
            </a:extLst>
          </p:cNvPr>
          <p:cNvSpPr txBox="1"/>
          <p:nvPr/>
        </p:nvSpPr>
        <p:spPr>
          <a:xfrm>
            <a:off x="9407522" y="2727203"/>
            <a:ext cx="18197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adoption of fully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immersive virtual reality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–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Occulus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Rift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Condition Survey Builder.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Direct involvement with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Leica in development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P40 and RTC360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2E733FAD-5240-4600-EC85-5909BBFE9929}"/>
              </a:ext>
            </a:extLst>
          </p:cNvPr>
          <p:cNvSpPr txBox="1"/>
          <p:nvPr/>
        </p:nvSpPr>
        <p:spPr>
          <a:xfrm>
            <a:off x="7833388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&amp; Scan-to-BIM.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Industry leading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BIM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Specification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4062FF73-A831-088D-B896-849569CD6858}"/>
              </a:ext>
            </a:extLst>
          </p:cNvPr>
          <p:cNvSpPr txBox="1"/>
          <p:nvPr/>
        </p:nvSpPr>
        <p:spPr>
          <a:xfrm>
            <a:off x="6276081" y="2727203"/>
            <a:ext cx="15007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kinematic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railway. Plowman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 Limited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established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F4FC9C2C-F36C-9A2D-C046-854F0CBF6A19}"/>
              </a:ext>
            </a:extLst>
          </p:cNvPr>
          <p:cNvSpPr txBox="1"/>
          <p:nvPr/>
        </p:nvSpPr>
        <p:spPr>
          <a:xfrm>
            <a:off x="3525171" y="2727203"/>
            <a:ext cx="126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develop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underwater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photogrammetric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solutions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off-shore oil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platforms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A24A79C9-9F5B-A8D2-FA38-EB2BDB8A045A}"/>
              </a:ext>
            </a:extLst>
          </p:cNvPr>
          <p:cNvSpPr txBox="1"/>
          <p:nvPr/>
        </p:nvSpPr>
        <p:spPr>
          <a:xfrm>
            <a:off x="2317261" y="2727203"/>
            <a:ext cx="1149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electronic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tacheometer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Zeiss Reg Elta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3C0A0802-BD7B-BF80-B939-B650E30BE784}"/>
              </a:ext>
            </a:extLst>
          </p:cNvPr>
          <p:cNvSpPr txBox="1"/>
          <p:nvPr/>
        </p:nvSpPr>
        <p:spPr>
          <a:xfrm>
            <a:off x="4762056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cyber-scanning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in Europe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Cyberware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WBX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Head and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scanners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3E5D0F96-B87B-D417-0411-5B886F145B45}"/>
              </a:ext>
            </a:extLst>
          </p:cNvPr>
          <p:cNvSpPr txBox="1"/>
          <p:nvPr/>
        </p:nvSpPr>
        <p:spPr>
          <a:xfrm>
            <a:off x="3633891" y="4763880"/>
            <a:ext cx="1263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“100%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removal of boots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ballast”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 for UAS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Rail Surveying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Freedom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FD2C048D-0705-CE7C-D9CD-553F2FE9905E}"/>
              </a:ext>
            </a:extLst>
          </p:cNvPr>
          <p:cNvSpPr txBox="1"/>
          <p:nvPr/>
        </p:nvSpPr>
        <p:spPr>
          <a:xfrm>
            <a:off x="4870882" y="4763880"/>
            <a:ext cx="1135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achieve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ultra-flat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floor analysis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for Amazon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Robotics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CAB055AA-E1C2-97C9-7A69-2EAC0767EBDC}"/>
              </a:ext>
            </a:extLst>
          </p:cNvPr>
          <p:cNvSpPr txBox="1"/>
          <p:nvPr/>
        </p:nvSpPr>
        <p:spPr>
          <a:xfrm>
            <a:off x="5998747" y="4763880"/>
            <a:ext cx="133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company to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achieve ISO19650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Level 2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Accreditation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E1AC5C71-56AB-46EF-569D-9267984AE2DF}"/>
              </a:ext>
            </a:extLst>
          </p:cNvPr>
          <p:cNvSpPr txBox="1"/>
          <p:nvPr/>
        </p:nvSpPr>
        <p:spPr>
          <a:xfrm>
            <a:off x="7388735" y="4763879"/>
            <a:ext cx="12202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adopt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kinematic indoor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SLAM-based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area referencing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83500649-D8A9-A033-28C1-7423119FC760}"/>
              </a:ext>
            </a:extLst>
          </p:cNvPr>
          <p:cNvSpPr txBox="1"/>
          <p:nvPr/>
        </p:nvSpPr>
        <p:spPr>
          <a:xfrm>
            <a:off x="8467948" y="4771649"/>
            <a:ext cx="1616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Creator of world’s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most accurate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UAS system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R3D.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Delivery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Europe’s largest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scan-to-BIM project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Palace of Westminster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AAF14FF1-A81F-7F6A-BDB9-38C09E04A26C}"/>
              </a:ext>
            </a:extLst>
          </p:cNvPr>
          <p:cNvSpPr txBox="1"/>
          <p:nvPr/>
        </p:nvSpPr>
        <p:spPr>
          <a:xfrm>
            <a:off x="9876762" y="4759464"/>
            <a:ext cx="1854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body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for fitness market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3dYu/4D Reality.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Involved in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developing software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Construction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Verification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Clear Edge Verity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1">
            <a:extLst>
              <a:ext uri="{FF2B5EF4-FFF2-40B4-BE49-F238E27FC236}">
                <a16:creationId xmlns:a16="http://schemas.microsoft.com/office/drawing/2014/main" id="{23C66453-BD0A-0D76-40D8-A05E06BF9777}"/>
              </a:ext>
            </a:extLst>
          </p:cNvPr>
          <p:cNvSpPr txBox="1"/>
          <p:nvPr/>
        </p:nvSpPr>
        <p:spPr>
          <a:xfrm>
            <a:off x="460242" y="1703117"/>
            <a:ext cx="1638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Plowman Craven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Associates established,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working predominately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the DoE and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Property Services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Agency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9CB3F8-028E-8AB0-0D14-9AD612DEA05D}"/>
              </a:ext>
            </a:extLst>
          </p:cNvPr>
          <p:cNvGrpSpPr/>
          <p:nvPr/>
        </p:nvGrpSpPr>
        <p:grpSpPr>
          <a:xfrm>
            <a:off x="836980" y="4197871"/>
            <a:ext cx="2066299" cy="1980804"/>
            <a:chOff x="870173" y="3948177"/>
            <a:chExt cx="2066299" cy="198080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D9C2FC3-7398-A109-2652-EE465E1BF59E}"/>
                </a:ext>
              </a:extLst>
            </p:cNvPr>
            <p:cNvSpPr/>
            <p:nvPr/>
          </p:nvSpPr>
          <p:spPr>
            <a:xfrm>
              <a:off x="870173" y="3948177"/>
              <a:ext cx="1966912" cy="196691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C1EAC51-E7BB-8FC4-065C-37F70E18C96E}"/>
                </a:ext>
              </a:extLst>
            </p:cNvPr>
            <p:cNvSpPr/>
            <p:nvPr/>
          </p:nvSpPr>
          <p:spPr>
            <a:xfrm>
              <a:off x="1047352" y="3970204"/>
              <a:ext cx="1889120" cy="195877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7" name="TextBox 31">
            <a:extLst>
              <a:ext uri="{FF2B5EF4-FFF2-40B4-BE49-F238E27FC236}">
                <a16:creationId xmlns:a16="http://schemas.microsoft.com/office/drawing/2014/main" id="{E82CD17D-1874-636F-A861-8F7BD0C32AC0}"/>
              </a:ext>
            </a:extLst>
          </p:cNvPr>
          <p:cNvSpPr txBox="1"/>
          <p:nvPr/>
        </p:nvSpPr>
        <p:spPr>
          <a:xfrm>
            <a:off x="2348157" y="4763880"/>
            <a:ext cx="12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Investment by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Agathos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enables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GeoTech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global growth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1B24706A-9FD6-2E51-F2F4-365EC86B7D75}"/>
              </a:ext>
            </a:extLst>
          </p:cNvPr>
          <p:cNvSpPr txBox="1"/>
          <p:nvPr/>
        </p:nvSpPr>
        <p:spPr>
          <a:xfrm>
            <a:off x="2741567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CB600062-1EAF-5CAE-82EA-D695227FBF9A}"/>
              </a:ext>
            </a:extLst>
          </p:cNvPr>
          <p:cNvSpPr txBox="1"/>
          <p:nvPr/>
        </p:nvSpPr>
        <p:spPr>
          <a:xfrm>
            <a:off x="3979989" y="4499140"/>
            <a:ext cx="74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2023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E49D973B-A83D-91CB-6282-529B831DD0B1}"/>
              </a:ext>
            </a:extLst>
          </p:cNvPr>
          <p:cNvSpPr txBox="1"/>
          <p:nvPr/>
        </p:nvSpPr>
        <p:spPr>
          <a:xfrm>
            <a:off x="5137565" y="4499140"/>
            <a:ext cx="80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E08A8F3B-FC92-0061-C2E0-19386BCD9B06}"/>
              </a:ext>
            </a:extLst>
          </p:cNvPr>
          <p:cNvSpPr txBox="1"/>
          <p:nvPr/>
        </p:nvSpPr>
        <p:spPr>
          <a:xfrm>
            <a:off x="7623050" y="4499140"/>
            <a:ext cx="65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A1B22267-64FB-4083-BA2B-313ED8961EFB}"/>
              </a:ext>
            </a:extLst>
          </p:cNvPr>
          <p:cNvSpPr txBox="1"/>
          <p:nvPr/>
        </p:nvSpPr>
        <p:spPr>
          <a:xfrm>
            <a:off x="8939408" y="4499140"/>
            <a:ext cx="70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2016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D32F7BD-3F97-833F-C515-CCB5495C72E1}"/>
              </a:ext>
            </a:extLst>
          </p:cNvPr>
          <p:cNvSpPr txBox="1"/>
          <p:nvPr/>
        </p:nvSpPr>
        <p:spPr>
          <a:xfrm>
            <a:off x="10446162" y="4499140"/>
            <a:ext cx="70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E05E45E3-E5D0-43C4-36C3-3BC3D43B076E}"/>
              </a:ext>
            </a:extLst>
          </p:cNvPr>
          <p:cNvSpPr txBox="1"/>
          <p:nvPr/>
        </p:nvSpPr>
        <p:spPr>
          <a:xfrm>
            <a:off x="6352979" y="4499140"/>
            <a:ext cx="7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5" name="TextBox 56">
            <a:extLst>
              <a:ext uri="{FF2B5EF4-FFF2-40B4-BE49-F238E27FC236}">
                <a16:creationId xmlns:a16="http://schemas.microsoft.com/office/drawing/2014/main" id="{5A188F1F-4C4F-2528-DB9B-6CA91045A27B}"/>
              </a:ext>
            </a:extLst>
          </p:cNvPr>
          <p:cNvSpPr txBox="1"/>
          <p:nvPr/>
        </p:nvSpPr>
        <p:spPr>
          <a:xfrm>
            <a:off x="2596823" y="2467418"/>
            <a:ext cx="77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1972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6B460378-8680-E386-2E94-887022D21F56}"/>
              </a:ext>
            </a:extLst>
          </p:cNvPr>
          <p:cNvSpPr txBox="1"/>
          <p:nvPr/>
        </p:nvSpPr>
        <p:spPr>
          <a:xfrm>
            <a:off x="3815931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FC090867-4F0C-F5B2-0C8F-E656F1B1CCA5}"/>
              </a:ext>
            </a:extLst>
          </p:cNvPr>
          <p:cNvSpPr txBox="1"/>
          <p:nvPr/>
        </p:nvSpPr>
        <p:spPr>
          <a:xfrm>
            <a:off x="5189840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8" name="TextBox 59">
            <a:extLst>
              <a:ext uri="{FF2B5EF4-FFF2-40B4-BE49-F238E27FC236}">
                <a16:creationId xmlns:a16="http://schemas.microsoft.com/office/drawing/2014/main" id="{5579F6FD-F5C1-DE4D-E9E3-C729ED60D750}"/>
              </a:ext>
            </a:extLst>
          </p:cNvPr>
          <p:cNvSpPr txBox="1"/>
          <p:nvPr/>
        </p:nvSpPr>
        <p:spPr>
          <a:xfrm>
            <a:off x="6717626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D17A2933-49ED-CB43-B245-DB1C8784D1DE}"/>
              </a:ext>
            </a:extLst>
          </p:cNvPr>
          <p:cNvSpPr txBox="1"/>
          <p:nvPr/>
        </p:nvSpPr>
        <p:spPr>
          <a:xfrm>
            <a:off x="8290487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2011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AFF5E444-ED28-2641-F84F-A3BC60F413C1}"/>
              </a:ext>
            </a:extLst>
          </p:cNvPr>
          <p:cNvSpPr txBox="1"/>
          <p:nvPr/>
        </p:nvSpPr>
        <p:spPr>
          <a:xfrm>
            <a:off x="9965313" y="2467418"/>
            <a:ext cx="71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8FABC681-EBAE-CD0F-9FC5-45730CF668FB}"/>
              </a:ext>
            </a:extLst>
          </p:cNvPr>
          <p:cNvSpPr txBox="1"/>
          <p:nvPr/>
        </p:nvSpPr>
        <p:spPr>
          <a:xfrm>
            <a:off x="3165994" y="1535731"/>
            <a:ext cx="6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2" name="TextBox 63">
            <a:extLst>
              <a:ext uri="{FF2B5EF4-FFF2-40B4-BE49-F238E27FC236}">
                <a16:creationId xmlns:a16="http://schemas.microsoft.com/office/drawing/2014/main" id="{168B2974-D101-60B6-BE28-88A895347129}"/>
              </a:ext>
            </a:extLst>
          </p:cNvPr>
          <p:cNvSpPr txBox="1"/>
          <p:nvPr/>
        </p:nvSpPr>
        <p:spPr>
          <a:xfrm>
            <a:off x="4393603" y="1542312"/>
            <a:ext cx="11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1999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09E51FCB-1702-EC09-DC31-3186134D6ACF}"/>
              </a:ext>
            </a:extLst>
          </p:cNvPr>
          <p:cNvSpPr txBox="1"/>
          <p:nvPr/>
        </p:nvSpPr>
        <p:spPr>
          <a:xfrm>
            <a:off x="5843524" y="1535731"/>
            <a:ext cx="80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4" name="TextBox 65">
            <a:extLst>
              <a:ext uri="{FF2B5EF4-FFF2-40B4-BE49-F238E27FC236}">
                <a16:creationId xmlns:a16="http://schemas.microsoft.com/office/drawing/2014/main" id="{243CF7DE-28BA-A9A9-64C3-B854340F4AB0}"/>
              </a:ext>
            </a:extLst>
          </p:cNvPr>
          <p:cNvSpPr txBox="1"/>
          <p:nvPr/>
        </p:nvSpPr>
        <p:spPr>
          <a:xfrm>
            <a:off x="7580936" y="1535731"/>
            <a:ext cx="72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5" name="TextBox 66">
            <a:extLst>
              <a:ext uri="{FF2B5EF4-FFF2-40B4-BE49-F238E27FC236}">
                <a16:creationId xmlns:a16="http://schemas.microsoft.com/office/drawing/2014/main" id="{D5BC7787-BD04-A514-3588-49A1C7B55C7E}"/>
              </a:ext>
            </a:extLst>
          </p:cNvPr>
          <p:cNvSpPr txBox="1"/>
          <p:nvPr/>
        </p:nvSpPr>
        <p:spPr>
          <a:xfrm>
            <a:off x="9561016" y="1535731"/>
            <a:ext cx="85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AA40631-15F3-7056-6358-10ECA066C59E}"/>
              </a:ext>
            </a:extLst>
          </p:cNvPr>
          <p:cNvCxnSpPr>
            <a:cxnSpLocks/>
          </p:cNvCxnSpPr>
          <p:nvPr/>
        </p:nvCxnSpPr>
        <p:spPr>
          <a:xfrm>
            <a:off x="3466935" y="1811684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CA03365-E4BE-CB37-B84D-680261612FC4}"/>
              </a:ext>
            </a:extLst>
          </p:cNvPr>
          <p:cNvCxnSpPr>
            <a:cxnSpLocks/>
          </p:cNvCxnSpPr>
          <p:nvPr/>
        </p:nvCxnSpPr>
        <p:spPr>
          <a:xfrm>
            <a:off x="4714429" y="1811684"/>
            <a:ext cx="0" cy="327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9E805E1-08DB-6682-BE7B-2A918BE065F5}"/>
              </a:ext>
            </a:extLst>
          </p:cNvPr>
          <p:cNvCxnSpPr>
            <a:cxnSpLocks/>
          </p:cNvCxnSpPr>
          <p:nvPr/>
        </p:nvCxnSpPr>
        <p:spPr>
          <a:xfrm>
            <a:off x="6127124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3F5C517-D735-EA60-3E67-20D0116E7B5E}"/>
              </a:ext>
            </a:extLst>
          </p:cNvPr>
          <p:cNvCxnSpPr>
            <a:cxnSpLocks/>
          </p:cNvCxnSpPr>
          <p:nvPr/>
        </p:nvCxnSpPr>
        <p:spPr>
          <a:xfrm>
            <a:off x="9874371" y="1811684"/>
            <a:ext cx="0" cy="290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7E74F5C-AAE6-0710-2F03-8437C764A104}"/>
              </a:ext>
            </a:extLst>
          </p:cNvPr>
          <p:cNvCxnSpPr>
            <a:cxnSpLocks/>
          </p:cNvCxnSpPr>
          <p:nvPr/>
        </p:nvCxnSpPr>
        <p:spPr>
          <a:xfrm>
            <a:off x="7894012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F8151764-FFAD-73FD-FF19-567201FA31FF}"/>
              </a:ext>
            </a:extLst>
          </p:cNvPr>
          <p:cNvSpPr/>
          <p:nvPr/>
        </p:nvSpPr>
        <p:spPr>
          <a:xfrm>
            <a:off x="2160605" y="2088025"/>
            <a:ext cx="141591" cy="14159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ECE089E-88D1-0CB4-5423-A91782B21A44}"/>
              </a:ext>
            </a:extLst>
          </p:cNvPr>
          <p:cNvCxnSpPr>
            <a:cxnSpLocks/>
          </p:cNvCxnSpPr>
          <p:nvPr/>
        </p:nvCxnSpPr>
        <p:spPr>
          <a:xfrm>
            <a:off x="2870584" y="2158820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91551BE-A7E1-2067-B6C0-083139C5F803}"/>
              </a:ext>
            </a:extLst>
          </p:cNvPr>
          <p:cNvCxnSpPr>
            <a:cxnSpLocks/>
          </p:cNvCxnSpPr>
          <p:nvPr/>
        </p:nvCxnSpPr>
        <p:spPr>
          <a:xfrm>
            <a:off x="10265020" y="2102670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86C5C5-263F-8942-374C-EFF96E140933}"/>
              </a:ext>
            </a:extLst>
          </p:cNvPr>
          <p:cNvCxnSpPr>
            <a:cxnSpLocks/>
          </p:cNvCxnSpPr>
          <p:nvPr/>
        </p:nvCxnSpPr>
        <p:spPr>
          <a:xfrm>
            <a:off x="3042507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7037DB1-6D83-85F8-9561-9354849BE68D}"/>
              </a:ext>
            </a:extLst>
          </p:cNvPr>
          <p:cNvCxnSpPr>
            <a:cxnSpLocks/>
          </p:cNvCxnSpPr>
          <p:nvPr/>
        </p:nvCxnSpPr>
        <p:spPr>
          <a:xfrm>
            <a:off x="4280929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622C7DB-98F3-8D7C-82FB-5C982244CA92}"/>
              </a:ext>
            </a:extLst>
          </p:cNvPr>
          <p:cNvCxnSpPr>
            <a:cxnSpLocks/>
          </p:cNvCxnSpPr>
          <p:nvPr/>
        </p:nvCxnSpPr>
        <p:spPr>
          <a:xfrm>
            <a:off x="5438505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F170D43-7A4A-0DCE-E2B3-572803E64DDB}"/>
              </a:ext>
            </a:extLst>
          </p:cNvPr>
          <p:cNvCxnSpPr>
            <a:cxnSpLocks/>
          </p:cNvCxnSpPr>
          <p:nvPr/>
        </p:nvCxnSpPr>
        <p:spPr>
          <a:xfrm>
            <a:off x="664787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357D733-3AD1-A65D-97AB-2612C08C2121}"/>
              </a:ext>
            </a:extLst>
          </p:cNvPr>
          <p:cNvCxnSpPr>
            <a:cxnSpLocks/>
          </p:cNvCxnSpPr>
          <p:nvPr/>
        </p:nvCxnSpPr>
        <p:spPr>
          <a:xfrm>
            <a:off x="7919711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A37114-6F08-B9A3-C7E7-F4CEC1FFF21D}"/>
              </a:ext>
            </a:extLst>
          </p:cNvPr>
          <p:cNvCxnSpPr>
            <a:cxnSpLocks/>
          </p:cNvCxnSpPr>
          <p:nvPr/>
        </p:nvCxnSpPr>
        <p:spPr>
          <a:xfrm>
            <a:off x="923049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880E9AE-30F4-03AC-9580-1014EE182750}"/>
              </a:ext>
            </a:extLst>
          </p:cNvPr>
          <p:cNvCxnSpPr>
            <a:cxnSpLocks/>
          </p:cNvCxnSpPr>
          <p:nvPr/>
        </p:nvCxnSpPr>
        <p:spPr>
          <a:xfrm>
            <a:off x="10704346" y="4104576"/>
            <a:ext cx="0" cy="4237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119">
            <a:extLst>
              <a:ext uri="{FF2B5EF4-FFF2-40B4-BE49-F238E27FC236}">
                <a16:creationId xmlns:a16="http://schemas.microsoft.com/office/drawing/2014/main" id="{AFA2A891-F984-D554-09C2-4C897030FA9E}"/>
              </a:ext>
            </a:extLst>
          </p:cNvPr>
          <p:cNvSpPr txBox="1"/>
          <p:nvPr/>
        </p:nvSpPr>
        <p:spPr>
          <a:xfrm>
            <a:off x="889930" y="1392317"/>
            <a:ext cx="103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</a:rPr>
              <a:t>1964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1696F54-7585-9FFB-C913-8700DEC84A62}"/>
              </a:ext>
            </a:extLst>
          </p:cNvPr>
          <p:cNvCxnSpPr>
            <a:cxnSpLocks/>
          </p:cNvCxnSpPr>
          <p:nvPr/>
        </p:nvCxnSpPr>
        <p:spPr>
          <a:xfrm>
            <a:off x="4130390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1E87FB7-6855-8414-FE1C-226B5C509C23}"/>
              </a:ext>
            </a:extLst>
          </p:cNvPr>
          <p:cNvCxnSpPr>
            <a:cxnSpLocks/>
          </p:cNvCxnSpPr>
          <p:nvPr/>
        </p:nvCxnSpPr>
        <p:spPr>
          <a:xfrm>
            <a:off x="550816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ED34F6F-EBF3-44E2-F641-4B32CCDCC832}"/>
              </a:ext>
            </a:extLst>
          </p:cNvPr>
          <p:cNvCxnSpPr>
            <a:cxnSpLocks/>
          </p:cNvCxnSpPr>
          <p:nvPr/>
        </p:nvCxnSpPr>
        <p:spPr>
          <a:xfrm>
            <a:off x="702581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3A8AF13-8AD4-976E-74BA-36DC18A019BC}"/>
              </a:ext>
            </a:extLst>
          </p:cNvPr>
          <p:cNvCxnSpPr>
            <a:cxnSpLocks/>
          </p:cNvCxnSpPr>
          <p:nvPr/>
        </p:nvCxnSpPr>
        <p:spPr>
          <a:xfrm>
            <a:off x="8549815" y="2130614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6">
            <a:extLst>
              <a:ext uri="{FF2B5EF4-FFF2-40B4-BE49-F238E27FC236}">
                <a16:creationId xmlns:a16="http://schemas.microsoft.com/office/drawing/2014/main" id="{D5CA85BB-88A4-01D0-55C9-614C2E0E658A}"/>
              </a:ext>
            </a:extLst>
          </p:cNvPr>
          <p:cNvSpPr txBox="1"/>
          <p:nvPr/>
        </p:nvSpPr>
        <p:spPr>
          <a:xfrm>
            <a:off x="969041" y="4763880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Easl, Plowman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Craven’s proprietary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 management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platform launched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CA13819D-1902-82EB-73D7-E120F705E306}"/>
              </a:ext>
            </a:extLst>
          </p:cNvPr>
          <p:cNvSpPr txBox="1"/>
          <p:nvPr/>
        </p:nvSpPr>
        <p:spPr>
          <a:xfrm>
            <a:off x="1453816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70A5AD7-55B0-96C6-C004-46D7CACDE753}"/>
              </a:ext>
            </a:extLst>
          </p:cNvPr>
          <p:cNvCxnSpPr>
            <a:cxnSpLocks/>
          </p:cNvCxnSpPr>
          <p:nvPr/>
        </p:nvCxnSpPr>
        <p:spPr>
          <a:xfrm>
            <a:off x="1754756" y="4197583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8535A20C-B11E-3DD1-AAB3-5E1365C5C0D6}"/>
              </a:ext>
            </a:extLst>
          </p:cNvPr>
          <p:cNvSpPr/>
          <p:nvPr/>
        </p:nvSpPr>
        <p:spPr>
          <a:xfrm>
            <a:off x="-1612395" y="-5439037"/>
            <a:ext cx="21685777" cy="21522612"/>
          </a:xfrm>
          <a:prstGeom prst="donut">
            <a:avLst>
              <a:gd name="adj" fmla="val 45503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5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C1A71-B245-9CBC-1FC8-15A65D4B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7BD65888-9663-8E1A-1ABA-931BC1F37EBB}"/>
              </a:ext>
            </a:extLst>
          </p:cNvPr>
          <p:cNvSpPr/>
          <p:nvPr/>
        </p:nvSpPr>
        <p:spPr>
          <a:xfrm flipH="1">
            <a:off x="9484928" y="2112455"/>
            <a:ext cx="2039631" cy="201717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FF1D92-5936-3B87-9EA2-B84C5D2827EC}"/>
              </a:ext>
            </a:extLst>
          </p:cNvPr>
          <p:cNvSpPr/>
          <p:nvPr/>
        </p:nvSpPr>
        <p:spPr>
          <a:xfrm flipH="1">
            <a:off x="9381866" y="2135046"/>
            <a:ext cx="1958963" cy="19945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CED7A3F3-A1CE-D9C8-11B9-50436C8DB284}"/>
              </a:ext>
            </a:extLst>
          </p:cNvPr>
          <p:cNvSpPr>
            <a:spLocks noGrp="1"/>
          </p:cNvSpPr>
          <p:nvPr/>
        </p:nvSpPr>
        <p:spPr>
          <a:xfrm>
            <a:off x="751337" y="6507976"/>
            <a:ext cx="265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9EF84-6726-354A-89C4-477D3877F3E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5" name="Subtitle 3">
            <a:extLst>
              <a:ext uri="{FF2B5EF4-FFF2-40B4-BE49-F238E27FC236}">
                <a16:creationId xmlns:a16="http://schemas.microsoft.com/office/drawing/2014/main" id="{3CD9C533-8E1F-1610-EE70-E0F38C8A0CD8}"/>
              </a:ext>
            </a:extLst>
          </p:cNvPr>
          <p:cNvSpPr txBox="1">
            <a:spLocks/>
          </p:cNvSpPr>
          <p:nvPr/>
        </p:nvSpPr>
        <p:spPr>
          <a:xfrm>
            <a:off x="681730" y="196136"/>
            <a:ext cx="6993091" cy="619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Segoe UI Semilight" panose="020B0402040204020203" pitchFamily="34" charset="0"/>
                <a:ea typeface="Inter" panose="02000503000000020004" pitchFamily="2" charset="0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60 Years of Innovation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710145-BB64-95CC-6168-9EDDA82EC392}"/>
              </a:ext>
            </a:extLst>
          </p:cNvPr>
          <p:cNvCxnSpPr>
            <a:cxnSpLocks/>
          </p:cNvCxnSpPr>
          <p:nvPr/>
        </p:nvCxnSpPr>
        <p:spPr>
          <a:xfrm flipV="1">
            <a:off x="1820436" y="4126732"/>
            <a:ext cx="8722905" cy="6484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2EF005-1126-C334-EEED-F2E2D3C8D857}"/>
              </a:ext>
            </a:extLst>
          </p:cNvPr>
          <p:cNvCxnSpPr>
            <a:cxnSpLocks/>
          </p:cNvCxnSpPr>
          <p:nvPr/>
        </p:nvCxnSpPr>
        <p:spPr>
          <a:xfrm flipV="1">
            <a:off x="2246867" y="2110290"/>
            <a:ext cx="8175824" cy="59768"/>
          </a:xfrm>
          <a:prstGeom prst="line">
            <a:avLst/>
          </a:prstGeom>
          <a:ln w="22225">
            <a:solidFill>
              <a:srgbClr val="0B4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DA2BA9D4-E3AC-396A-A33D-C763388EDD85}"/>
              </a:ext>
            </a:extLst>
          </p:cNvPr>
          <p:cNvSpPr txBox="1"/>
          <p:nvPr/>
        </p:nvSpPr>
        <p:spPr>
          <a:xfrm>
            <a:off x="2870584" y="80514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mainframe CAD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workstation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GDS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27BB7525-AACB-39A7-7CBE-C5C581003345}"/>
              </a:ext>
            </a:extLst>
          </p:cNvPr>
          <p:cNvSpPr txBox="1"/>
          <p:nvPr/>
        </p:nvSpPr>
        <p:spPr>
          <a:xfrm>
            <a:off x="4179668" y="635865"/>
            <a:ext cx="102463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terrestrial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laser scanner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in Europe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Cyrax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2500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E1CF5005-58D4-B6E0-4E3B-C3668D0A6C9A}"/>
              </a:ext>
            </a:extLst>
          </p:cNvPr>
          <p:cNvSpPr txBox="1"/>
          <p:nvPr/>
        </p:nvSpPr>
        <p:spPr>
          <a:xfrm>
            <a:off x="5349828" y="635865"/>
            <a:ext cx="15408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CCTV footage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laser scan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data for crime scene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reconstruction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7912036A-4EDE-8BFC-316D-79B6077EC668}"/>
              </a:ext>
            </a:extLst>
          </p:cNvPr>
          <p:cNvSpPr txBox="1"/>
          <p:nvPr/>
        </p:nvSpPr>
        <p:spPr>
          <a:xfrm>
            <a:off x="7116694" y="635865"/>
            <a:ext cx="153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combine laser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&amp;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photogrammetry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National Injuries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Database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A15CADB5-60BB-ADE6-A20E-5148E628E9B0}"/>
              </a:ext>
            </a:extLst>
          </p:cNvPr>
          <p:cNvSpPr txBox="1"/>
          <p:nvPr/>
        </p:nvSpPr>
        <p:spPr>
          <a:xfrm>
            <a:off x="8718894" y="466588"/>
            <a:ext cx="230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photogrammetry-based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system – Mephisto EX.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3D Project Mapping used at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BBC TV Centre &amp; Microsoft Xbox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launch. Early adopter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Augmented Reality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6273AC3A-BC33-DCEF-5326-C0EA525788DE}"/>
              </a:ext>
            </a:extLst>
          </p:cNvPr>
          <p:cNvSpPr txBox="1"/>
          <p:nvPr/>
        </p:nvSpPr>
        <p:spPr>
          <a:xfrm>
            <a:off x="9407522" y="2727203"/>
            <a:ext cx="18197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adoption of fully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immersive virtual reality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–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Occulus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Rift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Condition Survey Builder.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Direct involvement with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Leica in development of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P40 and RTC360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731DC603-F5E1-BC8C-6045-BCED879B254B}"/>
              </a:ext>
            </a:extLst>
          </p:cNvPr>
          <p:cNvSpPr txBox="1"/>
          <p:nvPr/>
        </p:nvSpPr>
        <p:spPr>
          <a:xfrm>
            <a:off x="7833388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&amp; Scan-to-BIM.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Industry leading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BIM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Specification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A602C480-2533-2E5B-5034-133084CEE8C3}"/>
              </a:ext>
            </a:extLst>
          </p:cNvPr>
          <p:cNvSpPr txBox="1"/>
          <p:nvPr/>
        </p:nvSpPr>
        <p:spPr>
          <a:xfrm>
            <a:off x="6276081" y="2727203"/>
            <a:ext cx="15007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Early adopter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kinematic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railway. Plowman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 Limited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established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26D10C9C-32D8-E2F0-B381-29E54B0A1284}"/>
              </a:ext>
            </a:extLst>
          </p:cNvPr>
          <p:cNvSpPr txBox="1"/>
          <p:nvPr/>
        </p:nvSpPr>
        <p:spPr>
          <a:xfrm>
            <a:off x="3525171" y="2727203"/>
            <a:ext cx="126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develop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underwater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photogrammetric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solutions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off-shore oil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platforms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1AA605C4-D3D1-F42A-58B2-C66E7B6CDB5E}"/>
              </a:ext>
            </a:extLst>
          </p:cNvPr>
          <p:cNvSpPr txBox="1"/>
          <p:nvPr/>
        </p:nvSpPr>
        <p:spPr>
          <a:xfrm>
            <a:off x="2317261" y="2727203"/>
            <a:ext cx="1149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electronic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tacheometer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Zeiss Reg Elta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21740CF7-E63A-FF84-4085-8DBCD369740F}"/>
              </a:ext>
            </a:extLst>
          </p:cNvPr>
          <p:cNvSpPr txBox="1"/>
          <p:nvPr/>
        </p:nvSpPr>
        <p:spPr>
          <a:xfrm>
            <a:off x="4762056" y="2727203"/>
            <a:ext cx="14574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cyber-scanning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in Europe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Cyberware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WBX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Head and Body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scanners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0CF7F31B-1596-8A98-8707-9ECDD863C40D}"/>
              </a:ext>
            </a:extLst>
          </p:cNvPr>
          <p:cNvSpPr txBox="1"/>
          <p:nvPr/>
        </p:nvSpPr>
        <p:spPr>
          <a:xfrm>
            <a:off x="3633891" y="4763880"/>
            <a:ext cx="1263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“100%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removal of boots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on ballast”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solution for UAS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Rail Surveying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Freedom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EB331196-752E-4AB5-4628-6BC7399A6912}"/>
              </a:ext>
            </a:extLst>
          </p:cNvPr>
          <p:cNvSpPr txBox="1"/>
          <p:nvPr/>
        </p:nvSpPr>
        <p:spPr>
          <a:xfrm>
            <a:off x="4870882" y="4763880"/>
            <a:ext cx="1135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achieve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ultra-flat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floor analysis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for Amazon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Robotics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56E06134-86B0-875E-D82E-CD4F7BE5120F}"/>
              </a:ext>
            </a:extLst>
          </p:cNvPr>
          <p:cNvSpPr txBox="1"/>
          <p:nvPr/>
        </p:nvSpPr>
        <p:spPr>
          <a:xfrm>
            <a:off x="5998747" y="4763880"/>
            <a:ext cx="133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survey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company to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achieve ISO19650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BIM Level 2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Accreditation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34C8FB23-281E-C0E1-707D-A82FF146319C}"/>
              </a:ext>
            </a:extLst>
          </p:cNvPr>
          <p:cNvSpPr txBox="1"/>
          <p:nvPr/>
        </p:nvSpPr>
        <p:spPr>
          <a:xfrm>
            <a:off x="7388735" y="4763879"/>
            <a:ext cx="122020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to adopt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kinematic indoor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SLAM-based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scanning for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area referencing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1926094B-C675-1E0C-F557-4973ADFDF879}"/>
              </a:ext>
            </a:extLst>
          </p:cNvPr>
          <p:cNvSpPr txBox="1"/>
          <p:nvPr/>
        </p:nvSpPr>
        <p:spPr>
          <a:xfrm>
            <a:off x="8467948" y="4771649"/>
            <a:ext cx="1616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Creator of world’s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most accurate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UAS system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Vogel R3D.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Delivery of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Europe’s largest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scan-to-BIM project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Palace of Westminster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0D4C74BA-342F-ECBF-DF33-BF8B4F32CD70}"/>
              </a:ext>
            </a:extLst>
          </p:cNvPr>
          <p:cNvSpPr txBox="1"/>
          <p:nvPr/>
        </p:nvSpPr>
        <p:spPr>
          <a:xfrm>
            <a:off x="9876762" y="4759464"/>
            <a:ext cx="1854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First body scanning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system for fitness market –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3dYu/4D Reality.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Involved in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developing software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for BIM Construction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Verification –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Clear Edge Verity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1">
            <a:extLst>
              <a:ext uri="{FF2B5EF4-FFF2-40B4-BE49-F238E27FC236}">
                <a16:creationId xmlns:a16="http://schemas.microsoft.com/office/drawing/2014/main" id="{55505EFA-EDF1-B1F3-9F01-F2C33C3EB98D}"/>
              </a:ext>
            </a:extLst>
          </p:cNvPr>
          <p:cNvSpPr txBox="1"/>
          <p:nvPr/>
        </p:nvSpPr>
        <p:spPr>
          <a:xfrm>
            <a:off x="460242" y="1703117"/>
            <a:ext cx="16385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Plowman Craven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Associates established,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working predominately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with the DoE and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Property Services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Agency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47A60D-9B47-569C-4B6E-609361745678}"/>
              </a:ext>
            </a:extLst>
          </p:cNvPr>
          <p:cNvGrpSpPr/>
          <p:nvPr/>
        </p:nvGrpSpPr>
        <p:grpSpPr>
          <a:xfrm>
            <a:off x="836980" y="4197871"/>
            <a:ext cx="2066299" cy="1980804"/>
            <a:chOff x="870173" y="3948177"/>
            <a:chExt cx="2066299" cy="198080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D4020FB-9C9F-2905-24F0-D6317B2AE4DC}"/>
                </a:ext>
              </a:extLst>
            </p:cNvPr>
            <p:cNvSpPr/>
            <p:nvPr/>
          </p:nvSpPr>
          <p:spPr>
            <a:xfrm>
              <a:off x="870173" y="3948177"/>
              <a:ext cx="1966912" cy="196691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7D7B86C-0944-3956-D9A9-8AA6C78AD377}"/>
                </a:ext>
              </a:extLst>
            </p:cNvPr>
            <p:cNvSpPr/>
            <p:nvPr/>
          </p:nvSpPr>
          <p:spPr>
            <a:xfrm>
              <a:off x="1047352" y="3970204"/>
              <a:ext cx="1889120" cy="195877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7" name="TextBox 31">
            <a:extLst>
              <a:ext uri="{FF2B5EF4-FFF2-40B4-BE49-F238E27FC236}">
                <a16:creationId xmlns:a16="http://schemas.microsoft.com/office/drawing/2014/main" id="{D92FD71A-3ABB-17FC-37C3-A451D910234B}"/>
              </a:ext>
            </a:extLst>
          </p:cNvPr>
          <p:cNvSpPr txBox="1"/>
          <p:nvPr/>
        </p:nvSpPr>
        <p:spPr>
          <a:xfrm>
            <a:off x="2348157" y="4763880"/>
            <a:ext cx="12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Investment by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Agathos</a:t>
            </a: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enables </a:t>
            </a:r>
            <a:r>
              <a:rPr lang="en-US" sz="1100" dirty="0" err="1">
                <a:solidFill>
                  <a:schemeClr val="accent1"/>
                </a:solidFill>
                <a:latin typeface="Arial Nova" panose="020B0504020202020204" pitchFamily="34" charset="0"/>
              </a:rPr>
              <a:t>GeoTech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 global growth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D2E2F8D7-1316-2DAC-DB6E-0EF11491A66F}"/>
              </a:ext>
            </a:extLst>
          </p:cNvPr>
          <p:cNvSpPr txBox="1"/>
          <p:nvPr/>
        </p:nvSpPr>
        <p:spPr>
          <a:xfrm>
            <a:off x="2741567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766040FE-2BB4-8BDF-3415-4E9E05BD9B3B}"/>
              </a:ext>
            </a:extLst>
          </p:cNvPr>
          <p:cNvSpPr txBox="1"/>
          <p:nvPr/>
        </p:nvSpPr>
        <p:spPr>
          <a:xfrm>
            <a:off x="3979989" y="4499140"/>
            <a:ext cx="74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2023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FA9D9E3F-6FB6-9E04-3CB4-07ADD8FBD508}"/>
              </a:ext>
            </a:extLst>
          </p:cNvPr>
          <p:cNvSpPr txBox="1"/>
          <p:nvPr/>
        </p:nvSpPr>
        <p:spPr>
          <a:xfrm>
            <a:off x="5137565" y="4499140"/>
            <a:ext cx="80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020ECB2C-5B80-ED38-498E-C5B05D4DA274}"/>
              </a:ext>
            </a:extLst>
          </p:cNvPr>
          <p:cNvSpPr txBox="1"/>
          <p:nvPr/>
        </p:nvSpPr>
        <p:spPr>
          <a:xfrm>
            <a:off x="7623050" y="4499140"/>
            <a:ext cx="65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36E944A9-2810-7A86-8A4D-F378214FC5D4}"/>
              </a:ext>
            </a:extLst>
          </p:cNvPr>
          <p:cNvSpPr txBox="1"/>
          <p:nvPr/>
        </p:nvSpPr>
        <p:spPr>
          <a:xfrm>
            <a:off x="8939408" y="4499140"/>
            <a:ext cx="70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2016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A98E5B5-4C86-3C06-3DCA-F7E45C1B8777}"/>
              </a:ext>
            </a:extLst>
          </p:cNvPr>
          <p:cNvSpPr txBox="1"/>
          <p:nvPr/>
        </p:nvSpPr>
        <p:spPr>
          <a:xfrm>
            <a:off x="10446162" y="4499140"/>
            <a:ext cx="70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CDBDE8C6-EDA4-97F1-F4B2-BC4715FFA503}"/>
              </a:ext>
            </a:extLst>
          </p:cNvPr>
          <p:cNvSpPr txBox="1"/>
          <p:nvPr/>
        </p:nvSpPr>
        <p:spPr>
          <a:xfrm>
            <a:off x="6352979" y="4499140"/>
            <a:ext cx="7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5" name="TextBox 56">
            <a:extLst>
              <a:ext uri="{FF2B5EF4-FFF2-40B4-BE49-F238E27FC236}">
                <a16:creationId xmlns:a16="http://schemas.microsoft.com/office/drawing/2014/main" id="{42852A79-0E1A-A32C-1D25-03A20409ABF2}"/>
              </a:ext>
            </a:extLst>
          </p:cNvPr>
          <p:cNvSpPr txBox="1"/>
          <p:nvPr/>
        </p:nvSpPr>
        <p:spPr>
          <a:xfrm>
            <a:off x="2596823" y="2467418"/>
            <a:ext cx="77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1972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A7D57712-02F8-F970-DC28-48C5FACD0EEF}"/>
              </a:ext>
            </a:extLst>
          </p:cNvPr>
          <p:cNvSpPr txBox="1"/>
          <p:nvPr/>
        </p:nvSpPr>
        <p:spPr>
          <a:xfrm>
            <a:off x="3815931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2703E2F0-146D-D1D3-4E9E-4331BEF4A610}"/>
              </a:ext>
            </a:extLst>
          </p:cNvPr>
          <p:cNvSpPr txBox="1"/>
          <p:nvPr/>
        </p:nvSpPr>
        <p:spPr>
          <a:xfrm>
            <a:off x="5189840" y="2467418"/>
            <a:ext cx="71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8" name="TextBox 59">
            <a:extLst>
              <a:ext uri="{FF2B5EF4-FFF2-40B4-BE49-F238E27FC236}">
                <a16:creationId xmlns:a16="http://schemas.microsoft.com/office/drawing/2014/main" id="{6143E558-AB1F-0DFC-6C86-0CE6EE38F941}"/>
              </a:ext>
            </a:extLst>
          </p:cNvPr>
          <p:cNvSpPr txBox="1"/>
          <p:nvPr/>
        </p:nvSpPr>
        <p:spPr>
          <a:xfrm>
            <a:off x="6717626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BF3967F1-AB2D-ABDE-8284-F4CFB08E7C98}"/>
              </a:ext>
            </a:extLst>
          </p:cNvPr>
          <p:cNvSpPr txBox="1"/>
          <p:nvPr/>
        </p:nvSpPr>
        <p:spPr>
          <a:xfrm>
            <a:off x="8290487" y="2467418"/>
            <a:ext cx="70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2011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7A9709ED-E446-393B-E05E-89F3BBEF3EF0}"/>
              </a:ext>
            </a:extLst>
          </p:cNvPr>
          <p:cNvSpPr txBox="1"/>
          <p:nvPr/>
        </p:nvSpPr>
        <p:spPr>
          <a:xfrm>
            <a:off x="9965313" y="2467418"/>
            <a:ext cx="71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F42916E8-05A1-8183-AC1F-9B0FEE5EBC2D}"/>
              </a:ext>
            </a:extLst>
          </p:cNvPr>
          <p:cNvSpPr txBox="1"/>
          <p:nvPr/>
        </p:nvSpPr>
        <p:spPr>
          <a:xfrm>
            <a:off x="3165994" y="1535731"/>
            <a:ext cx="6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1985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2" name="TextBox 63">
            <a:extLst>
              <a:ext uri="{FF2B5EF4-FFF2-40B4-BE49-F238E27FC236}">
                <a16:creationId xmlns:a16="http://schemas.microsoft.com/office/drawing/2014/main" id="{6024AE2D-63D7-14B2-B30A-5A36C2BCA1B1}"/>
              </a:ext>
            </a:extLst>
          </p:cNvPr>
          <p:cNvSpPr txBox="1"/>
          <p:nvPr/>
        </p:nvSpPr>
        <p:spPr>
          <a:xfrm>
            <a:off x="4393603" y="1542312"/>
            <a:ext cx="11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1999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E6E5331B-423D-8B8C-50B3-BC7995CD4661}"/>
              </a:ext>
            </a:extLst>
          </p:cNvPr>
          <p:cNvSpPr txBox="1"/>
          <p:nvPr/>
        </p:nvSpPr>
        <p:spPr>
          <a:xfrm>
            <a:off x="5843524" y="1535731"/>
            <a:ext cx="80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2008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4" name="TextBox 65">
            <a:extLst>
              <a:ext uri="{FF2B5EF4-FFF2-40B4-BE49-F238E27FC236}">
                <a16:creationId xmlns:a16="http://schemas.microsoft.com/office/drawing/2014/main" id="{42D37D2B-77C0-24A0-B710-1F91DD5B0074}"/>
              </a:ext>
            </a:extLst>
          </p:cNvPr>
          <p:cNvSpPr txBox="1"/>
          <p:nvPr/>
        </p:nvSpPr>
        <p:spPr>
          <a:xfrm>
            <a:off x="7580936" y="1535731"/>
            <a:ext cx="72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2010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65" name="TextBox 66">
            <a:extLst>
              <a:ext uri="{FF2B5EF4-FFF2-40B4-BE49-F238E27FC236}">
                <a16:creationId xmlns:a16="http://schemas.microsoft.com/office/drawing/2014/main" id="{07601EB3-5100-9FC3-228E-2F08B51E3FE5}"/>
              </a:ext>
            </a:extLst>
          </p:cNvPr>
          <p:cNvSpPr txBox="1"/>
          <p:nvPr/>
        </p:nvSpPr>
        <p:spPr>
          <a:xfrm>
            <a:off x="9561016" y="1535731"/>
            <a:ext cx="85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2012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49CAF65-6B32-D245-1B2A-F09E41728946}"/>
              </a:ext>
            </a:extLst>
          </p:cNvPr>
          <p:cNvCxnSpPr>
            <a:cxnSpLocks/>
          </p:cNvCxnSpPr>
          <p:nvPr/>
        </p:nvCxnSpPr>
        <p:spPr>
          <a:xfrm>
            <a:off x="3466935" y="1811684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D788840-88A3-1DE1-E568-50C7EF03E2F6}"/>
              </a:ext>
            </a:extLst>
          </p:cNvPr>
          <p:cNvCxnSpPr>
            <a:cxnSpLocks/>
          </p:cNvCxnSpPr>
          <p:nvPr/>
        </p:nvCxnSpPr>
        <p:spPr>
          <a:xfrm>
            <a:off x="4714429" y="1811684"/>
            <a:ext cx="0" cy="327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DF7FDF-A631-0DC1-33C3-E47B399BDE41}"/>
              </a:ext>
            </a:extLst>
          </p:cNvPr>
          <p:cNvCxnSpPr>
            <a:cxnSpLocks/>
          </p:cNvCxnSpPr>
          <p:nvPr/>
        </p:nvCxnSpPr>
        <p:spPr>
          <a:xfrm>
            <a:off x="6127124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BD2A642-B290-E352-FA2E-6FE017E8573C}"/>
              </a:ext>
            </a:extLst>
          </p:cNvPr>
          <p:cNvCxnSpPr>
            <a:cxnSpLocks/>
          </p:cNvCxnSpPr>
          <p:nvPr/>
        </p:nvCxnSpPr>
        <p:spPr>
          <a:xfrm>
            <a:off x="9874371" y="1811684"/>
            <a:ext cx="0" cy="290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B98C9D7-E306-505A-B3BB-CD0D6B295FAA}"/>
              </a:ext>
            </a:extLst>
          </p:cNvPr>
          <p:cNvCxnSpPr>
            <a:cxnSpLocks/>
          </p:cNvCxnSpPr>
          <p:nvPr/>
        </p:nvCxnSpPr>
        <p:spPr>
          <a:xfrm>
            <a:off x="7894012" y="1811684"/>
            <a:ext cx="0" cy="318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545E82E-4CD9-226E-2D18-AD9DB0484592}"/>
              </a:ext>
            </a:extLst>
          </p:cNvPr>
          <p:cNvSpPr/>
          <p:nvPr/>
        </p:nvSpPr>
        <p:spPr>
          <a:xfrm>
            <a:off x="2160605" y="2088025"/>
            <a:ext cx="141591" cy="14159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2BC5C18-82CB-3AA0-918E-B615489C74CD}"/>
              </a:ext>
            </a:extLst>
          </p:cNvPr>
          <p:cNvCxnSpPr>
            <a:cxnSpLocks/>
          </p:cNvCxnSpPr>
          <p:nvPr/>
        </p:nvCxnSpPr>
        <p:spPr>
          <a:xfrm>
            <a:off x="2870584" y="2158820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5D4CF7A-F160-A4B3-4759-AD8432A85A77}"/>
              </a:ext>
            </a:extLst>
          </p:cNvPr>
          <p:cNvCxnSpPr>
            <a:cxnSpLocks/>
          </p:cNvCxnSpPr>
          <p:nvPr/>
        </p:nvCxnSpPr>
        <p:spPr>
          <a:xfrm>
            <a:off x="10265020" y="2102670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CE91A65-E1DC-CA00-FA05-66F23B9BBE11}"/>
              </a:ext>
            </a:extLst>
          </p:cNvPr>
          <p:cNvCxnSpPr>
            <a:cxnSpLocks/>
          </p:cNvCxnSpPr>
          <p:nvPr/>
        </p:nvCxnSpPr>
        <p:spPr>
          <a:xfrm>
            <a:off x="3042507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E2BEF7A-F336-DBAF-B2DA-89A7A8FC4B4C}"/>
              </a:ext>
            </a:extLst>
          </p:cNvPr>
          <p:cNvCxnSpPr>
            <a:cxnSpLocks/>
          </p:cNvCxnSpPr>
          <p:nvPr/>
        </p:nvCxnSpPr>
        <p:spPr>
          <a:xfrm>
            <a:off x="4280929" y="4177588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338BAF4-A783-C90E-14A8-2D2E747C4F59}"/>
              </a:ext>
            </a:extLst>
          </p:cNvPr>
          <p:cNvCxnSpPr>
            <a:cxnSpLocks/>
          </p:cNvCxnSpPr>
          <p:nvPr/>
        </p:nvCxnSpPr>
        <p:spPr>
          <a:xfrm>
            <a:off x="5438505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B87F34E-E109-7C6A-F428-33C212B825F2}"/>
              </a:ext>
            </a:extLst>
          </p:cNvPr>
          <p:cNvCxnSpPr>
            <a:cxnSpLocks/>
          </p:cNvCxnSpPr>
          <p:nvPr/>
        </p:nvCxnSpPr>
        <p:spPr>
          <a:xfrm>
            <a:off x="664787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F125993-E569-03D8-99B0-2C201C0BB6EB}"/>
              </a:ext>
            </a:extLst>
          </p:cNvPr>
          <p:cNvCxnSpPr>
            <a:cxnSpLocks/>
          </p:cNvCxnSpPr>
          <p:nvPr/>
        </p:nvCxnSpPr>
        <p:spPr>
          <a:xfrm>
            <a:off x="7919711" y="4148386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78B59BD-38DD-A4EE-6F3C-803CD6D7A99F}"/>
              </a:ext>
            </a:extLst>
          </p:cNvPr>
          <p:cNvCxnSpPr>
            <a:cxnSpLocks/>
          </p:cNvCxnSpPr>
          <p:nvPr/>
        </p:nvCxnSpPr>
        <p:spPr>
          <a:xfrm>
            <a:off x="9230494" y="4136257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5BEA9C9-B6F9-B74F-B0A6-6444A870E19F}"/>
              </a:ext>
            </a:extLst>
          </p:cNvPr>
          <p:cNvCxnSpPr>
            <a:cxnSpLocks/>
          </p:cNvCxnSpPr>
          <p:nvPr/>
        </p:nvCxnSpPr>
        <p:spPr>
          <a:xfrm>
            <a:off x="10704346" y="4104576"/>
            <a:ext cx="0" cy="4237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119">
            <a:extLst>
              <a:ext uri="{FF2B5EF4-FFF2-40B4-BE49-F238E27FC236}">
                <a16:creationId xmlns:a16="http://schemas.microsoft.com/office/drawing/2014/main" id="{C827FBC0-24C1-5770-A864-BF716BB2CB53}"/>
              </a:ext>
            </a:extLst>
          </p:cNvPr>
          <p:cNvSpPr txBox="1"/>
          <p:nvPr/>
        </p:nvSpPr>
        <p:spPr>
          <a:xfrm>
            <a:off x="889930" y="1392317"/>
            <a:ext cx="103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</a:rPr>
              <a:t>1964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546E148-8FB0-5131-69CB-69D341F9EB87}"/>
              </a:ext>
            </a:extLst>
          </p:cNvPr>
          <p:cNvCxnSpPr>
            <a:cxnSpLocks/>
          </p:cNvCxnSpPr>
          <p:nvPr/>
        </p:nvCxnSpPr>
        <p:spPr>
          <a:xfrm>
            <a:off x="4130390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003B94C-4AAF-0D24-4913-C302C55227B8}"/>
              </a:ext>
            </a:extLst>
          </p:cNvPr>
          <p:cNvCxnSpPr>
            <a:cxnSpLocks/>
          </p:cNvCxnSpPr>
          <p:nvPr/>
        </p:nvCxnSpPr>
        <p:spPr>
          <a:xfrm>
            <a:off x="550816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876C900-DC75-BDD8-7F02-C254BD4AFD80}"/>
              </a:ext>
            </a:extLst>
          </p:cNvPr>
          <p:cNvCxnSpPr>
            <a:cxnSpLocks/>
          </p:cNvCxnSpPr>
          <p:nvPr/>
        </p:nvCxnSpPr>
        <p:spPr>
          <a:xfrm>
            <a:off x="7025815" y="2144826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84F4EFE-6A60-7180-C614-33F0A3F4601C}"/>
              </a:ext>
            </a:extLst>
          </p:cNvPr>
          <p:cNvCxnSpPr>
            <a:cxnSpLocks/>
          </p:cNvCxnSpPr>
          <p:nvPr/>
        </p:nvCxnSpPr>
        <p:spPr>
          <a:xfrm>
            <a:off x="8549815" y="2130614"/>
            <a:ext cx="0" cy="308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6">
            <a:extLst>
              <a:ext uri="{FF2B5EF4-FFF2-40B4-BE49-F238E27FC236}">
                <a16:creationId xmlns:a16="http://schemas.microsoft.com/office/drawing/2014/main" id="{25495AE7-CA89-5B25-A127-A501D62CCB4D}"/>
              </a:ext>
            </a:extLst>
          </p:cNvPr>
          <p:cNvSpPr txBox="1"/>
          <p:nvPr/>
        </p:nvSpPr>
        <p:spPr>
          <a:xfrm>
            <a:off x="969041" y="4763880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Easl, Plowman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Craven’s proprietary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data management</a:t>
            </a:r>
            <a:b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</a:br>
            <a:r>
              <a:rPr lang="en-US" sz="1100" dirty="0">
                <a:solidFill>
                  <a:schemeClr val="accent1"/>
                </a:solidFill>
                <a:latin typeface="Arial Nova" panose="020B0504020202020204" pitchFamily="34" charset="0"/>
              </a:rPr>
              <a:t>platform launched</a:t>
            </a:r>
            <a:endParaRPr lang="en-GB" dirty="0">
              <a:solidFill>
                <a:schemeClr val="accent1"/>
              </a:solidFill>
              <a:latin typeface="Arial Nova" panose="020B0504020202020204" pitchFamily="34" charset="0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CAE169D8-37A2-9E77-4C65-848031F65A64}"/>
              </a:ext>
            </a:extLst>
          </p:cNvPr>
          <p:cNvSpPr txBox="1"/>
          <p:nvPr/>
        </p:nvSpPr>
        <p:spPr>
          <a:xfrm>
            <a:off x="1453816" y="4499140"/>
            <a:ext cx="66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</a:rPr>
              <a:t>2025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0C062FD-B477-75ED-1D3D-895FB2665171}"/>
              </a:ext>
            </a:extLst>
          </p:cNvPr>
          <p:cNvCxnSpPr>
            <a:cxnSpLocks/>
          </p:cNvCxnSpPr>
          <p:nvPr/>
        </p:nvCxnSpPr>
        <p:spPr>
          <a:xfrm>
            <a:off x="1754756" y="4197583"/>
            <a:ext cx="0" cy="3507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226FFC9F-2C9D-F4ED-2C72-D589D0CC029C}"/>
              </a:ext>
            </a:extLst>
          </p:cNvPr>
          <p:cNvSpPr/>
          <p:nvPr/>
        </p:nvSpPr>
        <p:spPr>
          <a:xfrm>
            <a:off x="-6561960" y="-5606423"/>
            <a:ext cx="21685777" cy="21522612"/>
          </a:xfrm>
          <a:prstGeom prst="donut">
            <a:avLst>
              <a:gd name="adj" fmla="val 45993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28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40081-A33C-A1CE-824F-0A86429B1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55CF3B35-380E-4358-F8E1-4AA0A38D1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956" y="3428999"/>
            <a:ext cx="5178561" cy="174917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 topographic survey is an accurate representation of a site which is scaled and detailed to show all the natural and manmade features and their levels.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6D8E5F2-7C28-6251-BA61-E537CB252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324" y="3719245"/>
            <a:ext cx="5178559" cy="651332"/>
          </a:xfrm>
        </p:spPr>
        <p:txBody>
          <a:bodyPr/>
          <a:lstStyle/>
          <a:p>
            <a:r>
              <a:rPr lang="en-GB" dirty="0"/>
              <a:t>Topographic Survey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5425EB-8AFA-98F2-D381-8D7EF327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EF84-6726-354A-89C4-477D3877F3E6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1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Plowman Craven Dark Background">
  <a:themeElements>
    <a:clrScheme name="Plowman Craven Colours">
      <a:dk1>
        <a:srgbClr val="1A2E3E"/>
      </a:dk1>
      <a:lt1>
        <a:srgbClr val="FFFFFF"/>
      </a:lt1>
      <a:dk2>
        <a:srgbClr val="00212F"/>
      </a:dk2>
      <a:lt2>
        <a:srgbClr val="8E9592"/>
      </a:lt2>
      <a:accent1>
        <a:srgbClr val="025167"/>
      </a:accent1>
      <a:accent2>
        <a:srgbClr val="206E82"/>
      </a:accent2>
      <a:accent3>
        <a:srgbClr val="B2CFE1"/>
      </a:accent3>
      <a:accent4>
        <a:srgbClr val="F15828"/>
      </a:accent4>
      <a:accent5>
        <a:srgbClr val="B8B8B8"/>
      </a:accent5>
      <a:accent6>
        <a:srgbClr val="86C369"/>
      </a:accent6>
      <a:hlink>
        <a:srgbClr val="F25928"/>
      </a:hlink>
      <a:folHlink>
        <a:srgbClr val="8E2C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082084BA7AC842A1E03FD4DA97FD05" ma:contentTypeVersion="19" ma:contentTypeDescription="Create a new document." ma:contentTypeScope="" ma:versionID="094ad6a7d074d6c57eb73471a1204504">
  <xsd:schema xmlns:xsd="http://www.w3.org/2001/XMLSchema" xmlns:xs="http://www.w3.org/2001/XMLSchema" xmlns:p="http://schemas.microsoft.com/office/2006/metadata/properties" xmlns:ns2="1027e2d9-f3db-4123-a4ca-9efeae4eefb7" xmlns:ns3="1384fed1-c3ba-43a0-8c67-759151b1b94e" targetNamespace="http://schemas.microsoft.com/office/2006/metadata/properties" ma:root="true" ma:fieldsID="6a3ee6073c8d22f8f522a5d9e3298120" ns2:_="" ns3:_="">
    <xsd:import namespace="1027e2d9-f3db-4123-a4ca-9efeae4eefb7"/>
    <xsd:import namespace="1384fed1-c3ba-43a0-8c67-759151b1b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7e2d9-f3db-4123-a4ca-9efeae4eef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8fdee9-6fbd-431f-92c5-dbc8eb9d979f}" ma:internalName="TaxCatchAll" ma:showField="CatchAllData" ma:web="1027e2d9-f3db-4123-a4ca-9efeae4ee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4fed1-c3ba-43a0-8c67-759151b1b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b0f069-ed43-4f64-94a3-d42d545133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27e2d9-f3db-4123-a4ca-9efeae4eefb7" xsi:nil="true"/>
    <lcf76f155ced4ddcb4097134ff3c332f xmlns="1384fed1-c3ba-43a0-8c67-759151b1b9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DD93B5-22DC-4569-BCEF-3460E3FB64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7e2d9-f3db-4123-a4ca-9efeae4eefb7"/>
    <ds:schemaRef ds:uri="1384fed1-c3ba-43a0-8c67-759151b1b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60CAEB-A778-4790-83A8-CFBBBC10E7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44D9FD-DE29-46DD-971A-9734528CF512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be9f3635-83e8-46ff-a304-32202352108b"/>
    <ds:schemaRef ds:uri="http://schemas.microsoft.com/office/infopath/2007/PartnerControls"/>
    <ds:schemaRef ds:uri="http://schemas.openxmlformats.org/package/2006/metadata/core-properties"/>
    <ds:schemaRef ds:uri="deaae143-bbc7-4ca7-a9c9-310ee8e34db5"/>
    <ds:schemaRef ds:uri="http://www.w3.org/XML/1998/namespace"/>
    <ds:schemaRef ds:uri="1027e2d9-f3db-4123-a4ca-9efeae4eefb7"/>
    <ds:schemaRef ds:uri="1384fed1-c3ba-43a0-8c67-759151b1b94e"/>
  </ds:schemaRefs>
</ds:datastoreItem>
</file>

<file path=docMetadata/LabelInfo.xml><?xml version="1.0" encoding="utf-8"?>
<clbl:labelList xmlns:clbl="http://schemas.microsoft.com/office/2020/mipLabelMetadata">
  <clbl:label id="{93561d52-b5b8-4021-8534-025d504fd3d4}" enabled="1" method="Privileged" siteId="{5d158b93-b94b-4e09-b6ae-e74ce6db03f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5874</Words>
  <Application>Microsoft Office PowerPoint</Application>
  <PresentationFormat>Widescreen</PresentationFormat>
  <Paragraphs>803</Paragraphs>
  <Slides>59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Abadi</vt:lpstr>
      <vt:lpstr>Aptos</vt:lpstr>
      <vt:lpstr>Arial</vt:lpstr>
      <vt:lpstr>Arial Nova</vt:lpstr>
      <vt:lpstr>Arial Nova Light</vt:lpstr>
      <vt:lpstr>Courier New</vt:lpstr>
      <vt:lpstr>Google Sans Text</vt:lpstr>
      <vt:lpstr>Helvetica</vt:lpstr>
      <vt:lpstr>Inter</vt:lpstr>
      <vt:lpstr>Inter Bold</vt:lpstr>
      <vt:lpstr>Mulish Light</vt:lpstr>
      <vt:lpstr>Mulish Semi Bold</vt:lpstr>
      <vt:lpstr>Segoe UI</vt:lpstr>
      <vt:lpstr>Segoe UI Light</vt:lpstr>
      <vt:lpstr>Segoe UI Semilight</vt:lpstr>
      <vt:lpstr>Plowman Craven Dark Background</vt:lpstr>
      <vt:lpstr>Topography 101</vt:lpstr>
      <vt:lpstr>Agenda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Topographic Survey</vt:lpstr>
      <vt:lpstr>What do we present on a Topo ?</vt:lpstr>
      <vt:lpstr>What do we present on a Topo ?</vt:lpstr>
      <vt:lpstr>Coordinate Grid</vt:lpstr>
      <vt:lpstr>PowerPoint Presentation</vt:lpstr>
      <vt:lpstr>Coordinate Grid</vt:lpstr>
      <vt:lpstr>Accuracy &amp; Precision</vt:lpstr>
      <vt:lpstr>Survey Tolerance</vt:lpstr>
      <vt:lpstr>Survey Tolerance – High</vt:lpstr>
      <vt:lpstr>Survey Tolerance - Low</vt:lpstr>
      <vt:lpstr>Survey Scale &amp; Feature Resolution 1:50</vt:lpstr>
      <vt:lpstr>Survey Scale &amp; Feature Resolution 1:2500</vt:lpstr>
      <vt:lpstr>Presentation</vt:lpstr>
      <vt:lpstr>Presentation</vt:lpstr>
      <vt:lpstr>Presentation</vt:lpstr>
      <vt:lpstr>Data Output</vt:lpstr>
      <vt:lpstr>Topographic Survey</vt:lpstr>
      <vt:lpstr>Topographic Survey</vt:lpstr>
      <vt:lpstr>Data Collection</vt:lpstr>
      <vt:lpstr>GNSS Systems &amp; RTK Technology</vt:lpstr>
      <vt:lpstr>Total Station Technology</vt:lpstr>
      <vt:lpstr>LiDAR &amp; SLAM Technology</vt:lpstr>
      <vt:lpstr>UAS</vt:lpstr>
      <vt:lpstr>How to choose the right tool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Career in Surveying Starts Here </vt:lpstr>
      <vt:lpstr>PowerPoint Presentation</vt:lpstr>
      <vt:lpstr>Internships &amp; Placements: Explore Before You Commit</vt:lpstr>
      <vt:lpstr>University Students</vt:lpstr>
      <vt:lpstr>Apprenticeships </vt:lpstr>
      <vt:lpstr>Survey Assistant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Ventris</dc:creator>
  <cp:lastModifiedBy>Arabella Brenland</cp:lastModifiedBy>
  <cp:revision>30</cp:revision>
  <dcterms:created xsi:type="dcterms:W3CDTF">2025-10-16T10:59:20Z</dcterms:created>
  <dcterms:modified xsi:type="dcterms:W3CDTF">2026-05-11T12:05:13Z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0x010100E4082084BA7AC842A1E03FD4DA97FD05</vt:lpwstr>
  </property>
  <property fmtid="{D5CDD505-2E9C-101B-9397-08002B2CF9AE}" pid="3" name="MediaServiceImageTags">
    <vt:lpwstr/>
  </property>
</Properties>
</file>